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sldx" ContentType="application/vnd.openxmlformats-officedocument.presentationml.slide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17" r:id="rId2"/>
    <p:sldMasterId id="2147483924" r:id="rId3"/>
    <p:sldMasterId id="2147483930" r:id="rId4"/>
    <p:sldMasterId id="2147483936" r:id="rId5"/>
    <p:sldMasterId id="2147483942" r:id="rId6"/>
    <p:sldMasterId id="2147483948" r:id="rId7"/>
    <p:sldMasterId id="2147483954" r:id="rId8"/>
  </p:sldMasterIdLst>
  <p:notesMasterIdLst>
    <p:notesMasterId r:id="rId53"/>
  </p:notesMasterIdLst>
  <p:handoutMasterIdLst>
    <p:handoutMasterId r:id="rId54"/>
  </p:handoutMasterIdLst>
  <p:sldIdLst>
    <p:sldId id="256" r:id="rId9"/>
    <p:sldId id="294" r:id="rId10"/>
    <p:sldId id="297" r:id="rId11"/>
    <p:sldId id="299" r:id="rId12"/>
    <p:sldId id="298" r:id="rId13"/>
    <p:sldId id="296" r:id="rId14"/>
    <p:sldId id="302" r:id="rId15"/>
    <p:sldId id="300" r:id="rId16"/>
    <p:sldId id="263" r:id="rId17"/>
    <p:sldId id="266" r:id="rId18"/>
    <p:sldId id="267" r:id="rId19"/>
    <p:sldId id="268" r:id="rId20"/>
    <p:sldId id="269" r:id="rId21"/>
    <p:sldId id="270" r:id="rId22"/>
    <p:sldId id="292" r:id="rId23"/>
    <p:sldId id="293" r:id="rId24"/>
    <p:sldId id="304" r:id="rId25"/>
    <p:sldId id="261" r:id="rId26"/>
    <p:sldId id="282" r:id="rId27"/>
    <p:sldId id="291" r:id="rId28"/>
    <p:sldId id="283" r:id="rId29"/>
    <p:sldId id="286" r:id="rId30"/>
    <p:sldId id="284" r:id="rId31"/>
    <p:sldId id="285" r:id="rId32"/>
    <p:sldId id="313" r:id="rId33"/>
    <p:sldId id="262" r:id="rId34"/>
    <p:sldId id="277" r:id="rId35"/>
    <p:sldId id="278" r:id="rId36"/>
    <p:sldId id="314" r:id="rId37"/>
    <p:sldId id="273" r:id="rId38"/>
    <p:sldId id="275" r:id="rId39"/>
    <p:sldId id="310" r:id="rId40"/>
    <p:sldId id="311" r:id="rId41"/>
    <p:sldId id="312" r:id="rId42"/>
    <p:sldId id="318" r:id="rId43"/>
    <p:sldId id="315" r:id="rId44"/>
    <p:sldId id="316" r:id="rId45"/>
    <p:sldId id="319" r:id="rId46"/>
    <p:sldId id="320" r:id="rId47"/>
    <p:sldId id="317" r:id="rId48"/>
    <p:sldId id="287" r:id="rId49"/>
    <p:sldId id="309" r:id="rId50"/>
    <p:sldId id="308" r:id="rId51"/>
    <p:sldId id="290" r:id="rId52"/>
  </p:sldIdLst>
  <p:sldSz cx="9144000" cy="6858000" type="screen4x3"/>
  <p:notesSz cx="6794500" cy="99314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ko" initials="h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1D7C8"/>
    <a:srgbClr val="2DC3A3"/>
    <a:srgbClr val="16B291"/>
    <a:srgbClr val="FFCD2D"/>
    <a:srgbClr val="1B9C7D"/>
    <a:srgbClr val="808080"/>
    <a:srgbClr val="FFC900"/>
    <a:srgbClr val="00ACD3"/>
    <a:srgbClr val="23ACD3"/>
    <a:srgbClr val="CC1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2" autoAdjust="0"/>
    <p:restoredTop sz="94671" autoAdjust="0"/>
  </p:normalViewPr>
  <p:slideViewPr>
    <p:cSldViewPr snapToGrid="0">
      <p:cViewPr varScale="1">
        <p:scale>
          <a:sx n="86" d="100"/>
          <a:sy n="86" d="100"/>
        </p:scale>
        <p:origin x="-400" y="-112"/>
      </p:cViewPr>
      <p:guideLst>
        <p:guide orient="horz" pos="214"/>
        <p:guide pos="2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04"/>
    </p:cViewPr>
  </p:sorterViewPr>
  <p:notesViewPr>
    <p:cSldViewPr snapToGrid="0">
      <p:cViewPr varScale="1">
        <p:scale>
          <a:sx n="113" d="100"/>
          <a:sy n="113" d="100"/>
        </p:scale>
        <p:origin x="-4216" y="-96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commentAuthors" Target="commentAuthors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60" Type="http://schemas.openxmlformats.org/officeDocument/2006/relationships/tableStyles" Target="tableStyle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101" y="0"/>
            <a:ext cx="2944813" cy="49657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F939CB46-7484-4D52-99D6-2E15A821E5E1}" type="datetime1">
              <a:rPr lang="de-DE"/>
              <a:pPr>
                <a:defRPr/>
              </a:pPr>
              <a:t>15.04.13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33239"/>
            <a:ext cx="294481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101" y="9433239"/>
            <a:ext cx="2944813" cy="49657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F5734786-5CCA-4533-A917-2CEAF247862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1551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101" y="0"/>
            <a:ext cx="2944813" cy="49657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1F5D98EC-8D57-4AB4-89F9-763DF769FA5A}" type="datetime1">
              <a:rPr lang="de-DE"/>
              <a:pPr>
                <a:defRPr/>
              </a:pPr>
              <a:t>15.04.13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33239"/>
            <a:ext cx="294481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101" y="9433239"/>
            <a:ext cx="2944813" cy="49657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EB420E9A-5027-48FA-A342-924D060D866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51943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6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er.android.com/reference/android/net/rtp/package-summary.html" TargetMode="External"/><Relationship Id="rId4" Type="http://schemas.openxmlformats.org/officeDocument/2006/relationships/hyperlink" Target="http://developer.android.com/reference/android/net/rtp/RtpStream.html" TargetMode="External"/><Relationship Id="rId5" Type="http://schemas.openxmlformats.org/officeDocument/2006/relationships/hyperlink" Target="http://developer.android.com/reference/android/net/rtp/AudioStream.html" TargetMode="External"/><Relationship Id="rId6" Type="http://schemas.openxmlformats.org/officeDocument/2006/relationships/hyperlink" Target="http://developer.android.com/reference/android/net/rtp/AudioGroup.html" TargetMode="External"/><Relationship Id="rId7" Type="http://schemas.openxmlformats.org/officeDocument/2006/relationships/hyperlink" Target="http://developer.android.com/reference/android/net/rtp/AudioCodec.html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8090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EDF85DC-B50A-4C67-9AE9-6FDCD349D942}" type="slidenum">
              <a:rPr lang="de-DE">
                <a:solidFill>
                  <a:prstClr val="black"/>
                </a:solidFill>
              </a:rPr>
              <a:pPr/>
              <a:t>8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D6F533-7533-4726-B4D7-A8DDB02C8CCB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841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982663" y="1854200"/>
            <a:ext cx="4965701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Terms:</a:t>
            </a:r>
          </a:p>
          <a:p>
            <a:r>
              <a:rPr lang="en-US" dirty="0" smtClean="0"/>
              <a:t>  - Cloud Provider / Cloud Infrastructure:</a:t>
            </a:r>
            <a:r>
              <a:rPr lang="en-US" baseline="0" dirty="0" smtClean="0"/>
              <a:t> A single provider (usually a company) offering to host services in their very own cloud infrastructure (e.g. Amazon)</a:t>
            </a:r>
          </a:p>
          <a:p>
            <a:r>
              <a:rPr lang="en-US" baseline="0" dirty="0" smtClean="0"/>
              <a:t>  - Service Provider: Someone who has implemented a cool new service and would like to make it available by running it in the cloud.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Elastic Cloud Services are great:</a:t>
            </a:r>
          </a:p>
          <a:p>
            <a:r>
              <a:rPr lang="en-US" dirty="0" smtClean="0"/>
              <a:t>  -</a:t>
            </a:r>
            <a:r>
              <a:rPr lang="en-US" baseline="0" dirty="0" smtClean="0"/>
              <a:t> no need for overprovisioning</a:t>
            </a:r>
          </a:p>
          <a:p>
            <a:r>
              <a:rPr lang="en-US" baseline="0" dirty="0" smtClean="0"/>
              <a:t>  - start with (and only pay for) one VM</a:t>
            </a:r>
          </a:p>
          <a:p>
            <a:r>
              <a:rPr lang="en-US" baseline="0" dirty="0" smtClean="0"/>
              <a:t>  - as soon as demand increases, service will be scaled up </a:t>
            </a:r>
          </a:p>
          <a:p>
            <a:r>
              <a:rPr lang="en-US" baseline="0" dirty="0" smtClean="0"/>
              <a:t>  - decreasing demand -&gt; service will be scaled down</a:t>
            </a:r>
          </a:p>
          <a:p>
            <a:r>
              <a:rPr lang="en-US" baseline="0" dirty="0" smtClean="0"/>
              <a:t>  - possible to deliver  “zero maintenance” solution (just give me the service I’ll cater for the rest)</a:t>
            </a:r>
          </a:p>
          <a:p>
            <a:r>
              <a:rPr lang="en-US" baseline="0" dirty="0" smtClean="0"/>
              <a:t>  - already available at some providers albeit with varying features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Added benefit can be obtained by a cross provider solution</a:t>
            </a:r>
          </a:p>
          <a:p>
            <a:r>
              <a:rPr lang="en-US" baseline="0" dirty="0" smtClean="0"/>
              <a:t>  - Already some competition among cloud providers, foreseen to surge</a:t>
            </a:r>
          </a:p>
          <a:p>
            <a:r>
              <a:rPr lang="en-US" baseline="0" dirty="0" smtClean="0"/>
              <a:t>  - Always choose the best cloud provider for a service instance (where “best” is defined by the service provider)</a:t>
            </a:r>
          </a:p>
          <a:p>
            <a:r>
              <a:rPr lang="en-US" baseline="0" dirty="0" smtClean="0"/>
              <a:t>  - makes it possible to service geographically dispersed users from different infrastructures</a:t>
            </a:r>
          </a:p>
          <a:p>
            <a:r>
              <a:rPr lang="en-US" baseline="0" dirty="0" smtClean="0"/>
              <a:t>  - Migrate Services across providers when necessary (deteriorating quality, better offer,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70F1-66A4-2D49-9CCE-7843983960BE}" type="slidenum">
              <a:rPr lang="de-DE" smtClean="0"/>
              <a:pPr/>
              <a:t>21</a:t>
            </a:fld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982663" y="1854200"/>
            <a:ext cx="4965701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Elasticity Scenario:</a:t>
            </a:r>
          </a:p>
          <a:p>
            <a:r>
              <a:rPr lang="en-US" dirty="0" smtClean="0"/>
              <a:t>	-</a:t>
            </a:r>
            <a:r>
              <a:rPr lang="en-US" baseline="0" dirty="0" smtClean="0"/>
              <a:t> More requests -&gt; More VMs</a:t>
            </a:r>
          </a:p>
          <a:p>
            <a:r>
              <a:rPr lang="en-US" baseline="0" dirty="0" smtClean="0"/>
              <a:t>	- Less requests -&gt; Less VMs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70F1-66A4-2D49-9CCE-7843983960BE}" type="slidenum">
              <a:rPr lang="de-DE" smtClean="0"/>
              <a:pPr/>
              <a:t>22</a:t>
            </a:fld>
            <a:endParaRPr lang="de-D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- Enhanced native address book with supported service capabilities and presence info.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- Rich messaging with a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conversationnal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 view for chat and file transfer.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- Rich call with multimedia content sharing during CS call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70F1-66A4-2D49-9CCE-7843983960BE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6291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Fraunhofer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 Institute for Integrated Circuits IIS </a:t>
            </a:r>
          </a:p>
          <a:p>
            <a:endParaRPr lang="de-DE" sz="1200" b="0" i="0" kern="1200" baseline="0" dirty="0" smtClean="0">
              <a:solidFill>
                <a:schemeClr val="tx1"/>
              </a:solidFill>
              <a:effectLst/>
              <a:latin typeface="Tahoma" pitchFamily="34" charset="0"/>
              <a:ea typeface="ＭＳ Ｐゴシック" pitchFamily="-65" charset="-128"/>
              <a:cs typeface="Tahoma" pitchFamily="34" charset="0"/>
            </a:endParaRP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The RTP API is available in the 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  <a:hlinkClick r:id="rId3"/>
              </a:rPr>
              <a:t>android.net.rtp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 package. Classes include: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  <a:hlinkClick r:id="rId4"/>
              </a:rPr>
              <a:t>RtpStream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, the base class of streams that send and receive network packets with media payloads over RTP.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  <a:hlinkClick r:id="rId5"/>
              </a:rPr>
              <a:t>AudioStream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, a subclass of 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  <a:hlinkClick r:id="rId4"/>
              </a:rPr>
              <a:t>RtpStream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 that carries audio payloads over RTP.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  <a:hlinkClick r:id="rId6"/>
              </a:rPr>
              <a:t>AudioGroup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, a local audio hub for managing and mixing the device speaker, microphone, and 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  <a:hlinkClick r:id="rId5"/>
              </a:rPr>
              <a:t>AudioStream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.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  <a:hlinkClick r:id="rId7"/>
              </a:rPr>
              <a:t>AudioCodec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, which holds a collection of codecs that you define for an 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  <a:hlinkClick r:id="rId5"/>
              </a:rPr>
              <a:t>AudioStream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.</a:t>
            </a: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To support audio conferencing and similar usages, an application instantiates two classes as endpoints for the stream: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  <a:hlinkClick r:id="rId5"/>
              </a:rPr>
              <a:t>AudioStream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 specifies a remote endpoint and consists of network mapping and a configured 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  <a:hlinkClick r:id="rId7"/>
              </a:rPr>
              <a:t>AudioCodec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.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  <a:hlinkClick r:id="rId6"/>
              </a:rPr>
              <a:t>AudioGroup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 represents the local endpoint for one or more 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  <a:hlinkClick r:id="rId5"/>
              </a:rPr>
              <a:t>AudioStream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. The 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  <a:hlinkClick r:id="rId6"/>
              </a:rPr>
              <a:t>AudioGroup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 mixes all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the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  <a:hlinkClick r:id="rId5"/>
              </a:rPr>
              <a:t>AudioStream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 and optionally interacts with the device speaker and the microphone at the same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70F1-66A4-2D49-9CCE-7843983960BE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6150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70F1-66A4-2D49-9CCE-7843983960BE}" type="slidenum">
              <a:rPr lang="de-DE" smtClean="0"/>
              <a:pPr/>
              <a:t>26</a:t>
            </a:fld>
            <a:endParaRPr lang="de-D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70F1-66A4-2D49-9CCE-7843983960BE}" type="slidenum">
              <a:rPr lang="de-DE" smtClean="0">
                <a:solidFill>
                  <a:prstClr val="black"/>
                </a:solidFill>
              </a:rPr>
              <a:pPr/>
              <a:t>34</a:t>
            </a:fld>
            <a:endParaRPr lang="de-DE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jpe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0513" y="5207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rgbClr val="1B9C7D"/>
                </a:solidFill>
              </a:defRPr>
            </a:lvl1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0513" y="5207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34362" cy="73890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524377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 sz="1400"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D7799F-A272-423F-981B-5973FFD7C8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6985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7C600B-98CE-4E94-9280-5B414BE06A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3ECC1E-74C8-4577-AC06-1163B3A3E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1"/>
          </p:nvPr>
        </p:nvSpPr>
        <p:spPr>
          <a:xfrm>
            <a:off x="439738" y="1431925"/>
            <a:ext cx="8242300" cy="43751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7239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38" y="1431925"/>
            <a:ext cx="8247062" cy="4422775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A501B6-4C48-4E6E-8B7E-F7AC001602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0513" y="5207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34362" cy="73890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524377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 sz="1400"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D7799F-A272-423F-981B-5973FFD7C8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6985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7C600B-98CE-4E94-9280-5B414BE06A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3ECC1E-74C8-4577-AC06-1163B3A3E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1"/>
          </p:nvPr>
        </p:nvSpPr>
        <p:spPr>
          <a:xfrm>
            <a:off x="439738" y="1431925"/>
            <a:ext cx="8242300" cy="43751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7239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38" y="1431925"/>
            <a:ext cx="8247062" cy="4422775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A501B6-4C48-4E6E-8B7E-F7AC001602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34362" cy="73890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524377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D7799F-A272-423F-981B-5973FFD7C8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0513" y="5207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34362" cy="73890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524377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 sz="1400"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D7799F-A272-423F-981B-5973FFD7C8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6985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7C600B-98CE-4E94-9280-5B414BE06A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3ECC1E-74C8-4577-AC06-1163B3A3E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1"/>
          </p:nvPr>
        </p:nvSpPr>
        <p:spPr>
          <a:xfrm>
            <a:off x="439738" y="1431925"/>
            <a:ext cx="8242300" cy="43751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7239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38" y="1431925"/>
            <a:ext cx="8247062" cy="4422775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A501B6-4C48-4E6E-8B7E-F7AC001602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0513" y="5207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34362" cy="73890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524377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 sz="1400"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D7799F-A272-423F-981B-5973FFD7C8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6985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7C600B-98CE-4E94-9280-5B414BE06A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3ECC1E-74C8-4577-AC06-1163B3A3E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1"/>
          </p:nvPr>
        </p:nvSpPr>
        <p:spPr>
          <a:xfrm>
            <a:off x="439738" y="1431925"/>
            <a:ext cx="8242300" cy="43751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7239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38" y="1431925"/>
            <a:ext cx="8247062" cy="4422775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A501B6-4C48-4E6E-8B7E-F7AC001602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6985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600"/>
            </a:lvl3pPr>
            <a:lvl4pPr>
              <a:defRPr sz="16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600"/>
            </a:lvl3pPr>
            <a:lvl4pPr>
              <a:defRPr sz="16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 dirty="0"/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7C600B-98CE-4E94-9280-5B414BE06A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0513" y="5207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34362" cy="73890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524377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 sz="1400"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D7799F-A272-423F-981B-5973FFD7C8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6985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7C600B-98CE-4E94-9280-5B414BE06A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3ECC1E-74C8-4577-AC06-1163B3A3E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1"/>
          </p:nvPr>
        </p:nvSpPr>
        <p:spPr>
          <a:xfrm>
            <a:off x="439738" y="1431925"/>
            <a:ext cx="8242300" cy="43751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7239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38" y="1431925"/>
            <a:ext cx="8247062" cy="4422775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A501B6-4C48-4E6E-8B7E-F7AC001602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34362" cy="73890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524377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 sz="1400"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D7799F-A272-423F-981B-5973FFD7C8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6985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7C600B-98CE-4E94-9280-5B414BE06A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3ECC1E-74C8-4577-AC06-1163B3A3E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1"/>
          </p:nvPr>
        </p:nvSpPr>
        <p:spPr>
          <a:xfrm>
            <a:off x="439738" y="1431925"/>
            <a:ext cx="8242300" cy="43751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7239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38" y="1431925"/>
            <a:ext cx="8247062" cy="4422775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A501B6-4C48-4E6E-8B7E-F7AC001602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723900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 dirty="0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13"/>
          </p:nvPr>
        </p:nvSpPr>
        <p:spPr>
          <a:xfrm>
            <a:off x="6045200" y="1431925"/>
            <a:ext cx="2660073" cy="442162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39739" y="1431925"/>
            <a:ext cx="5194444" cy="4410075"/>
          </a:xfrm>
        </p:spPr>
        <p:txBody>
          <a:bodyPr/>
          <a:lstStyle>
            <a:lvl1pPr>
              <a:buFont typeface="Arial" pitchFamily="34" charset="0"/>
              <a:buChar char="•"/>
              <a:defRPr/>
            </a:lvl1pPr>
            <a:lvl3pPr>
              <a:buFont typeface="Arial" pitchFamily="34" charset="0"/>
              <a:buChar char="•"/>
              <a:defRPr/>
            </a:lvl3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CF97EE-77FC-4D67-889F-1452D5FF6C0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_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159" y="1285860"/>
            <a:ext cx="8389724" cy="473394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itel 4"/>
          <p:cNvSpPr>
            <a:spLocks noGrp="1"/>
          </p:cNvSpPr>
          <p:nvPr>
            <p:ph type="title"/>
          </p:nvPr>
        </p:nvSpPr>
        <p:spPr>
          <a:xfrm>
            <a:off x="357158" y="685800"/>
            <a:ext cx="8443942" cy="457184"/>
          </a:xfrm>
          <a:prstGeom prst="rect">
            <a:avLst/>
          </a:prstGeom>
        </p:spPr>
        <p:txBody>
          <a:bodyPr vert="horz" lIns="0" rIns="0"/>
          <a:lstStyle>
            <a:lvl1pPr>
              <a:defRPr sz="2200" b="0" i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8581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C NGNI_Inhalt_Stichpunkte 1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2000" y="720000"/>
            <a:ext cx="8280000" cy="72000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Headline  ̶  Tahoma Regular 22pt</a:t>
            </a:r>
            <a:br>
              <a:rPr lang="de-DE" dirty="0" smtClean="0"/>
            </a:br>
            <a:r>
              <a:rPr lang="de-DE" dirty="0" smtClean="0">
                <a:solidFill>
                  <a:srgbClr val="FF8F00"/>
                </a:solidFill>
              </a:rPr>
              <a:t>Zweite Zeile bitte immer in Kopfbalkenfarbe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4" hasCustomPrompt="1"/>
          </p:nvPr>
        </p:nvSpPr>
        <p:spPr>
          <a:xfrm>
            <a:off x="432000" y="1715388"/>
            <a:ext cx="8280000" cy="44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Stichpunkt (</a:t>
            </a:r>
            <a:r>
              <a:rPr lang="de-DE" dirty="0" err="1" smtClean="0"/>
              <a:t>Tahoma</a:t>
            </a:r>
            <a:r>
              <a:rPr lang="de-DE" dirty="0" smtClean="0"/>
              <a:t> Regular, 16pt)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51142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KUS_Inhalt_Stichpunkte 1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720000"/>
            <a:ext cx="8280000" cy="72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432000" y="1715388"/>
            <a:ext cx="8280000" cy="44100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819537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C NGNI_Inhalt_Stichpunkte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2000" y="720000"/>
            <a:ext cx="8280000" cy="720000"/>
          </a:xfrm>
        </p:spPr>
        <p:txBody>
          <a:bodyPr/>
          <a:lstStyle>
            <a:lvl1pPr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Headline   ̶ Tahoma Regular 22pt</a:t>
            </a:r>
            <a:br>
              <a:rPr lang="de-DE" dirty="0" smtClean="0"/>
            </a:br>
            <a:r>
              <a:rPr lang="de-DE" dirty="0" smtClean="0">
                <a:solidFill>
                  <a:srgbClr val="F3660E"/>
                </a:solidFill>
              </a:rPr>
              <a:t>Zweite Zeile bitte immer in Kopfbalkenfarbe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4752000" y="1715388"/>
            <a:ext cx="3960000" cy="4410000"/>
          </a:xfrm>
        </p:spPr>
        <p:txBody>
          <a:bodyPr/>
          <a:lstStyle/>
          <a:p>
            <a:pPr lvl="0"/>
            <a:r>
              <a:rPr lang="de-DE" dirty="0" smtClean="0"/>
              <a:t>Stichpunkt (</a:t>
            </a:r>
            <a:r>
              <a:rPr lang="de-DE" dirty="0" err="1" smtClean="0"/>
              <a:t>Tahoma</a:t>
            </a:r>
            <a:r>
              <a:rPr lang="de-DE" dirty="0" smtClean="0"/>
              <a:t> Regular, 16pt)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4" hasCustomPrompt="1"/>
          </p:nvPr>
        </p:nvSpPr>
        <p:spPr>
          <a:xfrm>
            <a:off x="432000" y="1715388"/>
            <a:ext cx="3960000" cy="44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4pPr>
              <a:buFont typeface="Symbol" pitchFamily="18" charset="2"/>
              <a:buChar char="-"/>
              <a:defRPr/>
            </a:lvl4pPr>
            <a:lvl5pPr>
              <a:defRPr/>
            </a:lvl5pPr>
          </a:lstStyle>
          <a:p>
            <a:pPr lvl="0"/>
            <a:r>
              <a:rPr lang="de-DE" dirty="0" smtClean="0"/>
              <a:t>Stichpunkt (</a:t>
            </a:r>
            <a:r>
              <a:rPr lang="de-DE" dirty="0" err="1" smtClean="0"/>
              <a:t>Tahoma</a:t>
            </a:r>
            <a:r>
              <a:rPr lang="de-DE" dirty="0" smtClean="0"/>
              <a:t> Regular, 16pt)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1581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C NGNI_Inhalt_Text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Headline  ̶  Tahoma Regular 22pt</a:t>
            </a:r>
            <a:br>
              <a:rPr lang="de-DE" dirty="0" smtClean="0"/>
            </a:br>
            <a:r>
              <a:rPr lang="de-DE" dirty="0" smtClean="0">
                <a:solidFill>
                  <a:srgbClr val="FF8F00"/>
                </a:solidFill>
              </a:rPr>
              <a:t>Zweite Zeile bitte immer in Kopfbalkenfarbe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4" hasCustomPrompt="1"/>
          </p:nvPr>
        </p:nvSpPr>
        <p:spPr>
          <a:xfrm>
            <a:off x="432000" y="1715388"/>
            <a:ext cx="3960000" cy="4410000"/>
          </a:xfrm>
        </p:spPr>
        <p:txBody>
          <a:bodyPr/>
          <a:lstStyle>
            <a:lvl1pPr indent="0" algn="l">
              <a:buFont typeface="Arial" pitchFamily="34" charset="0"/>
              <a:buChar char="•"/>
              <a:defRPr lang="de-AT" b="0" i="0" smtClean="0"/>
            </a:lvl1pPr>
            <a:lvl2pPr marL="0" indent="0">
              <a:buFontTx/>
              <a:buNone/>
              <a:defRPr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None/>
              <a:defRPr/>
            </a:lvl4pPr>
            <a:lvl5pPr>
              <a:buNone/>
              <a:defRPr/>
            </a:lvl5pPr>
          </a:lstStyle>
          <a:p>
            <a:pPr lvl="1"/>
            <a:r>
              <a:rPr lang="de-DE" dirty="0" smtClean="0"/>
              <a:t>Subheadline</a:t>
            </a:r>
          </a:p>
          <a:p>
            <a:pPr lvl="1"/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 </a:t>
            </a:r>
            <a:r>
              <a:rPr lang="de-DE" dirty="0" err="1" smtClean="0"/>
              <a:t>volutpat</a:t>
            </a:r>
            <a:r>
              <a:rPr lang="de-DE" dirty="0" smtClean="0"/>
              <a:t>.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wisi</a:t>
            </a:r>
            <a:r>
              <a:rPr lang="de-DE" dirty="0" smtClean="0"/>
              <a:t> </a:t>
            </a:r>
            <a:r>
              <a:rPr lang="de-DE" dirty="0" err="1" smtClean="0"/>
              <a:t>enim</a:t>
            </a:r>
            <a:r>
              <a:rPr lang="de-DE" dirty="0" smtClean="0"/>
              <a:t> ad minim </a:t>
            </a:r>
            <a:r>
              <a:rPr lang="de-DE" dirty="0" err="1" smtClean="0"/>
              <a:t>veniam</a:t>
            </a:r>
            <a:r>
              <a:rPr lang="de-DE" dirty="0" smtClean="0"/>
              <a:t>, </a:t>
            </a:r>
            <a:r>
              <a:rPr lang="de-DE" dirty="0" err="1" smtClean="0"/>
              <a:t>quis</a:t>
            </a:r>
            <a:r>
              <a:rPr lang="de-DE" dirty="0" smtClean="0"/>
              <a:t> </a:t>
            </a:r>
            <a:r>
              <a:rPr lang="de-DE" dirty="0" err="1" smtClean="0"/>
              <a:t>nostrud</a:t>
            </a:r>
            <a:r>
              <a:rPr lang="de-DE" dirty="0" smtClean="0"/>
              <a:t> </a:t>
            </a:r>
            <a:r>
              <a:rPr lang="de-DE" dirty="0" err="1" smtClean="0"/>
              <a:t>exerci</a:t>
            </a:r>
            <a:r>
              <a:rPr lang="de-DE" dirty="0" smtClean="0"/>
              <a:t> </a:t>
            </a:r>
            <a:r>
              <a:rPr lang="de-DE" dirty="0" err="1" smtClean="0"/>
              <a:t>tation</a:t>
            </a:r>
            <a:r>
              <a:rPr lang="de-DE" dirty="0" smtClean="0"/>
              <a:t> </a:t>
            </a:r>
            <a:r>
              <a:rPr lang="de-DE" dirty="0" err="1" smtClean="0"/>
              <a:t>ullamcorper</a:t>
            </a:r>
            <a:r>
              <a:rPr lang="de-DE" dirty="0" smtClean="0"/>
              <a:t> </a:t>
            </a:r>
            <a:r>
              <a:rPr lang="de-DE" dirty="0" err="1" smtClean="0"/>
              <a:t>suscipit</a:t>
            </a:r>
            <a:r>
              <a:rPr lang="de-DE" dirty="0" smtClean="0"/>
              <a:t> </a:t>
            </a:r>
            <a:r>
              <a:rPr lang="de-DE" dirty="0" err="1" smtClean="0"/>
              <a:t>lobortis</a:t>
            </a:r>
            <a:r>
              <a:rPr lang="de-DE" dirty="0" smtClean="0"/>
              <a:t> </a:t>
            </a:r>
            <a:r>
              <a:rPr lang="de-DE" dirty="0" err="1" smtClean="0"/>
              <a:t>nisl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aliquip</a:t>
            </a:r>
            <a:r>
              <a:rPr lang="de-DE" dirty="0" smtClean="0"/>
              <a:t> ex </a:t>
            </a:r>
            <a:r>
              <a:rPr lang="de-DE" dirty="0" err="1" smtClean="0"/>
              <a:t>ea</a:t>
            </a:r>
            <a:r>
              <a:rPr lang="de-DE" dirty="0" smtClean="0"/>
              <a:t> commodo </a:t>
            </a:r>
            <a:r>
              <a:rPr lang="de-DE" dirty="0" err="1" smtClean="0"/>
              <a:t>consequat</a:t>
            </a:r>
            <a:r>
              <a:rPr lang="de-DE" dirty="0" smtClean="0"/>
              <a:t>. Duis </a:t>
            </a:r>
            <a:r>
              <a:rPr lang="de-DE" dirty="0" err="1" smtClean="0"/>
              <a:t>autem</a:t>
            </a:r>
            <a:r>
              <a:rPr lang="de-DE" dirty="0" smtClean="0"/>
              <a:t> </a:t>
            </a:r>
            <a:r>
              <a:rPr lang="de-DE" dirty="0" err="1" smtClean="0"/>
              <a:t>vel</a:t>
            </a:r>
            <a:r>
              <a:rPr lang="de-DE" dirty="0" smtClean="0"/>
              <a:t> </a:t>
            </a:r>
            <a:r>
              <a:rPr lang="de-DE" dirty="0" err="1" smtClean="0"/>
              <a:t>eum</a:t>
            </a:r>
            <a:r>
              <a:rPr lang="de-DE" dirty="0" smtClean="0"/>
              <a:t> </a:t>
            </a:r>
            <a:r>
              <a:rPr lang="de-DE" dirty="0" err="1" smtClean="0"/>
              <a:t>iriure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in </a:t>
            </a:r>
            <a:r>
              <a:rPr lang="de-DE" dirty="0" err="1" smtClean="0"/>
              <a:t>hendrerit</a:t>
            </a:r>
            <a:r>
              <a:rPr lang="de-DE" dirty="0" smtClean="0"/>
              <a:t> in </a:t>
            </a:r>
            <a:r>
              <a:rPr lang="de-DE" dirty="0" err="1" smtClean="0"/>
              <a:t>vulputate</a:t>
            </a:r>
            <a:r>
              <a:rPr lang="de-DE" dirty="0" smtClean="0"/>
              <a:t> </a:t>
            </a:r>
            <a:r>
              <a:rPr lang="de-DE" dirty="0" err="1" smtClean="0"/>
              <a:t>velit</a:t>
            </a:r>
            <a:r>
              <a:rPr lang="de-DE" dirty="0" smtClean="0"/>
              <a:t> esse </a:t>
            </a:r>
            <a:r>
              <a:rPr lang="de-DE" dirty="0" err="1" smtClean="0"/>
              <a:t>molestie</a:t>
            </a:r>
            <a:r>
              <a:rPr lang="de-DE" dirty="0" smtClean="0"/>
              <a:t> </a:t>
            </a:r>
            <a:r>
              <a:rPr lang="de-DE" dirty="0" err="1" smtClean="0"/>
              <a:t>consequat</a:t>
            </a:r>
            <a:r>
              <a:rPr lang="de-DE" dirty="0" smtClean="0"/>
              <a:t>, </a:t>
            </a:r>
            <a:r>
              <a:rPr lang="de-DE" dirty="0" err="1" smtClean="0"/>
              <a:t>vel</a:t>
            </a:r>
            <a:r>
              <a:rPr lang="de-DE" dirty="0" smtClean="0"/>
              <a:t> </a:t>
            </a:r>
            <a:r>
              <a:rPr lang="de-DE" dirty="0" err="1" smtClean="0"/>
              <a:t>illum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</a:t>
            </a:r>
            <a:r>
              <a:rPr lang="de-DE" dirty="0" err="1" smtClean="0"/>
              <a:t>eu</a:t>
            </a:r>
            <a:r>
              <a:rPr lang="de-DE" dirty="0" smtClean="0"/>
              <a:t> </a:t>
            </a:r>
            <a:r>
              <a:rPr lang="de-DE" dirty="0" err="1" smtClean="0"/>
              <a:t>feugiat</a:t>
            </a:r>
            <a:r>
              <a:rPr lang="de-DE" dirty="0" smtClean="0"/>
              <a:t> </a:t>
            </a:r>
            <a:r>
              <a:rPr lang="de-DE" dirty="0" err="1" smtClean="0"/>
              <a:t>nulla</a:t>
            </a:r>
            <a:r>
              <a:rPr lang="de-DE" dirty="0" smtClean="0"/>
              <a:t> </a:t>
            </a:r>
            <a:r>
              <a:rPr lang="de-DE" dirty="0" err="1" smtClean="0"/>
              <a:t>facilisis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vero</a:t>
            </a:r>
            <a:r>
              <a:rPr lang="de-DE" dirty="0" smtClean="0"/>
              <a:t> </a:t>
            </a:r>
            <a:r>
              <a:rPr lang="de-DE" dirty="0" err="1" smtClean="0"/>
              <a:t>eros</a:t>
            </a:r>
            <a:r>
              <a:rPr lang="de-DE" dirty="0" smtClean="0"/>
              <a:t> et </a:t>
            </a:r>
            <a:r>
              <a:rPr lang="de-DE" dirty="0" err="1" smtClean="0"/>
              <a:t>accumsan</a:t>
            </a:r>
            <a:r>
              <a:rPr lang="de-DE" dirty="0" smtClean="0"/>
              <a:t> et </a:t>
            </a:r>
            <a:r>
              <a:rPr lang="de-DE" dirty="0" err="1" smtClean="0"/>
              <a:t>iusto</a:t>
            </a:r>
            <a:r>
              <a:rPr lang="de-DE" dirty="0" smtClean="0"/>
              <a:t> </a:t>
            </a:r>
            <a:r>
              <a:rPr lang="de-DE" dirty="0" err="1" smtClean="0"/>
              <a:t>odio</a:t>
            </a:r>
            <a:r>
              <a:rPr lang="de-DE" dirty="0" smtClean="0"/>
              <a:t> </a:t>
            </a:r>
            <a:r>
              <a:rPr lang="de-DE" dirty="0" err="1" smtClean="0"/>
              <a:t>dignissim</a:t>
            </a:r>
            <a:r>
              <a:rPr lang="de-DE" dirty="0" smtClean="0"/>
              <a:t> </a:t>
            </a:r>
            <a:r>
              <a:rPr lang="de-DE" dirty="0" err="1" smtClean="0"/>
              <a:t>qui</a:t>
            </a:r>
            <a:r>
              <a:rPr lang="de-DE" dirty="0" smtClean="0"/>
              <a:t> </a:t>
            </a:r>
            <a:r>
              <a:rPr lang="de-DE" dirty="0" err="1" smtClean="0"/>
              <a:t>blandit</a:t>
            </a:r>
            <a:r>
              <a:rPr lang="de-DE" dirty="0" smtClean="0"/>
              <a:t> </a:t>
            </a:r>
            <a:r>
              <a:rPr lang="de-DE" dirty="0" err="1" smtClean="0"/>
              <a:t>praesent</a:t>
            </a:r>
            <a:r>
              <a:rPr lang="de-DE" dirty="0" smtClean="0"/>
              <a:t> </a:t>
            </a:r>
            <a:r>
              <a:rPr lang="de-DE" dirty="0" err="1" smtClean="0"/>
              <a:t>luptatum</a:t>
            </a:r>
            <a:r>
              <a:rPr lang="de-DE" dirty="0" smtClean="0"/>
              <a:t> </a:t>
            </a:r>
            <a:r>
              <a:rPr lang="de-DE" dirty="0" err="1" smtClean="0"/>
              <a:t>zzril</a:t>
            </a:r>
            <a:r>
              <a:rPr lang="de-DE" dirty="0" smtClean="0"/>
              <a:t> </a:t>
            </a:r>
            <a:r>
              <a:rPr lang="de-DE" dirty="0" err="1" smtClean="0"/>
              <a:t>delenit</a:t>
            </a:r>
            <a:r>
              <a:rPr lang="de-DE" dirty="0" smtClean="0"/>
              <a:t> </a:t>
            </a:r>
            <a:r>
              <a:rPr lang="de-DE" dirty="0" err="1" smtClean="0"/>
              <a:t>augue</a:t>
            </a:r>
            <a:r>
              <a:rPr lang="de-DE" dirty="0" smtClean="0"/>
              <a:t> </a:t>
            </a:r>
            <a:r>
              <a:rPr lang="de-DE" dirty="0" err="1" smtClean="0"/>
              <a:t>duis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</a:t>
            </a:r>
            <a:r>
              <a:rPr lang="de-DE" dirty="0" err="1" smtClean="0"/>
              <a:t>te</a:t>
            </a:r>
            <a:r>
              <a:rPr lang="de-DE" dirty="0" smtClean="0"/>
              <a:t> </a:t>
            </a:r>
            <a:r>
              <a:rPr lang="de-DE" dirty="0" err="1" smtClean="0"/>
              <a:t>feugait</a:t>
            </a:r>
            <a:r>
              <a:rPr lang="de-DE" dirty="0" smtClean="0"/>
              <a:t> </a:t>
            </a:r>
            <a:r>
              <a:rPr lang="de-DE" dirty="0" err="1" smtClean="0"/>
              <a:t>nulla</a:t>
            </a:r>
            <a:r>
              <a:rPr lang="de-DE" dirty="0" smtClean="0"/>
              <a:t> </a:t>
            </a:r>
            <a:r>
              <a:rPr lang="de-DE" dirty="0" err="1" smtClean="0"/>
              <a:t>facilisi</a:t>
            </a:r>
            <a:r>
              <a:rPr lang="de-DE" dirty="0" smtClean="0"/>
              <a:t>. Nam </a:t>
            </a:r>
            <a:r>
              <a:rPr lang="de-DE" dirty="0" err="1" smtClean="0"/>
              <a:t>liber</a:t>
            </a:r>
            <a:r>
              <a:rPr lang="de-DE" dirty="0" smtClean="0"/>
              <a:t> </a:t>
            </a:r>
            <a:r>
              <a:rPr lang="de-DE" dirty="0" err="1" smtClean="0"/>
              <a:t>tempor</a:t>
            </a:r>
            <a:r>
              <a:rPr lang="de-DE" dirty="0" smtClean="0"/>
              <a:t> cum </a:t>
            </a:r>
            <a:r>
              <a:rPr lang="de-DE" dirty="0" err="1" smtClean="0"/>
              <a:t>soluta</a:t>
            </a:r>
            <a:r>
              <a:rPr lang="de-DE" dirty="0" smtClean="0"/>
              <a:t> </a:t>
            </a:r>
            <a:r>
              <a:rPr lang="de-DE" dirty="0" err="1" smtClean="0"/>
              <a:t>nobis</a:t>
            </a:r>
            <a:r>
              <a:rPr lang="de-DE" dirty="0" smtClean="0"/>
              <a:t> </a:t>
            </a:r>
            <a:r>
              <a:rPr lang="de-DE" dirty="0" err="1" smtClean="0"/>
              <a:t>eleifend</a:t>
            </a:r>
            <a:r>
              <a:rPr lang="de-DE" dirty="0" smtClean="0"/>
              <a:t> </a:t>
            </a:r>
            <a:r>
              <a:rPr lang="de-DE" dirty="0" err="1" smtClean="0"/>
              <a:t>option</a:t>
            </a:r>
            <a:r>
              <a:rPr lang="de-DE" dirty="0" smtClean="0"/>
              <a:t> </a:t>
            </a:r>
            <a:r>
              <a:rPr lang="de-DE" dirty="0" err="1" smtClean="0"/>
              <a:t>congue</a:t>
            </a:r>
            <a:r>
              <a:rPr lang="de-DE" dirty="0" smtClean="0"/>
              <a:t> </a:t>
            </a:r>
            <a:r>
              <a:rPr lang="de-DE" dirty="0" err="1" smtClean="0"/>
              <a:t>nihil</a:t>
            </a:r>
            <a:r>
              <a:rPr lang="de-DE" dirty="0" smtClean="0"/>
              <a:t> </a:t>
            </a:r>
            <a:r>
              <a:rPr lang="de-DE" dirty="0" err="1" smtClean="0"/>
              <a:t>imperdiet</a:t>
            </a:r>
            <a:r>
              <a:rPr lang="de-DE" dirty="0" smtClean="0"/>
              <a:t> </a:t>
            </a:r>
            <a:r>
              <a:rPr lang="de-DE" dirty="0" err="1" smtClean="0"/>
              <a:t>doming</a:t>
            </a:r>
            <a:r>
              <a:rPr lang="de-DE" dirty="0" smtClean="0"/>
              <a:t> </a:t>
            </a:r>
            <a:r>
              <a:rPr lang="de-DE" dirty="0" err="1" smtClean="0"/>
              <a:t>id</a:t>
            </a:r>
            <a:r>
              <a:rPr lang="de-DE" dirty="0" smtClean="0"/>
              <a:t> </a:t>
            </a:r>
            <a:r>
              <a:rPr lang="de-DE" dirty="0" err="1" smtClean="0"/>
              <a:t>quod</a:t>
            </a:r>
            <a:r>
              <a:rPr lang="de-DE" dirty="0" smtClean="0"/>
              <a:t> </a:t>
            </a:r>
            <a:r>
              <a:rPr lang="de-DE" dirty="0" err="1" smtClean="0"/>
              <a:t>mazim</a:t>
            </a:r>
            <a:r>
              <a:rPr lang="de-DE" dirty="0" smtClean="0"/>
              <a:t> </a:t>
            </a:r>
            <a:r>
              <a:rPr lang="de-DE" dirty="0" err="1" smtClean="0"/>
              <a:t>placerat</a:t>
            </a:r>
            <a:r>
              <a:rPr lang="de-DE" dirty="0" smtClean="0"/>
              <a:t> </a:t>
            </a:r>
            <a:r>
              <a:rPr lang="de-DE" dirty="0" err="1" smtClean="0"/>
              <a:t>facer</a:t>
            </a:r>
            <a:r>
              <a:rPr lang="de-DE" dirty="0" smtClean="0"/>
              <a:t> </a:t>
            </a:r>
            <a:r>
              <a:rPr lang="de-DE" dirty="0" err="1" smtClean="0"/>
              <a:t>possim</a:t>
            </a:r>
            <a:r>
              <a:rPr lang="de-DE" dirty="0" smtClean="0"/>
              <a:t> </a:t>
            </a:r>
            <a:r>
              <a:rPr lang="de-DE" dirty="0" err="1" smtClean="0"/>
              <a:t>assum</a:t>
            </a:r>
            <a:r>
              <a:rPr lang="de-DE" dirty="0" smtClean="0"/>
              <a:t>. </a:t>
            </a:r>
          </a:p>
          <a:p>
            <a:pPr lvl="0"/>
            <a:endParaRPr lang="de-DE" dirty="0"/>
          </a:p>
        </p:txBody>
      </p:sp>
      <p:sp>
        <p:nvSpPr>
          <p:cNvPr id="4" name="Textplatzhalt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565650" y="1714500"/>
            <a:ext cx="4146550" cy="4411663"/>
          </a:xfrm>
        </p:spPr>
        <p:txBody>
          <a:bodyPr/>
          <a:lstStyle>
            <a:lvl1pPr>
              <a:buFontTx/>
              <a:buNone/>
              <a:defRPr/>
            </a:lvl1pPr>
            <a:lvl2pPr marL="0"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1"/>
            <a:r>
              <a:rPr lang="de-DE" dirty="0" smtClean="0"/>
              <a:t>Subheadline</a:t>
            </a:r>
          </a:p>
          <a:p>
            <a:pPr lvl="1"/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 </a:t>
            </a:r>
            <a:r>
              <a:rPr lang="de-DE" dirty="0" err="1" smtClean="0"/>
              <a:t>volutpat</a:t>
            </a:r>
            <a:r>
              <a:rPr lang="de-DE" dirty="0" smtClean="0"/>
              <a:t>.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wisi</a:t>
            </a:r>
            <a:r>
              <a:rPr lang="de-DE" dirty="0" smtClean="0"/>
              <a:t> </a:t>
            </a:r>
            <a:r>
              <a:rPr lang="de-DE" dirty="0" err="1" smtClean="0"/>
              <a:t>enim</a:t>
            </a:r>
            <a:r>
              <a:rPr lang="de-DE" dirty="0" smtClean="0"/>
              <a:t> ad minim </a:t>
            </a:r>
            <a:r>
              <a:rPr lang="de-DE" dirty="0" err="1" smtClean="0"/>
              <a:t>veniam</a:t>
            </a:r>
            <a:r>
              <a:rPr lang="de-DE" dirty="0" smtClean="0"/>
              <a:t>, </a:t>
            </a:r>
            <a:r>
              <a:rPr lang="de-DE" dirty="0" err="1" smtClean="0"/>
              <a:t>quis</a:t>
            </a:r>
            <a:r>
              <a:rPr lang="de-DE" dirty="0" smtClean="0"/>
              <a:t> </a:t>
            </a:r>
            <a:r>
              <a:rPr lang="de-DE" dirty="0" err="1" smtClean="0"/>
              <a:t>nostrud</a:t>
            </a:r>
            <a:r>
              <a:rPr lang="de-DE" dirty="0" smtClean="0"/>
              <a:t> </a:t>
            </a:r>
            <a:r>
              <a:rPr lang="de-DE" dirty="0" err="1" smtClean="0"/>
              <a:t>exerci</a:t>
            </a:r>
            <a:r>
              <a:rPr lang="de-DE" dirty="0" smtClean="0"/>
              <a:t> </a:t>
            </a:r>
            <a:r>
              <a:rPr lang="de-DE" dirty="0" err="1" smtClean="0"/>
              <a:t>tation</a:t>
            </a:r>
            <a:r>
              <a:rPr lang="de-DE" dirty="0" smtClean="0"/>
              <a:t> </a:t>
            </a:r>
            <a:r>
              <a:rPr lang="de-DE" dirty="0" err="1" smtClean="0"/>
              <a:t>ullamcorper</a:t>
            </a:r>
            <a:r>
              <a:rPr lang="de-DE" dirty="0" smtClean="0"/>
              <a:t> </a:t>
            </a:r>
            <a:r>
              <a:rPr lang="de-DE" dirty="0" err="1" smtClean="0"/>
              <a:t>suscipit</a:t>
            </a:r>
            <a:r>
              <a:rPr lang="de-DE" dirty="0" smtClean="0"/>
              <a:t> </a:t>
            </a:r>
            <a:r>
              <a:rPr lang="de-DE" dirty="0" err="1" smtClean="0"/>
              <a:t>lobortis</a:t>
            </a:r>
            <a:r>
              <a:rPr lang="de-DE" dirty="0" smtClean="0"/>
              <a:t> </a:t>
            </a:r>
            <a:r>
              <a:rPr lang="de-DE" dirty="0" err="1" smtClean="0"/>
              <a:t>nisl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aliquip</a:t>
            </a:r>
            <a:r>
              <a:rPr lang="de-DE" dirty="0" smtClean="0"/>
              <a:t> ex </a:t>
            </a:r>
            <a:r>
              <a:rPr lang="de-DE" dirty="0" err="1" smtClean="0"/>
              <a:t>ea</a:t>
            </a:r>
            <a:r>
              <a:rPr lang="de-DE" dirty="0" smtClean="0"/>
              <a:t> commodo </a:t>
            </a:r>
            <a:r>
              <a:rPr lang="de-DE" dirty="0" err="1" smtClean="0"/>
              <a:t>consequat</a:t>
            </a:r>
            <a:r>
              <a:rPr lang="de-DE" dirty="0" smtClean="0"/>
              <a:t>. Duis </a:t>
            </a:r>
            <a:r>
              <a:rPr lang="de-DE" dirty="0" err="1" smtClean="0"/>
              <a:t>autem</a:t>
            </a:r>
            <a:r>
              <a:rPr lang="de-DE" dirty="0" smtClean="0"/>
              <a:t> </a:t>
            </a:r>
            <a:r>
              <a:rPr lang="de-DE" dirty="0" err="1" smtClean="0"/>
              <a:t>vel</a:t>
            </a:r>
            <a:r>
              <a:rPr lang="de-DE" dirty="0" smtClean="0"/>
              <a:t> </a:t>
            </a:r>
            <a:r>
              <a:rPr lang="de-DE" dirty="0" err="1" smtClean="0"/>
              <a:t>eum</a:t>
            </a:r>
            <a:r>
              <a:rPr lang="de-DE" dirty="0" smtClean="0"/>
              <a:t> </a:t>
            </a:r>
            <a:r>
              <a:rPr lang="de-DE" dirty="0" err="1" smtClean="0"/>
              <a:t>iriure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in </a:t>
            </a:r>
            <a:r>
              <a:rPr lang="de-DE" dirty="0" err="1" smtClean="0"/>
              <a:t>hendrerit</a:t>
            </a:r>
            <a:r>
              <a:rPr lang="de-DE" dirty="0" smtClean="0"/>
              <a:t> in </a:t>
            </a:r>
            <a:r>
              <a:rPr lang="de-DE" dirty="0" err="1" smtClean="0"/>
              <a:t>vulputate</a:t>
            </a:r>
            <a:r>
              <a:rPr lang="de-DE" dirty="0" smtClean="0"/>
              <a:t> </a:t>
            </a:r>
            <a:r>
              <a:rPr lang="de-DE" dirty="0" err="1" smtClean="0"/>
              <a:t>velit</a:t>
            </a:r>
            <a:r>
              <a:rPr lang="de-DE" dirty="0" smtClean="0"/>
              <a:t> esse </a:t>
            </a:r>
            <a:r>
              <a:rPr lang="de-DE" dirty="0" err="1" smtClean="0"/>
              <a:t>molestie</a:t>
            </a:r>
            <a:r>
              <a:rPr lang="de-DE" dirty="0" smtClean="0"/>
              <a:t> </a:t>
            </a:r>
            <a:r>
              <a:rPr lang="de-DE" dirty="0" err="1" smtClean="0"/>
              <a:t>consequat</a:t>
            </a:r>
            <a:r>
              <a:rPr lang="de-DE" dirty="0" smtClean="0"/>
              <a:t>, </a:t>
            </a:r>
            <a:r>
              <a:rPr lang="de-DE" dirty="0" err="1" smtClean="0"/>
              <a:t>vel</a:t>
            </a:r>
            <a:r>
              <a:rPr lang="de-DE" dirty="0" smtClean="0"/>
              <a:t> </a:t>
            </a:r>
            <a:r>
              <a:rPr lang="de-DE" dirty="0" err="1" smtClean="0"/>
              <a:t>illum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</a:t>
            </a:r>
            <a:r>
              <a:rPr lang="de-DE" dirty="0" err="1" smtClean="0"/>
              <a:t>eu</a:t>
            </a:r>
            <a:r>
              <a:rPr lang="de-DE" dirty="0" smtClean="0"/>
              <a:t> </a:t>
            </a:r>
            <a:r>
              <a:rPr lang="de-DE" dirty="0" err="1" smtClean="0"/>
              <a:t>feugiat</a:t>
            </a:r>
            <a:r>
              <a:rPr lang="de-DE" dirty="0" smtClean="0"/>
              <a:t> </a:t>
            </a:r>
            <a:r>
              <a:rPr lang="de-DE" dirty="0" err="1" smtClean="0"/>
              <a:t>nulla</a:t>
            </a:r>
            <a:r>
              <a:rPr lang="de-DE" dirty="0" smtClean="0"/>
              <a:t> </a:t>
            </a:r>
            <a:r>
              <a:rPr lang="de-DE" dirty="0" err="1" smtClean="0"/>
              <a:t>facilisis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vero</a:t>
            </a:r>
            <a:r>
              <a:rPr lang="de-DE" dirty="0" smtClean="0"/>
              <a:t> </a:t>
            </a:r>
            <a:r>
              <a:rPr lang="de-DE" dirty="0" err="1" smtClean="0"/>
              <a:t>eros</a:t>
            </a:r>
            <a:r>
              <a:rPr lang="de-DE" dirty="0" smtClean="0"/>
              <a:t> et </a:t>
            </a:r>
            <a:r>
              <a:rPr lang="de-DE" dirty="0" err="1" smtClean="0"/>
              <a:t>accumsan</a:t>
            </a:r>
            <a:r>
              <a:rPr lang="de-DE" dirty="0" smtClean="0"/>
              <a:t> et </a:t>
            </a:r>
            <a:r>
              <a:rPr lang="de-DE" dirty="0" err="1" smtClean="0"/>
              <a:t>iusto</a:t>
            </a:r>
            <a:r>
              <a:rPr lang="de-DE" dirty="0" smtClean="0"/>
              <a:t> </a:t>
            </a:r>
            <a:r>
              <a:rPr lang="de-DE" dirty="0" err="1" smtClean="0"/>
              <a:t>odio</a:t>
            </a:r>
            <a:r>
              <a:rPr lang="de-DE" dirty="0" smtClean="0"/>
              <a:t> </a:t>
            </a:r>
            <a:r>
              <a:rPr lang="de-DE" dirty="0" err="1" smtClean="0"/>
              <a:t>dignissim</a:t>
            </a:r>
            <a:r>
              <a:rPr lang="de-DE" dirty="0" smtClean="0"/>
              <a:t> </a:t>
            </a:r>
            <a:r>
              <a:rPr lang="de-DE" dirty="0" err="1" smtClean="0"/>
              <a:t>qui</a:t>
            </a:r>
            <a:r>
              <a:rPr lang="de-DE" dirty="0" smtClean="0"/>
              <a:t> </a:t>
            </a:r>
            <a:r>
              <a:rPr lang="de-DE" dirty="0" err="1" smtClean="0"/>
              <a:t>blandit</a:t>
            </a:r>
            <a:r>
              <a:rPr lang="de-DE" dirty="0" smtClean="0"/>
              <a:t> </a:t>
            </a:r>
            <a:r>
              <a:rPr lang="de-DE" dirty="0" err="1" smtClean="0"/>
              <a:t>praesent</a:t>
            </a:r>
            <a:r>
              <a:rPr lang="de-DE" dirty="0" smtClean="0"/>
              <a:t> </a:t>
            </a:r>
            <a:r>
              <a:rPr lang="de-DE" dirty="0" err="1" smtClean="0"/>
              <a:t>luptatum</a:t>
            </a:r>
            <a:r>
              <a:rPr lang="de-DE" dirty="0" smtClean="0"/>
              <a:t> </a:t>
            </a:r>
            <a:r>
              <a:rPr lang="de-DE" dirty="0" err="1" smtClean="0"/>
              <a:t>zzril</a:t>
            </a:r>
            <a:r>
              <a:rPr lang="de-DE" dirty="0" smtClean="0"/>
              <a:t> </a:t>
            </a:r>
            <a:r>
              <a:rPr lang="de-DE" dirty="0" err="1" smtClean="0"/>
              <a:t>delenit</a:t>
            </a:r>
            <a:r>
              <a:rPr lang="de-DE" dirty="0" smtClean="0"/>
              <a:t> </a:t>
            </a:r>
            <a:r>
              <a:rPr lang="de-DE" dirty="0" err="1" smtClean="0"/>
              <a:t>augue</a:t>
            </a:r>
            <a:r>
              <a:rPr lang="de-DE" dirty="0" smtClean="0"/>
              <a:t> </a:t>
            </a:r>
            <a:r>
              <a:rPr lang="de-DE" dirty="0" err="1" smtClean="0"/>
              <a:t>duis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</a:t>
            </a:r>
            <a:r>
              <a:rPr lang="de-DE" dirty="0" err="1" smtClean="0"/>
              <a:t>te</a:t>
            </a:r>
            <a:r>
              <a:rPr lang="de-DE" dirty="0" smtClean="0"/>
              <a:t> </a:t>
            </a:r>
            <a:r>
              <a:rPr lang="de-DE" dirty="0" err="1" smtClean="0"/>
              <a:t>feugait</a:t>
            </a:r>
            <a:r>
              <a:rPr lang="de-DE" dirty="0" smtClean="0"/>
              <a:t> </a:t>
            </a:r>
            <a:r>
              <a:rPr lang="de-DE" dirty="0" err="1" smtClean="0"/>
              <a:t>nulla</a:t>
            </a:r>
            <a:r>
              <a:rPr lang="de-DE" dirty="0" smtClean="0"/>
              <a:t> </a:t>
            </a:r>
            <a:r>
              <a:rPr lang="de-DE" dirty="0" err="1" smtClean="0"/>
              <a:t>facilisi</a:t>
            </a:r>
            <a:r>
              <a:rPr lang="de-DE" dirty="0" smtClean="0"/>
              <a:t>. Nam </a:t>
            </a:r>
            <a:r>
              <a:rPr lang="de-DE" dirty="0" err="1" smtClean="0"/>
              <a:t>liber</a:t>
            </a:r>
            <a:r>
              <a:rPr lang="de-DE" dirty="0" smtClean="0"/>
              <a:t> </a:t>
            </a:r>
            <a:r>
              <a:rPr lang="de-DE" dirty="0" err="1" smtClean="0"/>
              <a:t>tempor</a:t>
            </a:r>
            <a:r>
              <a:rPr lang="de-DE" dirty="0" smtClean="0"/>
              <a:t> cum </a:t>
            </a:r>
            <a:r>
              <a:rPr lang="de-DE" dirty="0" err="1" smtClean="0"/>
              <a:t>soluta</a:t>
            </a:r>
            <a:r>
              <a:rPr lang="de-DE" dirty="0" smtClean="0"/>
              <a:t> </a:t>
            </a:r>
            <a:r>
              <a:rPr lang="de-DE" dirty="0" err="1" smtClean="0"/>
              <a:t>nobis</a:t>
            </a:r>
            <a:r>
              <a:rPr lang="de-DE" dirty="0" smtClean="0"/>
              <a:t> </a:t>
            </a:r>
            <a:r>
              <a:rPr lang="de-DE" dirty="0" err="1" smtClean="0"/>
              <a:t>eleifend</a:t>
            </a:r>
            <a:r>
              <a:rPr lang="de-DE" dirty="0" smtClean="0"/>
              <a:t> </a:t>
            </a:r>
            <a:r>
              <a:rPr lang="de-DE" dirty="0" err="1" smtClean="0"/>
              <a:t>option</a:t>
            </a:r>
            <a:r>
              <a:rPr lang="de-DE" dirty="0" smtClean="0"/>
              <a:t> </a:t>
            </a:r>
            <a:r>
              <a:rPr lang="de-DE" dirty="0" err="1" smtClean="0"/>
              <a:t>congue</a:t>
            </a:r>
            <a:r>
              <a:rPr lang="de-DE" dirty="0" smtClean="0"/>
              <a:t> </a:t>
            </a:r>
            <a:r>
              <a:rPr lang="de-DE" dirty="0" err="1" smtClean="0"/>
              <a:t>nihil</a:t>
            </a:r>
            <a:r>
              <a:rPr lang="de-DE" dirty="0" smtClean="0"/>
              <a:t> </a:t>
            </a:r>
            <a:r>
              <a:rPr lang="de-DE" dirty="0" err="1" smtClean="0"/>
              <a:t>imperdiet</a:t>
            </a:r>
            <a:r>
              <a:rPr lang="de-DE" dirty="0" smtClean="0"/>
              <a:t> </a:t>
            </a:r>
            <a:r>
              <a:rPr lang="de-DE" dirty="0" err="1" smtClean="0"/>
              <a:t>doming</a:t>
            </a:r>
            <a:r>
              <a:rPr lang="de-DE" dirty="0" smtClean="0"/>
              <a:t> </a:t>
            </a:r>
            <a:r>
              <a:rPr lang="de-DE" dirty="0" err="1" smtClean="0"/>
              <a:t>id</a:t>
            </a:r>
            <a:r>
              <a:rPr lang="de-DE" dirty="0" smtClean="0"/>
              <a:t> </a:t>
            </a:r>
            <a:r>
              <a:rPr lang="de-DE" dirty="0" err="1" smtClean="0"/>
              <a:t>quod</a:t>
            </a:r>
            <a:r>
              <a:rPr lang="de-DE" dirty="0" smtClean="0"/>
              <a:t> </a:t>
            </a:r>
            <a:r>
              <a:rPr lang="de-DE" dirty="0" err="1" smtClean="0"/>
              <a:t>mazim</a:t>
            </a:r>
            <a:r>
              <a:rPr lang="de-DE" dirty="0" smtClean="0"/>
              <a:t> </a:t>
            </a:r>
            <a:r>
              <a:rPr lang="de-DE" dirty="0" err="1" smtClean="0"/>
              <a:t>placerat</a:t>
            </a:r>
            <a:r>
              <a:rPr lang="de-DE" dirty="0" smtClean="0"/>
              <a:t> </a:t>
            </a:r>
            <a:r>
              <a:rPr lang="de-DE" dirty="0" err="1" smtClean="0"/>
              <a:t>facer</a:t>
            </a:r>
            <a:r>
              <a:rPr lang="de-DE" dirty="0" smtClean="0"/>
              <a:t> </a:t>
            </a:r>
            <a:r>
              <a:rPr lang="de-DE" dirty="0" err="1" smtClean="0"/>
              <a:t>possim</a:t>
            </a:r>
            <a:r>
              <a:rPr lang="de-DE" dirty="0" smtClean="0"/>
              <a:t> </a:t>
            </a:r>
            <a:r>
              <a:rPr lang="de-DE" dirty="0" err="1" smtClean="0"/>
              <a:t>assum</a:t>
            </a:r>
            <a:r>
              <a:rPr lang="de-DE" dirty="0" smtClean="0"/>
              <a:t>. 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6313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_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647701" y="1908176"/>
            <a:ext cx="8099181" cy="3959225"/>
          </a:xfrm>
        </p:spPr>
        <p:txBody>
          <a:bodyPr numCol="2" spcCol="360000"/>
          <a:lstStyle>
            <a:lvl1pPr>
              <a:spcAft>
                <a:spcPts val="5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itel 4"/>
          <p:cNvSpPr>
            <a:spLocks noGrp="1"/>
          </p:cNvSpPr>
          <p:nvPr>
            <p:ph type="title"/>
          </p:nvPr>
        </p:nvSpPr>
        <p:spPr>
          <a:xfrm>
            <a:off x="322263" y="685800"/>
            <a:ext cx="8478837" cy="731838"/>
          </a:xfrm>
          <a:prstGeom prst="rect">
            <a:avLst/>
          </a:prstGeom>
        </p:spPr>
        <p:txBody>
          <a:bodyPr vert="horz" lIns="0" rIns="0"/>
          <a:lstStyle>
            <a:lvl1pPr>
              <a:defRPr sz="2200" b="0" i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10396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/Grafik_1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13" y="720000"/>
            <a:ext cx="8280000" cy="7200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2913" y="1713600"/>
            <a:ext cx="8280400" cy="398818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49166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15.04.13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643512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0513" y="5207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34362" cy="73890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524377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 sz="1400"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D7799F-A272-423F-981B-5973FFD7C8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3ECC1E-74C8-4577-AC06-1163B3A3E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1"/>
          </p:nvPr>
        </p:nvSpPr>
        <p:spPr>
          <a:xfrm>
            <a:off x="439738" y="1431925"/>
            <a:ext cx="8242300" cy="4375150"/>
          </a:xfrm>
        </p:spPr>
        <p:txBody>
          <a:bodyPr/>
          <a:lstStyle/>
          <a:p>
            <a:r>
              <a:rPr lang="de-DE" smtClean="0"/>
              <a:t>Click icon to add table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723900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6985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7C600B-98CE-4E94-9280-5B414BE06A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3ECC1E-74C8-4577-AC06-1163B3A3E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1"/>
          </p:nvPr>
        </p:nvSpPr>
        <p:spPr>
          <a:xfrm>
            <a:off x="439738" y="1431925"/>
            <a:ext cx="8242300" cy="43751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7239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38" y="1431925"/>
            <a:ext cx="8247062" cy="4422775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A501B6-4C48-4E6E-8B7E-F7AC001602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C NGNI_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2913" y="3182112"/>
            <a:ext cx="8280000" cy="72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Titel des Vortrags  ̶  Tahoma Regular 30pt</a:t>
            </a:r>
            <a:br>
              <a:rPr lang="de-DE" dirty="0" smtClean="0"/>
            </a:br>
            <a:r>
              <a:rPr lang="de-DE" dirty="0" smtClean="0">
                <a:solidFill>
                  <a:srgbClr val="FF8F00"/>
                </a:solidFill>
              </a:rPr>
              <a:t>Zweite Zeile bitte immer in Kopfbalkenfarbe</a:t>
            </a:r>
            <a:endParaRPr lang="de-AT" dirty="0"/>
          </a:p>
        </p:txBody>
      </p:sp>
      <p:sp>
        <p:nvSpPr>
          <p:cNvPr id="4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011384"/>
            <a:ext cx="8280400" cy="550862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de-DE" spc="-20" dirty="0" smtClean="0">
                <a:latin typeface="Tahoma" pitchFamily="34" charset="0"/>
                <a:cs typeface="Tahoma" pitchFamily="34" charset="0"/>
              </a:rPr>
              <a:t>Name des Referenten | Event | Datum | Ort |</a:t>
            </a:r>
            <a:endParaRPr lang="de-AT" dirty="0">
              <a:latin typeface="Times New Roman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88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6" y="344640"/>
            <a:ext cx="7000892" cy="32939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734300" y="6572250"/>
            <a:ext cx="981075" cy="285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  <a:latin typeface="Times New Roman" pitchFamily="-65" charset="0"/>
              </a:rPr>
              <a:t>WS0910</a:t>
            </a:r>
            <a:endParaRPr lang="en-GB" dirty="0">
              <a:solidFill>
                <a:prstClr val="black"/>
              </a:solidFill>
              <a:latin typeface="Times New Roman" pitchFamily="-65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43938" y="6572250"/>
            <a:ext cx="500062" cy="285750"/>
          </a:xfrm>
          <a:prstGeom prst="rect">
            <a:avLst/>
          </a:prstGeom>
        </p:spPr>
        <p:txBody>
          <a:bodyPr lIns="0" tIns="36000" rIns="0" bIns="36000"/>
          <a:lstStyle>
            <a:lvl1pPr>
              <a:defRPr/>
            </a:lvl1pPr>
          </a:lstStyle>
          <a:p>
            <a:pPr>
              <a:defRPr/>
            </a:pPr>
            <a:fld id="{98573311-949D-406F-9D57-FEFFA1DF1866}" type="slidenum">
              <a:rPr>
                <a:solidFill>
                  <a:prstClr val="black"/>
                </a:solidFill>
                <a:latin typeface="Times New Roman" pitchFamily="-65" charset="0"/>
              </a:rPr>
              <a:pPr>
                <a:defRPr/>
              </a:pPr>
              <a:t>‹Nr.›</a:t>
            </a:fld>
            <a:endParaRPr>
              <a:solidFill>
                <a:prstClr val="black"/>
              </a:solidFill>
              <a:latin typeface="Times New Roman" pitchFamily="-65" charset="0"/>
            </a:endParaRP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071802" y="6572250"/>
            <a:ext cx="4643448" cy="285750"/>
          </a:xfrm>
          <a:prstGeom prst="rect">
            <a:avLst/>
          </a:prstGeom>
        </p:spPr>
        <p:txBody>
          <a:bodyPr lIns="0" tIns="36000" rIns="0" bIns="36000"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  <a:latin typeface="Times New Roman" pitchFamily="-65" charset="0"/>
              </a:rPr>
              <a:t>GOKS: Intelligent Networks</a:t>
            </a:r>
            <a:endParaRPr lang="en-US">
              <a:solidFill>
                <a:prstClr val="black"/>
              </a:solidFill>
              <a:latin typeface="Times New Roman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477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/Grafik_1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13" y="720000"/>
            <a:ext cx="8280000" cy="720000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2913" y="1713600"/>
            <a:ext cx="8280400" cy="3988188"/>
          </a:xfr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6560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C NGNI_Inhalt_Stichpunkte 1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2000" y="720000"/>
            <a:ext cx="8280000" cy="72000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Headline  ̶  Tahoma Regular 22pt</a:t>
            </a:r>
            <a:br>
              <a:rPr lang="de-DE" dirty="0" smtClean="0"/>
            </a:br>
            <a:r>
              <a:rPr lang="de-DE" dirty="0" smtClean="0">
                <a:solidFill>
                  <a:srgbClr val="FF8F00"/>
                </a:solidFill>
              </a:rPr>
              <a:t>Zweite Zeile bitte immer in Kopfbalkenfarbe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4" hasCustomPrompt="1"/>
          </p:nvPr>
        </p:nvSpPr>
        <p:spPr>
          <a:xfrm>
            <a:off x="432000" y="1715388"/>
            <a:ext cx="8280000" cy="44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Stichpunkt (</a:t>
            </a:r>
            <a:r>
              <a:rPr lang="de-DE" dirty="0" err="1" smtClean="0"/>
              <a:t>Tahoma</a:t>
            </a:r>
            <a:r>
              <a:rPr lang="de-DE" dirty="0" smtClean="0"/>
              <a:t> Regular, 16pt)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4455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7" Type="http://schemas.openxmlformats.org/officeDocument/2006/relationships/image" Target="../media/image1.wmf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7" Type="http://schemas.openxmlformats.org/officeDocument/2006/relationships/image" Target="../media/image1.wmf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theme" Target="../theme/theme4.xml"/><Relationship Id="rId7" Type="http://schemas.openxmlformats.org/officeDocument/2006/relationships/image" Target="../media/image1.wmf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theme" Target="../theme/theme5.xml"/><Relationship Id="rId7" Type="http://schemas.openxmlformats.org/officeDocument/2006/relationships/image" Target="../media/image1.wmf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theme" Target="../theme/theme6.xml"/><Relationship Id="rId7" Type="http://schemas.openxmlformats.org/officeDocument/2006/relationships/image" Target="../media/image1.wmf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theme" Target="../theme/theme7.xml"/><Relationship Id="rId15" Type="http://schemas.openxmlformats.org/officeDocument/2006/relationships/image" Target="../media/image1.wmf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theme" Target="../theme/theme8.xml"/><Relationship Id="rId7" Type="http://schemas.openxmlformats.org/officeDocument/2006/relationships/image" Target="../media/image1.wmf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BBC5B9C8-CF61-4C3F-9E32-498DA81E66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39200" y="360000"/>
            <a:ext cx="822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+mn-lt"/>
              <a:ea typeface="+mn-ea"/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8139113" y="6389298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7788275" y="6389298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7435850" y="6389298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6381750" y="6389298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7085013" y="6389298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6732588" y="6389298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Grafik 31" descr="fokus_rgb_nur signet.wm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480425" y="6389298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 bwMode="auto">
          <a:xfrm>
            <a:off x="6042444" y="6389298"/>
            <a:ext cx="198438" cy="215900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960" r:id="rId6"/>
    <p:sldLayoutId id="2147483961" r:id="rId7"/>
    <p:sldLayoutId id="2147483962" r:id="rId8"/>
    <p:sldLayoutId id="2147483963" r:id="rId9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1" fontAlgn="base" hangingPunct="1">
        <a:spcBef>
          <a:spcPct val="20000"/>
        </a:spcBef>
        <a:spcAft>
          <a:spcPct val="0"/>
        </a:spcAft>
        <a:buClr>
          <a:srgbClr val="1B9C7D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BBC5B9C8-CF61-4C3F-9E32-498DA81E66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39200" y="360000"/>
            <a:ext cx="822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+mn-lt"/>
              <a:ea typeface="+mn-ea"/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8139113" y="6389298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7788275" y="6389298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7435850" y="6389298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6381750" y="6389298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7085013" y="6389298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6732588" y="6389298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Grafik 31" descr="fokus_rgb_nur signet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0425" y="6389298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 bwMode="auto">
          <a:xfrm>
            <a:off x="6042444" y="6389298"/>
            <a:ext cx="198438" cy="215900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2" r:id="rId4"/>
    <p:sldLayoutId id="2147483923" r:id="rId5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chemeClr val="accent5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Arial" pitchFamily="34" charset="0"/>
        <a:buChar char="•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BBC5B9C8-CF61-4C3F-9E32-498DA81E66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39200" y="360000"/>
            <a:ext cx="822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+mn-lt"/>
              <a:ea typeface="+mn-ea"/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8139113" y="6389298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7788275" y="6389298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7435850" y="6389298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6381750" y="6389298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7085013" y="6389298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6732588" y="6389298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Grafik 31" descr="fokus_rgb_nur signet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0425" y="6389298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 bwMode="auto">
          <a:xfrm>
            <a:off x="6042444" y="6389298"/>
            <a:ext cx="198438" cy="215900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Arial" pitchFamily="34" charset="0"/>
        <a:buChar char="•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BBC5B9C8-CF61-4C3F-9E32-498DA81E66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39200" y="360000"/>
            <a:ext cx="822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+mn-lt"/>
              <a:ea typeface="+mn-ea"/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8139113" y="6389298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7788275" y="6389298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7435850" y="6389298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6381750" y="6389298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7085013" y="6389298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6732588" y="6389298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Grafik 31" descr="fokus_rgb_nur signet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0425" y="6389298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 bwMode="auto">
          <a:xfrm>
            <a:off x="6042444" y="6389298"/>
            <a:ext cx="198438" cy="215900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Arial" pitchFamily="34" charset="0"/>
        <a:buChar char="•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BBC5B9C8-CF61-4C3F-9E32-498DA81E66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39200" y="360000"/>
            <a:ext cx="822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+mn-lt"/>
              <a:ea typeface="+mn-ea"/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8139113" y="6389298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7788275" y="6389298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7435850" y="6389298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6381750" y="6389298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7085013" y="6389298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6732588" y="6389298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Grafik 31" descr="fokus_rgb_nur signet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0425" y="6389298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 bwMode="auto">
          <a:xfrm>
            <a:off x="6042444" y="6389298"/>
            <a:ext cx="198438" cy="215900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Arial" pitchFamily="34" charset="0"/>
        <a:buChar char="•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BBC5B9C8-CF61-4C3F-9E32-498DA81E66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39200" y="360000"/>
            <a:ext cx="822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+mn-lt"/>
              <a:ea typeface="+mn-ea"/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8139113" y="6389298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7788275" y="6389298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7435850" y="6389298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6381750" y="6389298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7085013" y="6389298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6732588" y="6389298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Grafik 31" descr="fokus_rgb_nur signet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0425" y="6389298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 bwMode="auto">
          <a:xfrm>
            <a:off x="6042444" y="6389298"/>
            <a:ext cx="198438" cy="215900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chemeClr val="accent4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Arial" pitchFamily="34" charset="0"/>
        <a:buChar char="•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BBC5B9C8-CF61-4C3F-9E32-498DA81E66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39200" y="360000"/>
            <a:ext cx="822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+mn-lt"/>
              <a:ea typeface="+mn-ea"/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8139113" y="6389298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7788275" y="6389298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7435850" y="6389298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6381750" y="6389298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7085013" y="6389298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6732588" y="6389298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Grafik 31" descr="fokus_rgb_nur signet.wmf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480425" y="6389298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 bwMode="auto">
          <a:xfrm>
            <a:off x="6042444" y="6389298"/>
            <a:ext cx="198438" cy="215900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chemeClr val="accent3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Arial" pitchFamily="34" charset="0"/>
        <a:buChar char="•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BBC5B9C8-CF61-4C3F-9E32-498DA81E66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39200" y="360000"/>
            <a:ext cx="822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+mn-lt"/>
              <a:ea typeface="+mn-ea"/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8139113" y="6389298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7788275" y="6389298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7435850" y="6389298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6381750" y="6389298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7085013" y="6389298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6732588" y="6389298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Grafik 31" descr="fokus_rgb_nur signet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0425" y="6389298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 bwMode="auto">
          <a:xfrm>
            <a:off x="6042444" y="6389298"/>
            <a:ext cx="198438" cy="215900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chemeClr val="accent6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Arial" pitchFamily="34" charset="0"/>
        <a:buChar char="•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.png"/><Relationship Id="rId7" Type="http://schemas.openxmlformats.org/officeDocument/2006/relationships/image" Target="../media/image2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emf"/><Relationship Id="rId24" Type="http://schemas.openxmlformats.org/officeDocument/2006/relationships/image" Target="../media/image49.png"/><Relationship Id="rId25" Type="http://schemas.openxmlformats.org/officeDocument/2006/relationships/image" Target="../media/image50.jpeg"/><Relationship Id="rId26" Type="http://schemas.openxmlformats.org/officeDocument/2006/relationships/image" Target="../media/image51.png"/><Relationship Id="rId10" Type="http://schemas.openxmlformats.org/officeDocument/2006/relationships/image" Target="../media/image35.jpe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jpeg"/><Relationship Id="rId14" Type="http://schemas.openxmlformats.org/officeDocument/2006/relationships/image" Target="../media/image39.png"/><Relationship Id="rId15" Type="http://schemas.openxmlformats.org/officeDocument/2006/relationships/image" Target="../media/image40.emf"/><Relationship Id="rId16" Type="http://schemas.openxmlformats.org/officeDocument/2006/relationships/image" Target="../media/image41.emf"/><Relationship Id="rId17" Type="http://schemas.openxmlformats.org/officeDocument/2006/relationships/image" Target="../media/image42.emf"/><Relationship Id="rId18" Type="http://schemas.openxmlformats.org/officeDocument/2006/relationships/image" Target="../media/image43.emf"/><Relationship Id="rId19" Type="http://schemas.openxmlformats.org/officeDocument/2006/relationships/image" Target="../media/image44.emf"/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emf"/><Relationship Id="rId8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seco-playground.org/" TargetMode="External"/><Relationship Id="rId4" Type="http://schemas.openxmlformats.org/officeDocument/2006/relationships/image" Target="../media/image52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jpeg"/><Relationship Id="rId6" Type="http://schemas.openxmlformats.org/officeDocument/2006/relationships/image" Target="../media/image74.jpe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78.jpeg"/><Relationship Id="rId3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microsoft.com/office/2007/relationships/hdphoto" Target="../media/hdphoto1.wdp"/><Relationship Id="rId9" Type="http://schemas.openxmlformats.org/officeDocument/2006/relationships/image" Target="../media/image90.jpe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4" Type="http://schemas.openxmlformats.org/officeDocument/2006/relationships/image" Target="../media/image93.PNG"/><Relationship Id="rId5" Type="http://schemas.openxmlformats.org/officeDocument/2006/relationships/image" Target="../media/image94.jpe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111.sldx"/><Relationship Id="rId4" Type="http://schemas.openxmlformats.org/officeDocument/2006/relationships/image" Target="../media/image9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04.jpeg"/><Relationship Id="rId3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28.jpe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jpg"/><Relationship Id="rId12" Type="http://schemas.openxmlformats.org/officeDocument/2006/relationships/image" Target="../media/image17.png"/><Relationship Id="rId13" Type="http://schemas.openxmlformats.org/officeDocument/2006/relationships/image" Target="../media/image18.jpeg"/><Relationship Id="rId14" Type="http://schemas.openxmlformats.org/officeDocument/2006/relationships/image" Target="../media/image8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7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12.emf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4"/>
          <p:cNvPicPr>
            <a:picLocks noChangeAspect="1"/>
          </p:cNvPicPr>
          <p:nvPr/>
        </p:nvPicPr>
        <p:blipFill>
          <a:blip r:embed="rId3" cstate="print"/>
          <a:srcRect b="15160"/>
          <a:stretch>
            <a:fillRect/>
          </a:stretch>
        </p:blipFill>
        <p:spPr>
          <a:xfrm>
            <a:off x="-14493" y="783970"/>
            <a:ext cx="9172987" cy="5356615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600249" y="3882906"/>
            <a:ext cx="7772400" cy="849894"/>
          </a:xfrm>
        </p:spPr>
        <p:txBody>
          <a:bodyPr/>
          <a:lstStyle/>
          <a:p>
            <a:pPr>
              <a:defRPr/>
            </a:pPr>
            <a:r>
              <a:rPr lang="de-DE" i="1" dirty="0" smtClean="0"/>
              <a:t>Smart </a:t>
            </a:r>
            <a:r>
              <a:rPr lang="de-DE" i="1" dirty="0" err="1" smtClean="0"/>
              <a:t>CommunicationPlatformsfor</a:t>
            </a:r>
            <a:r>
              <a:rPr lang="de-DE" i="1" dirty="0" smtClean="0"/>
              <a:t> </a:t>
            </a:r>
            <a:r>
              <a:rPr lang="de-DE" i="1" dirty="0" smtClean="0"/>
              <a:t>Smart Cities - </a:t>
            </a:r>
            <a:br>
              <a:rPr lang="de-DE" i="1" dirty="0" smtClean="0"/>
            </a:br>
            <a:r>
              <a:rPr lang="de-DE" dirty="0" smtClean="0"/>
              <a:t>Evolution </a:t>
            </a:r>
            <a:r>
              <a:rPr lang="de-DE" dirty="0" err="1" smtClean="0"/>
              <a:t>from</a:t>
            </a:r>
            <a:r>
              <a:rPr lang="de-DE" dirty="0" smtClean="0"/>
              <a:t> Next Generation Network </a:t>
            </a:r>
            <a:r>
              <a:rPr lang="de-DE" dirty="0" err="1" smtClean="0"/>
              <a:t>towards</a:t>
            </a:r>
            <a:r>
              <a:rPr lang="de-DE" dirty="0" smtClean="0"/>
              <a:t> Future Internet</a:t>
            </a:r>
            <a:br>
              <a:rPr lang="de-DE" dirty="0" smtClean="0"/>
            </a:br>
            <a:endParaRPr lang="de-DE" sz="1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5965" y="4788571"/>
            <a:ext cx="6639831" cy="1384777"/>
          </a:xfrm>
        </p:spPr>
        <p:txBody>
          <a:bodyPr>
            <a:normAutofit fontScale="85000" lnSpcReduction="20000"/>
          </a:bodyPr>
          <a:lstStyle/>
          <a:p>
            <a:r>
              <a:rPr lang="de-DE" b="1" dirty="0">
                <a:solidFill>
                  <a:srgbClr val="000000"/>
                </a:solidFill>
                <a:ea typeface="ＭＳ Ｐゴシック"/>
              </a:rPr>
              <a:t>Prof. Dr. Thomas Magedanz, </a:t>
            </a:r>
            <a:endParaRPr lang="de-DE" b="1" dirty="0" smtClean="0">
              <a:solidFill>
                <a:srgbClr val="000000"/>
              </a:solidFill>
              <a:ea typeface="ＭＳ Ｐゴシック"/>
            </a:endParaRPr>
          </a:p>
          <a:p>
            <a:r>
              <a:rPr lang="de-DE" dirty="0" smtClean="0">
                <a:solidFill>
                  <a:srgbClr val="000000"/>
                </a:solidFill>
              </a:rPr>
              <a:t>FOKUS </a:t>
            </a:r>
            <a:r>
              <a:rPr lang="de-DE" dirty="0" smtClean="0">
                <a:solidFill>
                  <a:srgbClr val="000000"/>
                </a:solidFill>
              </a:rPr>
              <a:t>Next </a:t>
            </a:r>
            <a:r>
              <a:rPr lang="de-DE" dirty="0">
                <a:solidFill>
                  <a:srgbClr val="000000"/>
                </a:solidFill>
              </a:rPr>
              <a:t>Generation Network </a:t>
            </a:r>
            <a:r>
              <a:rPr lang="de-DE" dirty="0" err="1">
                <a:solidFill>
                  <a:srgbClr val="000000"/>
                </a:solidFill>
              </a:rPr>
              <a:t>Infrastructures</a:t>
            </a:r>
            <a:r>
              <a:rPr lang="de-DE" dirty="0">
                <a:solidFill>
                  <a:srgbClr val="000000"/>
                </a:solidFill>
              </a:rPr>
              <a:t> (NGNI)</a:t>
            </a:r>
          </a:p>
          <a:p>
            <a:r>
              <a:rPr lang="de-DE" dirty="0">
                <a:solidFill>
                  <a:srgbClr val="000000"/>
                </a:solidFill>
                <a:ea typeface="ＭＳ Ｐゴシック"/>
              </a:rPr>
              <a:t>{</a:t>
            </a:r>
            <a:r>
              <a:rPr lang="de-DE" dirty="0" err="1">
                <a:solidFill>
                  <a:srgbClr val="000000"/>
                </a:solidFill>
                <a:ea typeface="ＭＳ Ｐゴシック"/>
              </a:rPr>
              <a:t>thomas.magedanz</a:t>
            </a:r>
            <a:r>
              <a:rPr lang="de-DE" dirty="0">
                <a:solidFill>
                  <a:srgbClr val="000000"/>
                </a:solidFill>
                <a:ea typeface="ＭＳ Ｐゴシック"/>
              </a:rPr>
              <a:t>, </a:t>
            </a:r>
            <a:r>
              <a:rPr lang="de-DE" dirty="0" err="1">
                <a:solidFill>
                  <a:srgbClr val="000000"/>
                </a:solidFill>
                <a:ea typeface="ＭＳ Ｐゴシック"/>
              </a:rPr>
              <a:t>niklas.blum</a:t>
            </a:r>
            <a:r>
              <a:rPr lang="de-DE" dirty="0">
                <a:solidFill>
                  <a:srgbClr val="000000"/>
                </a:solidFill>
                <a:ea typeface="ＭＳ Ｐゴシック"/>
              </a:rPr>
              <a:t>}@</a:t>
            </a:r>
            <a:r>
              <a:rPr lang="de-DE" dirty="0" err="1">
                <a:solidFill>
                  <a:srgbClr val="000000"/>
                </a:solidFill>
                <a:ea typeface="ＭＳ Ｐゴシック"/>
              </a:rPr>
              <a:t>fokus.fraunhofer.de</a:t>
            </a:r>
            <a:endParaRPr lang="de-DE" dirty="0">
              <a:solidFill>
                <a:srgbClr val="000000"/>
              </a:solidFill>
              <a:ea typeface="ＭＳ Ｐゴシック"/>
            </a:endParaRPr>
          </a:p>
          <a:p>
            <a:r>
              <a:rPr lang="de-DE" dirty="0">
                <a:solidFill>
                  <a:srgbClr val="000000"/>
                </a:solidFill>
              </a:rPr>
              <a:t>TU Berlin </a:t>
            </a:r>
            <a:r>
              <a:rPr lang="de-DE" dirty="0" err="1">
                <a:solidFill>
                  <a:srgbClr val="000000"/>
                </a:solidFill>
              </a:rPr>
              <a:t>Chair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for</a:t>
            </a:r>
            <a:r>
              <a:rPr lang="de-DE" dirty="0">
                <a:solidFill>
                  <a:srgbClr val="000000"/>
                </a:solidFill>
              </a:rPr>
              <a:t> Next Generation Networks (AV) </a:t>
            </a:r>
            <a:endParaRPr lang="de-DE" b="1" dirty="0">
              <a:solidFill>
                <a:srgbClr val="000000"/>
              </a:solidFill>
              <a:ea typeface="ＭＳ Ｐゴシック"/>
            </a:endParaRPr>
          </a:p>
          <a:p>
            <a:r>
              <a:rPr lang="de-DE" dirty="0" err="1">
                <a:solidFill>
                  <a:srgbClr val="000000"/>
                </a:solidFill>
                <a:ea typeface="ＭＳ Ｐゴシック"/>
              </a:rPr>
              <a:t>thomas.magedanz@tu-berlin.de</a:t>
            </a:r>
            <a:endParaRPr lang="de-DE" dirty="0">
              <a:solidFill>
                <a:srgbClr val="000000"/>
              </a:solidFill>
              <a:ea typeface="ＭＳ Ｐゴシック"/>
            </a:endParaRPr>
          </a:p>
          <a:p>
            <a:endParaRPr lang="en-GB" dirty="0"/>
          </a:p>
        </p:txBody>
      </p:sp>
      <p:sp>
        <p:nvSpPr>
          <p:cNvPr id="9" name="Textplatzhalter 3"/>
          <p:cNvSpPr txBox="1">
            <a:spLocks/>
          </p:cNvSpPr>
          <p:nvPr/>
        </p:nvSpPr>
        <p:spPr>
          <a:xfrm>
            <a:off x="432000" y="793393"/>
            <a:ext cx="8280400" cy="1022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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 smtClean="0">
              <a:ea typeface="ＭＳ Ｐゴシック"/>
            </a:endParaRPr>
          </a:p>
        </p:txBody>
      </p:sp>
      <p:pic>
        <p:nvPicPr>
          <p:cNvPr id="12" name="Picture 11" descr="Schweif_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60288" y="1154536"/>
            <a:ext cx="6468682" cy="151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63018"/>
              </p:ext>
            </p:extLst>
          </p:nvPr>
        </p:nvGraphicFramePr>
        <p:xfrm>
          <a:off x="8355533" y="506649"/>
          <a:ext cx="669551" cy="551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Photo Editor-Foto" r:id="rId5" imgW="923810" imgH="762106" progId="">
                  <p:embed/>
                </p:oleObj>
              </mc:Choice>
              <mc:Fallback>
                <p:oleObj name="Photo Editor-Foto" r:id="rId5" imgW="923810" imgH="76210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5533" y="506649"/>
                        <a:ext cx="669551" cy="5511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Bild 17" descr="FOKUS_300dpi_CMYK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0513" y="5207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8734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349250"/>
            <a:ext cx="8363857" cy="489857"/>
          </a:xfrm>
        </p:spPr>
        <p:txBody>
          <a:bodyPr/>
          <a:lstStyle/>
          <a:p>
            <a:r>
              <a:rPr lang="en-GB" dirty="0" smtClean="0"/>
              <a:t>Assessment of Platform Requirements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Separation of communication-centric services and enablers into three categories:</a:t>
            </a:r>
          </a:p>
          <a:p>
            <a:endParaRPr lang="en-GB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GB" dirty="0" smtClean="0"/>
              <a:t>Machine-to-Machine (M2M) Communication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 smtClean="0"/>
              <a:t>Human-to-Human (H2H) Communication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 smtClean="0"/>
              <a:t>Overarching Services and Enablers</a:t>
            </a:r>
          </a:p>
          <a:p>
            <a:pPr marL="320675" indent="-342900"/>
            <a:endParaRPr lang="en-GB" dirty="0"/>
          </a:p>
          <a:p>
            <a:pPr marL="320675" indent="-342900"/>
            <a:r>
              <a:rPr lang="en-GB" dirty="0" smtClean="0"/>
              <a:t>Mapping of service and enablers towards different service domains where applicable</a:t>
            </a:r>
          </a:p>
          <a:p>
            <a:pPr marL="320675" indent="-342900"/>
            <a:endParaRPr lang="en-GB" dirty="0"/>
          </a:p>
          <a:p>
            <a:pPr marL="320675" indent="-342900"/>
            <a:r>
              <a:rPr lang="en-GB" dirty="0" smtClean="0"/>
              <a:t>Exemplary refinement for one specific service vertical (facility management)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51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04850"/>
            <a:ext cx="9144000" cy="61531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" lastClr="FFFFFF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5299" name="Title 1"/>
          <p:cNvSpPr>
            <a:spLocks noGrp="1"/>
          </p:cNvSpPr>
          <p:nvPr>
            <p:ph type="title"/>
          </p:nvPr>
        </p:nvSpPr>
        <p:spPr>
          <a:xfrm>
            <a:off x="433388" y="356466"/>
            <a:ext cx="8234362" cy="738187"/>
          </a:xfrm>
        </p:spPr>
        <p:txBody>
          <a:bodyPr/>
          <a:lstStyle/>
          <a:p>
            <a:r>
              <a:rPr lang="en-GB" dirty="0" smtClean="0">
                <a:latin typeface="Calibri" charset="0"/>
                <a:ea typeface="ＭＳ Ｐゴシック" charset="0"/>
                <a:cs typeface="Calibri" charset="0"/>
              </a:rPr>
              <a:t>Ubiquitous </a:t>
            </a:r>
            <a:r>
              <a:rPr lang="en-GB" dirty="0">
                <a:latin typeface="Calibri" charset="0"/>
                <a:ea typeface="ＭＳ Ｐゴシック" charset="0"/>
                <a:cs typeface="Calibri" charset="0"/>
              </a:rPr>
              <a:t>Communication </a:t>
            </a:r>
            <a:r>
              <a:rPr lang="en-GB" dirty="0" smtClean="0">
                <a:latin typeface="Calibri" charset="0"/>
                <a:ea typeface="ＭＳ Ｐゴシック" charset="0"/>
                <a:cs typeface="Calibri" charset="0"/>
              </a:rPr>
              <a:t>Enablers &amp; Sectors </a:t>
            </a:r>
            <a:endParaRPr lang="en-GB" dirty="0">
              <a:latin typeface="Calibri" charset="0"/>
              <a:ea typeface="ＭＳ Ｐゴシック" charset="0"/>
              <a:cs typeface="Calibri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744204"/>
              </p:ext>
            </p:extLst>
          </p:nvPr>
        </p:nvGraphicFramePr>
        <p:xfrm>
          <a:off x="467544" y="910620"/>
          <a:ext cx="8247063" cy="58592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02889"/>
                <a:gridCol w="888307"/>
                <a:gridCol w="837536"/>
                <a:gridCol w="1051993"/>
                <a:gridCol w="891286"/>
                <a:gridCol w="1018763"/>
                <a:gridCol w="1018763"/>
                <a:gridCol w="1018763"/>
                <a:gridCol w="1018763"/>
              </a:tblGrid>
              <a:tr h="547635">
                <a:tc gridSpan="2">
                  <a:txBody>
                    <a:bodyPr/>
                    <a:lstStyle/>
                    <a:p>
                      <a:r>
                        <a:rPr lang="en-GB" sz="1000" b="0" dirty="0" smtClean="0"/>
                        <a:t>Enabling Services</a:t>
                      </a:r>
                      <a:endParaRPr lang="en-GB" sz="10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="0" dirty="0" smtClean="0"/>
                        <a:t>Business /</a:t>
                      </a:r>
                      <a:r>
                        <a:rPr lang="en-GB" sz="1000" b="0" baseline="0" dirty="0" smtClean="0"/>
                        <a:t> Collaboration</a:t>
                      </a:r>
                      <a:endParaRPr lang="en-GB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="0" dirty="0" smtClean="0"/>
                        <a:t>Leisure</a:t>
                      </a:r>
                      <a:r>
                        <a:rPr lang="en-GB" sz="1000" b="0" baseline="0" dirty="0" smtClean="0"/>
                        <a:t> time communication</a:t>
                      </a:r>
                      <a:endParaRPr lang="en-GB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="0" dirty="0" smtClean="0"/>
                        <a:t>E-Health</a:t>
                      </a:r>
                      <a:endParaRPr lang="en-GB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="0" dirty="0" smtClean="0"/>
                        <a:t>Utilities</a:t>
                      </a:r>
                      <a:endParaRPr lang="en-GB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="0" dirty="0" smtClean="0"/>
                        <a:t>Facility Management</a:t>
                      </a:r>
                      <a:endParaRPr lang="en-GB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="0" dirty="0" smtClean="0"/>
                        <a:t>E-Energy</a:t>
                      </a:r>
                      <a:endParaRPr lang="en-GB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="0" dirty="0" smtClean="0"/>
                        <a:t>Logistics</a:t>
                      </a:r>
                      <a:endParaRPr lang="en-GB" sz="1000" b="0" dirty="0"/>
                    </a:p>
                  </a:txBody>
                  <a:tcPr/>
                </a:tc>
              </a:tr>
              <a:tr h="421334">
                <a:tc rowSpan="3"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Machine-2-machine</a:t>
                      </a:r>
                      <a:endParaRPr lang="en-GB" sz="1000" dirty="0"/>
                    </a:p>
                  </a:txBody>
                  <a:tcPr vert="vert27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Retrieve data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</a:tr>
              <a:tr h="421334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Control devices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</a:tr>
              <a:tr h="421334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Send data</a:t>
                      </a:r>
                      <a:endParaRPr lang="en-GB" sz="1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34">
                <a:tc rowSpan="6"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Human-2-human</a:t>
                      </a:r>
                      <a:endParaRPr lang="en-GB" sz="1000" dirty="0"/>
                    </a:p>
                  </a:txBody>
                  <a:tcPr vert="vert27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A/V</a:t>
                      </a:r>
                      <a:r>
                        <a:rPr lang="en-GB" sz="1000" baseline="0" dirty="0" smtClean="0"/>
                        <a:t> Call</a:t>
                      </a:r>
                      <a:endParaRPr lang="en-GB" sz="1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21334">
                <a:tc vMerge="1"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A/V</a:t>
                      </a:r>
                      <a:r>
                        <a:rPr lang="en-GB" sz="1000" baseline="0" dirty="0" smtClean="0"/>
                        <a:t> conference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</a:tr>
              <a:tr h="525938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Messaging / File transfer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</a:tr>
              <a:tr h="4213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/>
                        <a:t>Presence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</a:tr>
              <a:tr h="4213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</a:tr>
              <a:tr h="421334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Address</a:t>
                      </a:r>
                      <a:r>
                        <a:rPr lang="en-GB" sz="1000" baseline="0" dirty="0" smtClean="0"/>
                        <a:t> Book</a:t>
                      </a:r>
                      <a:endParaRPr lang="en-GB" sz="1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smtClean="0"/>
                        <a:t>X</a:t>
                      </a:r>
                      <a:endParaRPr lang="en-GB" sz="1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34">
                <a:tc rowSpan="3"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Overarching enablers</a:t>
                      </a:r>
                      <a:endParaRPr lang="en-GB" sz="1000" dirty="0"/>
                    </a:p>
                  </a:txBody>
                  <a:tcPr vert="vert27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err="1" smtClean="0"/>
                        <a:t>QoS</a:t>
                      </a:r>
                      <a:endParaRPr lang="en-GB" sz="1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21334">
                <a:tc vMerge="1"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Device/entity </a:t>
                      </a:r>
                      <a:r>
                        <a:rPr lang="en-GB" sz="1000" dirty="0" err="1" smtClean="0"/>
                        <a:t>mgmt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</a:tr>
              <a:tr h="421334">
                <a:tc vMerge="1"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Security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121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04850"/>
            <a:ext cx="9144000" cy="61531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" lastClr="FFFFFF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5299" name="Title 1"/>
          <p:cNvSpPr>
            <a:spLocks noGrp="1"/>
          </p:cNvSpPr>
          <p:nvPr>
            <p:ph type="title"/>
          </p:nvPr>
        </p:nvSpPr>
        <p:spPr>
          <a:xfrm>
            <a:off x="433388" y="349250"/>
            <a:ext cx="8234362" cy="738187"/>
          </a:xfrm>
        </p:spPr>
        <p:txBody>
          <a:bodyPr/>
          <a:lstStyle/>
          <a:p>
            <a:r>
              <a:rPr lang="en-GB" dirty="0" smtClean="0">
                <a:latin typeface="Calibri" charset="0"/>
                <a:ea typeface="ＭＳ Ｐゴシック" charset="0"/>
                <a:cs typeface="Calibri" charset="0"/>
              </a:rPr>
              <a:t>Example Use Case: In-Depth Analysis for Facility Management</a:t>
            </a:r>
            <a:endParaRPr lang="en-GB" dirty="0">
              <a:latin typeface="Calibri" charset="0"/>
              <a:ea typeface="ＭＳ Ｐゴシック" charset="0"/>
              <a:cs typeface="Calibri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9421265"/>
              </p:ext>
            </p:extLst>
          </p:nvPr>
        </p:nvGraphicFramePr>
        <p:xfrm>
          <a:off x="433388" y="814509"/>
          <a:ext cx="8485124" cy="570824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19285"/>
                <a:gridCol w="1093909"/>
                <a:gridCol w="941705"/>
                <a:gridCol w="1188737"/>
                <a:gridCol w="1574627"/>
                <a:gridCol w="1776034"/>
                <a:gridCol w="1290827"/>
              </a:tblGrid>
              <a:tr h="547635">
                <a:tc gridSpan="2">
                  <a:txBody>
                    <a:bodyPr/>
                    <a:lstStyle/>
                    <a:p>
                      <a:r>
                        <a:rPr lang="en-GB" sz="1000" b="0" dirty="0" smtClean="0"/>
                        <a:t>Facility Management</a:t>
                      </a:r>
                      <a:endParaRPr lang="en-GB" sz="10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="0" baseline="0" dirty="0" smtClean="0"/>
                        <a:t>Video surveillance  </a:t>
                      </a:r>
                      <a:endParaRPr lang="en-GB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="0" dirty="0" smtClean="0"/>
                        <a:t>Utility Metering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="0" dirty="0" smtClean="0"/>
                        <a:t>Condition monitoring (temp., humidity, …)</a:t>
                      </a:r>
                      <a:endParaRPr lang="en-GB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="0" dirty="0" smtClean="0"/>
                        <a:t>Automation (light, air conditioning, etc.)</a:t>
                      </a:r>
                      <a:endParaRPr lang="en-GB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="0" dirty="0" smtClean="0"/>
                        <a:t>Alarm system monitoring</a:t>
                      </a:r>
                      <a:endParaRPr lang="en-GB" sz="1000" b="0" dirty="0"/>
                    </a:p>
                  </a:txBody>
                  <a:tcPr/>
                </a:tc>
              </a:tr>
              <a:tr h="421334">
                <a:tc rowSpan="3"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Machine-2-machine</a:t>
                      </a:r>
                      <a:endParaRPr lang="en-GB" sz="1000" dirty="0"/>
                    </a:p>
                  </a:txBody>
                  <a:tcPr vert="vert27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Retrieve data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</a:tr>
              <a:tr h="421334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Control devices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</a:tr>
              <a:tr h="421334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Send data</a:t>
                      </a:r>
                      <a:endParaRPr lang="en-GB" sz="1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34">
                <a:tc rowSpan="6"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Human-2-human</a:t>
                      </a:r>
                      <a:endParaRPr lang="en-GB" sz="1000" dirty="0"/>
                    </a:p>
                  </a:txBody>
                  <a:tcPr vert="vert27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A/V</a:t>
                      </a:r>
                      <a:r>
                        <a:rPr lang="en-GB" sz="1000" baseline="0" dirty="0" smtClean="0"/>
                        <a:t> Call</a:t>
                      </a:r>
                      <a:endParaRPr lang="en-GB" sz="1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21334">
                <a:tc vMerge="1"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A/V</a:t>
                      </a:r>
                      <a:r>
                        <a:rPr lang="en-GB" sz="1000" baseline="0" dirty="0" smtClean="0"/>
                        <a:t> conference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</a:tr>
              <a:tr h="525938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Messaging / File transfer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/>
                </a:tc>
              </a:tr>
              <a:tr h="4213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/>
                        <a:t>Presence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</a:tr>
              <a:tr h="4213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</a:tr>
              <a:tr h="421334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Address</a:t>
                      </a:r>
                      <a:r>
                        <a:rPr lang="en-GB" sz="1000" baseline="0" dirty="0" smtClean="0"/>
                        <a:t> Book</a:t>
                      </a:r>
                      <a:endParaRPr lang="en-GB" sz="1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34">
                <a:tc rowSpan="3"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Overarching enablers</a:t>
                      </a:r>
                      <a:endParaRPr lang="en-GB" sz="1000" dirty="0"/>
                    </a:p>
                  </a:txBody>
                  <a:tcPr vert="vert27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err="1" smtClean="0"/>
                        <a:t>QoS</a:t>
                      </a:r>
                      <a:endParaRPr lang="en-GB" sz="1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21334">
                <a:tc vMerge="1"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Device/entity </a:t>
                      </a:r>
                      <a:r>
                        <a:rPr lang="en-GB" sz="1000" dirty="0" err="1" smtClean="0"/>
                        <a:t>mgmt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</a:tr>
              <a:tr h="421334">
                <a:tc vMerge="1"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Security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X</a:t>
                      </a:r>
                      <a:endParaRPr lang="en-GB" sz="10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526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3388" y="349250"/>
            <a:ext cx="8363857" cy="489857"/>
          </a:xfrm>
        </p:spPr>
        <p:txBody>
          <a:bodyPr/>
          <a:lstStyle/>
          <a:p>
            <a:r>
              <a:rPr lang="en-AU" dirty="0" smtClean="0"/>
              <a:t>Smart Cities … making it tangible</a:t>
            </a:r>
            <a:endParaRPr lang="en-AU" dirty="0"/>
          </a:p>
        </p:txBody>
      </p:sp>
      <p:sp>
        <p:nvSpPr>
          <p:cNvPr id="4" name="Rechteck 3"/>
          <p:cNvSpPr/>
          <p:nvPr/>
        </p:nvSpPr>
        <p:spPr>
          <a:xfrm rot="16200000">
            <a:off x="-221392" y="1816251"/>
            <a:ext cx="1634124" cy="3066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1200" kern="0" smtClean="0">
                <a:latin typeface="Tahoma"/>
                <a:ea typeface="+mn-ea"/>
              </a:rPr>
              <a:t>Facility Management</a:t>
            </a:r>
            <a:endParaRPr kumimoji="0" lang="en-AU" sz="1200" b="0" i="0" u="none" strike="noStrike" kern="0" cap="none" spc="0" normalizeH="0" baseline="0">
              <a:ln>
                <a:noFill/>
              </a:ln>
              <a:effectLst/>
              <a:uLnTx/>
              <a:uFillTx/>
              <a:latin typeface="Tahoma"/>
              <a:ea typeface="+mn-ea"/>
            </a:endParaRPr>
          </a:p>
        </p:txBody>
      </p:sp>
      <p:sp>
        <p:nvSpPr>
          <p:cNvPr id="5" name="Rechteck 4"/>
          <p:cNvSpPr/>
          <p:nvPr/>
        </p:nvSpPr>
        <p:spPr>
          <a:xfrm rot="16200000">
            <a:off x="196221" y="1816251"/>
            <a:ext cx="1634124" cy="3066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1200" smtClean="0"/>
              <a:t>E-Health</a:t>
            </a:r>
            <a:endParaRPr kumimoji="0" lang="en-AU" sz="1200" b="0" i="0" u="none" strike="noStrike" kern="0" cap="none" spc="0" normalizeH="0" baseline="0">
              <a:ln>
                <a:noFill/>
              </a:ln>
              <a:effectLst/>
              <a:uLnTx/>
              <a:uFillTx/>
              <a:latin typeface="Tahoma"/>
              <a:ea typeface="+mn-ea"/>
            </a:endParaRPr>
          </a:p>
        </p:txBody>
      </p:sp>
      <p:sp>
        <p:nvSpPr>
          <p:cNvPr id="6" name="Rechteck 5"/>
          <p:cNvSpPr/>
          <p:nvPr/>
        </p:nvSpPr>
        <p:spPr>
          <a:xfrm rot="16200000">
            <a:off x="613834" y="1816251"/>
            <a:ext cx="1634124" cy="3066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1200" smtClean="0"/>
              <a:t>Utilities</a:t>
            </a:r>
            <a:endParaRPr lang="en-AU" sz="1200"/>
          </a:p>
        </p:txBody>
      </p:sp>
      <p:sp>
        <p:nvSpPr>
          <p:cNvPr id="7" name="Rechteck 6"/>
          <p:cNvSpPr/>
          <p:nvPr/>
        </p:nvSpPr>
        <p:spPr>
          <a:xfrm rot="16200000">
            <a:off x="1031447" y="1816251"/>
            <a:ext cx="1634124" cy="3066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1200" smtClean="0"/>
              <a:t>Logistics</a:t>
            </a:r>
            <a:endParaRPr lang="en-AU" sz="1200"/>
          </a:p>
        </p:txBody>
      </p:sp>
      <p:sp>
        <p:nvSpPr>
          <p:cNvPr id="8" name="Rechteck 7"/>
          <p:cNvSpPr/>
          <p:nvPr/>
        </p:nvSpPr>
        <p:spPr>
          <a:xfrm rot="16200000">
            <a:off x="1449060" y="1816252"/>
            <a:ext cx="1634124" cy="3066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1200" smtClean="0"/>
              <a:t>Retail and Leisure</a:t>
            </a:r>
            <a:endParaRPr lang="en-AU" sz="1200"/>
          </a:p>
        </p:txBody>
      </p:sp>
      <p:sp>
        <p:nvSpPr>
          <p:cNvPr id="9" name="Rechteck 8"/>
          <p:cNvSpPr/>
          <p:nvPr/>
        </p:nvSpPr>
        <p:spPr>
          <a:xfrm rot="16200000">
            <a:off x="1866671" y="1816252"/>
            <a:ext cx="1634124" cy="3066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1200" smtClean="0"/>
              <a:t>eEnergy</a:t>
            </a:r>
            <a:endParaRPr lang="en-AU" sz="1200"/>
          </a:p>
        </p:txBody>
      </p:sp>
      <p:sp>
        <p:nvSpPr>
          <p:cNvPr id="10" name="Rechteck 9"/>
          <p:cNvSpPr/>
          <p:nvPr/>
        </p:nvSpPr>
        <p:spPr>
          <a:xfrm>
            <a:off x="445119" y="2868427"/>
            <a:ext cx="2391948" cy="39771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1200" kern="0" dirty="0" smtClean="0">
                <a:latin typeface="Tahoma"/>
                <a:ea typeface="+mn-ea"/>
              </a:rPr>
              <a:t>Devices, Infrastructure, and Communication Platforms</a:t>
            </a:r>
            <a:endParaRPr kumimoji="0" lang="en-AU" sz="1200" b="0" i="0" u="none" strike="noStrike" kern="0" cap="none" spc="0" normalizeH="0" baseline="0" dirty="0">
              <a:ln>
                <a:noFill/>
              </a:ln>
              <a:effectLst/>
              <a:uLnTx/>
              <a:uFillTx/>
              <a:latin typeface="Tahoma"/>
              <a:ea typeface="+mn-ea"/>
            </a:endParaRPr>
          </a:p>
        </p:txBody>
      </p:sp>
      <p:sp>
        <p:nvSpPr>
          <p:cNvPr id="12" name="Rechteck 11"/>
          <p:cNvSpPr/>
          <p:nvPr/>
        </p:nvSpPr>
        <p:spPr>
          <a:xfrm rot="16200000">
            <a:off x="4859860" y="1816251"/>
            <a:ext cx="1634124" cy="3066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1200" kern="0" smtClean="0">
                <a:latin typeface="Tahoma"/>
                <a:ea typeface="+mn-ea"/>
              </a:rPr>
              <a:t>Facility Management</a:t>
            </a:r>
            <a:endParaRPr kumimoji="0" lang="en-AU" sz="1200" b="0" i="0" u="none" strike="noStrike" kern="0" cap="none" spc="0" normalizeH="0" baseline="0">
              <a:ln>
                <a:noFill/>
              </a:ln>
              <a:effectLst/>
              <a:uLnTx/>
              <a:uFillTx/>
              <a:latin typeface="Tahoma"/>
              <a:ea typeface="+mn-ea"/>
            </a:endParaRPr>
          </a:p>
        </p:txBody>
      </p:sp>
      <p:sp>
        <p:nvSpPr>
          <p:cNvPr id="14" name="Rechteck 13"/>
          <p:cNvSpPr/>
          <p:nvPr/>
        </p:nvSpPr>
        <p:spPr>
          <a:xfrm rot="16200000">
            <a:off x="1198170" y="4916476"/>
            <a:ext cx="1634124" cy="3066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1200" kern="0" smtClean="0">
                <a:latin typeface="Tahoma"/>
                <a:ea typeface="+mn-ea"/>
              </a:rPr>
              <a:t>Facility Management</a:t>
            </a:r>
            <a:endParaRPr kumimoji="0" lang="en-AU" sz="1200" b="0" i="0" u="none" strike="noStrike" kern="0" cap="none" spc="0" normalizeH="0" baseline="0">
              <a:ln>
                <a:noFill/>
              </a:ln>
              <a:effectLst/>
              <a:uLnTx/>
              <a:uFillTx/>
              <a:latin typeface="Tahoma"/>
              <a:ea typeface="+mn-ea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538411" y="4945157"/>
            <a:ext cx="1877122" cy="3066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1200" smtClean="0"/>
              <a:t>Video surveillance</a:t>
            </a:r>
            <a:endParaRPr kumimoji="0" lang="en-AU" sz="1200" b="0" i="0" u="none" strike="noStrike" kern="0" cap="none" spc="0" normalizeH="0" baseline="0">
              <a:ln>
                <a:noFill/>
              </a:ln>
              <a:effectLst/>
              <a:uLnTx/>
              <a:uFillTx/>
              <a:latin typeface="Tahoma"/>
              <a:ea typeface="+mn-ea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5538411" y="4566248"/>
            <a:ext cx="1877122" cy="3066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200" smtClean="0"/>
              <a:t>Utility Metering</a:t>
            </a:r>
            <a:endParaRPr lang="en-AU" sz="1200"/>
          </a:p>
        </p:txBody>
      </p:sp>
      <p:sp>
        <p:nvSpPr>
          <p:cNvPr id="18" name="Rechteck 17"/>
          <p:cNvSpPr/>
          <p:nvPr/>
        </p:nvSpPr>
        <p:spPr>
          <a:xfrm>
            <a:off x="5538411" y="5324066"/>
            <a:ext cx="1877122" cy="3066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200" dirty="0" smtClean="0"/>
              <a:t>Condition monitoring</a:t>
            </a:r>
            <a:endParaRPr lang="en-AU" sz="1200" dirty="0"/>
          </a:p>
        </p:txBody>
      </p:sp>
      <p:sp>
        <p:nvSpPr>
          <p:cNvPr id="19" name="Rechteck 18"/>
          <p:cNvSpPr/>
          <p:nvPr/>
        </p:nvSpPr>
        <p:spPr>
          <a:xfrm>
            <a:off x="5538411" y="5702976"/>
            <a:ext cx="1877122" cy="3066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1200" smtClean="0"/>
              <a:t>Automation</a:t>
            </a:r>
            <a:endParaRPr lang="en-AU" sz="1200"/>
          </a:p>
        </p:txBody>
      </p:sp>
      <p:sp>
        <p:nvSpPr>
          <p:cNvPr id="20" name="Rechteck 19"/>
          <p:cNvSpPr/>
          <p:nvPr/>
        </p:nvSpPr>
        <p:spPr>
          <a:xfrm>
            <a:off x="5538411" y="4187339"/>
            <a:ext cx="1877122" cy="3066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1200" dirty="0" smtClean="0"/>
              <a:t>Alarm system monitoring</a:t>
            </a:r>
            <a:endParaRPr lang="en-AU" sz="1200" dirty="0"/>
          </a:p>
        </p:txBody>
      </p:sp>
      <p:sp>
        <p:nvSpPr>
          <p:cNvPr id="29" name="Rechteck 28"/>
          <p:cNvSpPr/>
          <p:nvPr/>
        </p:nvSpPr>
        <p:spPr>
          <a:xfrm>
            <a:off x="5523586" y="2868427"/>
            <a:ext cx="2391948" cy="39771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1200" kern="0" dirty="0" smtClean="0">
                <a:latin typeface="Tahoma"/>
                <a:ea typeface="+mn-ea"/>
              </a:rPr>
              <a:t>Devices, Infrastructure, and Communication Platforms</a:t>
            </a:r>
            <a:endParaRPr kumimoji="0" lang="en-AU" sz="1200" b="0" i="0" u="none" strike="noStrike" kern="0" cap="none" spc="0" normalizeH="0" baseline="0" dirty="0">
              <a:ln>
                <a:noFill/>
              </a:ln>
              <a:effectLst/>
              <a:uLnTx/>
              <a:uFillTx/>
              <a:latin typeface="Tahoma"/>
              <a:ea typeface="+mn-ea"/>
            </a:endParaRPr>
          </a:p>
        </p:txBody>
      </p:sp>
      <p:sp>
        <p:nvSpPr>
          <p:cNvPr id="31" name="Pfeil nach rechts 30"/>
          <p:cNvSpPr/>
          <p:nvPr/>
        </p:nvSpPr>
        <p:spPr>
          <a:xfrm>
            <a:off x="3501481" y="1755620"/>
            <a:ext cx="1345580" cy="423746"/>
          </a:xfrm>
          <a:prstGeom prst="rightArrow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kern="0" cap="none" spc="0" normalizeH="0" baseline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3471001" y="1516423"/>
            <a:ext cx="1576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smtClean="0">
                <a:latin typeface="Tahoma"/>
                <a:cs typeface="Tahoma"/>
              </a:rPr>
              <a:t>Example sector</a:t>
            </a:r>
          </a:p>
        </p:txBody>
      </p:sp>
      <p:sp>
        <p:nvSpPr>
          <p:cNvPr id="38" name="Textfeld 37"/>
          <p:cNvSpPr txBox="1"/>
          <p:nvPr/>
        </p:nvSpPr>
        <p:spPr>
          <a:xfrm rot="20341059">
            <a:off x="3364320" y="3020817"/>
            <a:ext cx="1576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smtClean="0">
                <a:latin typeface="Tahoma"/>
                <a:cs typeface="Tahoma"/>
              </a:rPr>
              <a:t>Application fields</a:t>
            </a:r>
          </a:p>
        </p:txBody>
      </p:sp>
      <p:sp>
        <p:nvSpPr>
          <p:cNvPr id="41" name="Pfeil nach rechts 40"/>
          <p:cNvSpPr/>
          <p:nvPr/>
        </p:nvSpPr>
        <p:spPr>
          <a:xfrm rot="9485551">
            <a:off x="3501480" y="3303011"/>
            <a:ext cx="1345580" cy="423746"/>
          </a:xfrm>
          <a:prstGeom prst="rightArrow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kern="0" cap="none" spc="0" normalizeH="0" baseline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24" name="Gerade Verbindung 23"/>
          <p:cNvCxnSpPr/>
          <p:nvPr/>
        </p:nvCxnSpPr>
        <p:spPr>
          <a:xfrm flipV="1">
            <a:off x="2419458" y="4187338"/>
            <a:ext cx="3028842" cy="153337"/>
          </a:xfrm>
          <a:prstGeom prst="line">
            <a:avLst/>
          </a:prstGeom>
          <a:ln w="12700">
            <a:solidFill>
              <a:srgbClr val="16B29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2362200" y="5798583"/>
            <a:ext cx="3035300" cy="211065"/>
          </a:xfrm>
          <a:prstGeom prst="line">
            <a:avLst/>
          </a:prstGeom>
          <a:ln w="12700">
            <a:solidFill>
              <a:srgbClr val="16B29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32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3388" y="349250"/>
            <a:ext cx="8363857" cy="489857"/>
          </a:xfrm>
        </p:spPr>
        <p:txBody>
          <a:bodyPr/>
          <a:lstStyle/>
          <a:p>
            <a:r>
              <a:rPr lang="en-AU" dirty="0" smtClean="0"/>
              <a:t>Smart Cities … making it tangible</a:t>
            </a:r>
            <a:endParaRPr lang="en-AU" dirty="0"/>
          </a:p>
        </p:txBody>
      </p:sp>
      <p:sp>
        <p:nvSpPr>
          <p:cNvPr id="24" name="Pfeil nach rechts 23"/>
          <p:cNvSpPr/>
          <p:nvPr/>
        </p:nvSpPr>
        <p:spPr>
          <a:xfrm>
            <a:off x="2834731" y="2650524"/>
            <a:ext cx="1323252" cy="423746"/>
          </a:xfrm>
          <a:prstGeom prst="rightArrow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kern="0" cap="none" spc="0" normalizeH="0" baseline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2676525" y="2184918"/>
            <a:ext cx="1962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00" dirty="0" smtClean="0">
                <a:latin typeface="Tahoma"/>
                <a:cs typeface="Tahoma"/>
              </a:rPr>
              <a:t>Demos that we have build @ FOKUS</a:t>
            </a:r>
          </a:p>
        </p:txBody>
      </p:sp>
      <p:sp>
        <p:nvSpPr>
          <p:cNvPr id="26" name="Rechteck 25"/>
          <p:cNvSpPr/>
          <p:nvPr/>
        </p:nvSpPr>
        <p:spPr>
          <a:xfrm>
            <a:off x="566361" y="2666777"/>
            <a:ext cx="1877122" cy="3066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1200" smtClean="0"/>
              <a:t>Video surveillance</a:t>
            </a:r>
            <a:endParaRPr kumimoji="0" lang="en-AU" sz="1200" b="0" i="0" u="none" strike="noStrike" kern="0" cap="none" spc="0" normalizeH="0" baseline="0">
              <a:ln>
                <a:noFill/>
              </a:ln>
              <a:effectLst/>
              <a:uLnTx/>
              <a:uFillTx/>
              <a:latin typeface="Tahoma"/>
              <a:ea typeface="+mn-ea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566361" y="2287868"/>
            <a:ext cx="1877122" cy="3066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200" smtClean="0"/>
              <a:t>Utility Metering</a:t>
            </a:r>
            <a:endParaRPr lang="en-AU" sz="1200"/>
          </a:p>
        </p:txBody>
      </p:sp>
      <p:sp>
        <p:nvSpPr>
          <p:cNvPr id="28" name="Rechteck 27"/>
          <p:cNvSpPr/>
          <p:nvPr/>
        </p:nvSpPr>
        <p:spPr>
          <a:xfrm>
            <a:off x="566361" y="3045686"/>
            <a:ext cx="1877122" cy="3066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200" smtClean="0"/>
              <a:t>Condition monitoring</a:t>
            </a:r>
            <a:endParaRPr lang="en-AU" sz="1200"/>
          </a:p>
        </p:txBody>
      </p:sp>
      <p:sp>
        <p:nvSpPr>
          <p:cNvPr id="33" name="Rechteck 32"/>
          <p:cNvSpPr/>
          <p:nvPr/>
        </p:nvSpPr>
        <p:spPr>
          <a:xfrm>
            <a:off x="566361" y="3424596"/>
            <a:ext cx="1877122" cy="3066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1200" smtClean="0"/>
              <a:t>Automation</a:t>
            </a:r>
            <a:endParaRPr lang="en-AU" sz="1200"/>
          </a:p>
        </p:txBody>
      </p:sp>
      <p:sp>
        <p:nvSpPr>
          <p:cNvPr id="34" name="Rechteck 33"/>
          <p:cNvSpPr/>
          <p:nvPr/>
        </p:nvSpPr>
        <p:spPr>
          <a:xfrm>
            <a:off x="566361" y="1908959"/>
            <a:ext cx="1877122" cy="3066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1200" smtClean="0"/>
              <a:t>Alarm system monitoring</a:t>
            </a:r>
            <a:endParaRPr lang="en-AU" sz="1200"/>
          </a:p>
        </p:txBody>
      </p:sp>
      <p:sp>
        <p:nvSpPr>
          <p:cNvPr id="35" name="Rechteck 34"/>
          <p:cNvSpPr/>
          <p:nvPr/>
        </p:nvSpPr>
        <p:spPr>
          <a:xfrm>
            <a:off x="4585911" y="2142461"/>
            <a:ext cx="1877122" cy="3066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200" dirty="0" smtClean="0"/>
              <a:t>Utility Metering</a:t>
            </a:r>
            <a:endParaRPr lang="en-AU" sz="1200" dirty="0"/>
          </a:p>
        </p:txBody>
      </p:sp>
      <p:sp>
        <p:nvSpPr>
          <p:cNvPr id="36" name="Rechteck 35"/>
          <p:cNvSpPr/>
          <p:nvPr/>
        </p:nvSpPr>
        <p:spPr>
          <a:xfrm>
            <a:off x="4585911" y="2900279"/>
            <a:ext cx="1877122" cy="3066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200" smtClean="0"/>
              <a:t>Condition monitoring</a:t>
            </a:r>
            <a:endParaRPr lang="en-AU" sz="1200"/>
          </a:p>
        </p:txBody>
      </p:sp>
      <p:sp>
        <p:nvSpPr>
          <p:cNvPr id="39" name="Rechteck 38"/>
          <p:cNvSpPr/>
          <p:nvPr/>
        </p:nvSpPr>
        <p:spPr>
          <a:xfrm>
            <a:off x="4585911" y="3279189"/>
            <a:ext cx="1877122" cy="30667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1200" smtClean="0"/>
              <a:t>Automation</a:t>
            </a:r>
            <a:endParaRPr lang="en-AU" sz="1200"/>
          </a:p>
        </p:txBody>
      </p:sp>
      <p:sp>
        <p:nvSpPr>
          <p:cNvPr id="40" name="Textfeld 39"/>
          <p:cNvSpPr txBox="1"/>
          <p:nvPr/>
        </p:nvSpPr>
        <p:spPr>
          <a:xfrm>
            <a:off x="55984" y="1272606"/>
            <a:ext cx="3687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smtClean="0">
                <a:latin typeface="Tahoma"/>
                <a:cs typeface="Tahoma"/>
              </a:rPr>
              <a:t>Facility Management Application fields</a:t>
            </a:r>
          </a:p>
        </p:txBody>
      </p:sp>
      <p:pic>
        <p:nvPicPr>
          <p:cNvPr id="1026" name="Picture 2" descr="OpenMTC De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18" y="4443809"/>
            <a:ext cx="2135211" cy="16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2414907" y="5783607"/>
            <a:ext cx="40411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050" dirty="0" smtClean="0"/>
              <a:t>http://</a:t>
            </a:r>
            <a:r>
              <a:rPr lang="en-AU" sz="1050" dirty="0" err="1" smtClean="0"/>
              <a:t>www.open-mtc.org</a:t>
            </a:r>
            <a:r>
              <a:rPr lang="en-AU" sz="1050" dirty="0" smtClean="0"/>
              <a:t>/_videos/OpenMTC_Demo_video.mp4</a:t>
            </a:r>
            <a:endParaRPr lang="en-AU" sz="1050" dirty="0"/>
          </a:p>
        </p:txBody>
      </p:sp>
      <p:sp>
        <p:nvSpPr>
          <p:cNvPr id="42" name="Textfeld 41"/>
          <p:cNvSpPr txBox="1"/>
          <p:nvPr/>
        </p:nvSpPr>
        <p:spPr>
          <a:xfrm>
            <a:off x="2414907" y="5455686"/>
            <a:ext cx="196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mtClean="0">
                <a:latin typeface="Tahoma"/>
                <a:cs typeface="Tahoma"/>
              </a:rPr>
              <a:t>Demo video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6510656" y="1273588"/>
            <a:ext cx="2576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smtClean="0">
                <a:latin typeface="Tahoma"/>
                <a:cs typeface="Tahoma"/>
              </a:rPr>
              <a:t>Communication requirements</a:t>
            </a:r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68580"/>
              </p:ext>
            </p:extLst>
          </p:nvPr>
        </p:nvGraphicFramePr>
        <p:xfrm>
          <a:off x="7745124" y="1838816"/>
          <a:ext cx="888307" cy="43174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88307"/>
              </a:tblGrid>
              <a:tr h="329460">
                <a:tc>
                  <a:txBody>
                    <a:bodyPr/>
                    <a:lstStyle/>
                    <a:p>
                      <a:r>
                        <a:rPr lang="en-GB" sz="1000" b="0" dirty="0" smtClean="0"/>
                        <a:t>Retrieve data</a:t>
                      </a:r>
                      <a:endParaRPr lang="en-GB" sz="1000" b="0" dirty="0"/>
                    </a:p>
                  </a:txBody>
                  <a:tcPr/>
                </a:tc>
              </a:tr>
              <a:tr h="329460">
                <a:tc>
                  <a:txBody>
                    <a:bodyPr/>
                    <a:lstStyle/>
                    <a:p>
                      <a:r>
                        <a:rPr lang="en-GB" sz="1000" b="0" dirty="0" smtClean="0"/>
                        <a:t>Control devices</a:t>
                      </a:r>
                      <a:endParaRPr lang="en-GB" sz="1000" b="0" dirty="0"/>
                    </a:p>
                  </a:txBody>
                  <a:tcPr/>
                </a:tc>
              </a:tr>
              <a:tr h="272540">
                <a:tc>
                  <a:txBody>
                    <a:bodyPr/>
                    <a:lstStyle/>
                    <a:p>
                      <a:r>
                        <a:rPr lang="en-GB" sz="1000" b="0" dirty="0" smtClean="0"/>
                        <a:t>Send data</a:t>
                      </a:r>
                      <a:endParaRPr lang="en-GB" sz="1000" b="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40">
                <a:tc>
                  <a:txBody>
                    <a:bodyPr/>
                    <a:lstStyle/>
                    <a:p>
                      <a:r>
                        <a:rPr lang="en-GB" sz="1000" b="0" dirty="0" smtClean="0"/>
                        <a:t>A/V</a:t>
                      </a:r>
                      <a:r>
                        <a:rPr lang="en-GB" sz="1000" b="0" baseline="0" dirty="0" smtClean="0"/>
                        <a:t> Call</a:t>
                      </a:r>
                      <a:endParaRPr lang="en-GB" sz="1000" b="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29460">
                <a:tc>
                  <a:txBody>
                    <a:bodyPr/>
                    <a:lstStyle/>
                    <a:p>
                      <a:r>
                        <a:rPr lang="en-GB" sz="1000" b="0" dirty="0" smtClean="0"/>
                        <a:t>A/V</a:t>
                      </a:r>
                      <a:r>
                        <a:rPr lang="en-GB" sz="1000" b="0" baseline="0" dirty="0" smtClean="0"/>
                        <a:t> conference</a:t>
                      </a:r>
                      <a:endParaRPr lang="en-GB" sz="1000" b="0" dirty="0"/>
                    </a:p>
                  </a:txBody>
                  <a:tcPr/>
                </a:tc>
              </a:tr>
              <a:tr h="456175">
                <a:tc>
                  <a:txBody>
                    <a:bodyPr/>
                    <a:lstStyle/>
                    <a:p>
                      <a:r>
                        <a:rPr lang="en-GB" sz="1000" b="0" dirty="0" smtClean="0"/>
                        <a:t>Messaging / File transfer</a:t>
                      </a:r>
                      <a:endParaRPr lang="en-GB" sz="1000" b="0" dirty="0"/>
                    </a:p>
                  </a:txBody>
                  <a:tcPr/>
                </a:tc>
              </a:tr>
              <a:tr h="2725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 smtClean="0"/>
                        <a:t>Presence</a:t>
                      </a:r>
                    </a:p>
                  </a:txBody>
                  <a:tcPr/>
                </a:tc>
              </a:tr>
              <a:tr h="2725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 smtClean="0"/>
                        <a:t>Location</a:t>
                      </a:r>
                    </a:p>
                  </a:txBody>
                  <a:tcPr/>
                </a:tc>
              </a:tr>
              <a:tr h="329460">
                <a:tc>
                  <a:txBody>
                    <a:bodyPr/>
                    <a:lstStyle/>
                    <a:p>
                      <a:r>
                        <a:rPr lang="en-GB" sz="1000" b="0" dirty="0" smtClean="0"/>
                        <a:t>Address</a:t>
                      </a:r>
                      <a:r>
                        <a:rPr lang="en-GB" sz="1000" b="0" baseline="0" dirty="0" smtClean="0"/>
                        <a:t> Book</a:t>
                      </a:r>
                      <a:endParaRPr lang="en-GB" sz="1000" b="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40">
                <a:tc>
                  <a:txBody>
                    <a:bodyPr/>
                    <a:lstStyle/>
                    <a:p>
                      <a:r>
                        <a:rPr lang="en-GB" sz="1000" b="0" dirty="0" err="1" smtClean="0"/>
                        <a:t>QoS</a:t>
                      </a:r>
                      <a:endParaRPr lang="en-GB" sz="1000" b="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29460">
                <a:tc>
                  <a:txBody>
                    <a:bodyPr/>
                    <a:lstStyle/>
                    <a:p>
                      <a:r>
                        <a:rPr lang="en-GB" sz="1000" b="0" dirty="0" smtClean="0"/>
                        <a:t>Device/entity </a:t>
                      </a:r>
                      <a:r>
                        <a:rPr lang="en-GB" sz="1000" b="0" dirty="0" err="1" smtClean="0"/>
                        <a:t>mgmt</a:t>
                      </a:r>
                      <a:endParaRPr lang="en-GB" sz="1000" b="0" dirty="0"/>
                    </a:p>
                  </a:txBody>
                  <a:tcPr/>
                </a:tc>
              </a:tr>
              <a:tr h="272540">
                <a:tc>
                  <a:txBody>
                    <a:bodyPr/>
                    <a:lstStyle/>
                    <a:p>
                      <a:r>
                        <a:rPr lang="en-GB" sz="1000" b="0" dirty="0" smtClean="0"/>
                        <a:t>Security</a:t>
                      </a:r>
                      <a:endParaRPr lang="en-GB" sz="1000" b="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2" name="Gerade Verbindung 21"/>
          <p:cNvCxnSpPr/>
          <p:nvPr/>
        </p:nvCxnSpPr>
        <p:spPr>
          <a:xfrm flipV="1">
            <a:off x="6619874" y="2062295"/>
            <a:ext cx="1066801" cy="270088"/>
          </a:xfrm>
          <a:prstGeom prst="line">
            <a:avLst/>
          </a:prstGeom>
          <a:ln w="12700">
            <a:solidFill>
              <a:srgbClr val="16B29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/>
        </p:nvCxnSpPr>
        <p:spPr>
          <a:xfrm>
            <a:off x="6619874" y="2332382"/>
            <a:ext cx="1066801" cy="1398886"/>
          </a:xfrm>
          <a:prstGeom prst="line">
            <a:avLst/>
          </a:prstGeom>
          <a:ln w="12700">
            <a:solidFill>
              <a:srgbClr val="16B29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>
            <a:off x="6619875" y="2332382"/>
            <a:ext cx="1066800" cy="2220568"/>
          </a:xfrm>
          <a:prstGeom prst="line">
            <a:avLst/>
          </a:prstGeom>
          <a:ln w="12700">
            <a:solidFill>
              <a:srgbClr val="16B29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>
            <a:off x="6619874" y="2332382"/>
            <a:ext cx="1066801" cy="3582030"/>
          </a:xfrm>
          <a:prstGeom prst="line">
            <a:avLst/>
          </a:prstGeom>
          <a:ln w="12700">
            <a:solidFill>
              <a:srgbClr val="16B29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/>
          <p:nvPr/>
        </p:nvCxnSpPr>
        <p:spPr>
          <a:xfrm flipV="1">
            <a:off x="6643687" y="2062295"/>
            <a:ext cx="1042988" cy="969532"/>
          </a:xfrm>
          <a:prstGeom prst="line">
            <a:avLst/>
          </a:prstGeom>
          <a:ln w="12700">
            <a:solidFill>
              <a:srgbClr val="16B29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/>
          <p:nvPr/>
        </p:nvCxnSpPr>
        <p:spPr>
          <a:xfrm>
            <a:off x="6643687" y="3031825"/>
            <a:ext cx="1042988" cy="1876725"/>
          </a:xfrm>
          <a:prstGeom prst="line">
            <a:avLst/>
          </a:prstGeom>
          <a:ln w="12700">
            <a:solidFill>
              <a:srgbClr val="16B29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/>
        </p:nvCxnSpPr>
        <p:spPr>
          <a:xfrm>
            <a:off x="6643687" y="3031825"/>
            <a:ext cx="1042988" cy="2212688"/>
          </a:xfrm>
          <a:prstGeom prst="line">
            <a:avLst/>
          </a:prstGeom>
          <a:ln w="12700">
            <a:solidFill>
              <a:srgbClr val="16B29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/>
          <p:cNvCxnSpPr/>
          <p:nvPr/>
        </p:nvCxnSpPr>
        <p:spPr>
          <a:xfrm flipV="1">
            <a:off x="6643687" y="2062295"/>
            <a:ext cx="1042988" cy="1362301"/>
          </a:xfrm>
          <a:prstGeom prst="line">
            <a:avLst/>
          </a:prstGeom>
          <a:ln w="12700">
            <a:solidFill>
              <a:srgbClr val="16B29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76"/>
          <p:cNvCxnSpPr/>
          <p:nvPr/>
        </p:nvCxnSpPr>
        <p:spPr>
          <a:xfrm flipV="1">
            <a:off x="6643687" y="2449133"/>
            <a:ext cx="1042988" cy="993534"/>
          </a:xfrm>
          <a:prstGeom prst="line">
            <a:avLst/>
          </a:prstGeom>
          <a:ln w="12700">
            <a:solidFill>
              <a:srgbClr val="16B29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79"/>
          <p:cNvCxnSpPr/>
          <p:nvPr/>
        </p:nvCxnSpPr>
        <p:spPr>
          <a:xfrm flipV="1">
            <a:off x="6643687" y="2764811"/>
            <a:ext cx="1042988" cy="677856"/>
          </a:xfrm>
          <a:prstGeom prst="line">
            <a:avLst/>
          </a:prstGeom>
          <a:ln w="12700">
            <a:solidFill>
              <a:srgbClr val="16B29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82"/>
          <p:cNvCxnSpPr/>
          <p:nvPr/>
        </p:nvCxnSpPr>
        <p:spPr>
          <a:xfrm>
            <a:off x="6643687" y="3442666"/>
            <a:ext cx="1042988" cy="2471746"/>
          </a:xfrm>
          <a:prstGeom prst="line">
            <a:avLst/>
          </a:prstGeom>
          <a:ln w="12700">
            <a:solidFill>
              <a:srgbClr val="16B29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flipV="1">
            <a:off x="-83820" y="1908960"/>
            <a:ext cx="571500" cy="76668"/>
          </a:xfrm>
          <a:prstGeom prst="line">
            <a:avLst/>
          </a:prstGeom>
          <a:ln w="12700">
            <a:solidFill>
              <a:srgbClr val="16B29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0" y="3657600"/>
            <a:ext cx="487680" cy="73668"/>
          </a:xfrm>
          <a:prstGeom prst="line">
            <a:avLst/>
          </a:prstGeom>
          <a:ln w="12700">
            <a:solidFill>
              <a:srgbClr val="16B29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678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4"/>
          <p:cNvSpPr>
            <a:spLocks noGrp="1"/>
          </p:cNvSpPr>
          <p:nvPr>
            <p:ph type="title"/>
          </p:nvPr>
        </p:nvSpPr>
        <p:spPr>
          <a:xfrm>
            <a:off x="439738" y="360363"/>
            <a:ext cx="8234362" cy="738187"/>
          </a:xfrm>
        </p:spPr>
        <p:txBody>
          <a:bodyPr/>
          <a:lstStyle/>
          <a:p>
            <a:r>
              <a:rPr lang="en-GB">
                <a:latin typeface="Calibri" charset="0"/>
                <a:ea typeface="ＭＳ Ｐゴシック" charset="0"/>
              </a:rPr>
              <a:t>Definition of a Generic Smart Communication Architecture</a:t>
            </a:r>
          </a:p>
        </p:txBody>
      </p:sp>
      <p:pic>
        <p:nvPicPr>
          <p:cNvPr id="60418" name="Picture 1" descr="OpenMTC-Over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1279525"/>
            <a:ext cx="476408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439738" y="1431925"/>
            <a:ext cx="4141787" cy="4524375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>
                <a:latin typeface="Calibri" charset="0"/>
                <a:ea typeface="ＭＳ Ｐゴシック" charset="0"/>
              </a:rPr>
              <a:t>Connecting Smart City objects across application domains</a:t>
            </a:r>
          </a:p>
          <a:p>
            <a:pPr>
              <a:buFont typeface="Arial" charset="0"/>
              <a:buChar char="•"/>
            </a:pPr>
            <a:endParaRPr lang="en-GB">
              <a:latin typeface="Calibri" charset="0"/>
              <a:ea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GB">
                <a:latin typeface="Calibri" charset="0"/>
                <a:ea typeface="ＭＳ Ｐゴシック" charset="0"/>
              </a:rPr>
              <a:t>Enabling the Internet of Things by using M2M gateways and network middleware to communicate efficiently </a:t>
            </a:r>
          </a:p>
          <a:p>
            <a:pPr>
              <a:buFont typeface="Arial" charset="0"/>
              <a:buChar char="•"/>
            </a:pPr>
            <a:endParaRPr lang="en-GB">
              <a:latin typeface="Calibri" charset="0"/>
              <a:ea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GB">
                <a:latin typeface="Calibri" charset="0"/>
                <a:ea typeface="ＭＳ Ｐゴシック" charset="0"/>
              </a:rPr>
              <a:t>Enabling multimedia communication services by integrating Telecoms APIs and platforms.</a:t>
            </a:r>
          </a:p>
          <a:p>
            <a:pPr>
              <a:buFont typeface="Arial" charset="0"/>
              <a:buChar char="•"/>
            </a:pPr>
            <a:endParaRPr lang="en-GB">
              <a:latin typeface="Calibri" charset="0"/>
              <a:ea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GB">
                <a:latin typeface="Calibri" charset="0"/>
                <a:ea typeface="ＭＳ Ｐゴシック" charset="0"/>
              </a:rPr>
              <a:t>Enable rapid application development using M2M and H2H network APIs and software development kits (SDK)</a:t>
            </a:r>
          </a:p>
          <a:p>
            <a:pPr>
              <a:buFont typeface="Arial" charset="0"/>
              <a:buChar char="•"/>
            </a:pPr>
            <a:endParaRPr lang="en-GB">
              <a:latin typeface="Calibri" charset="0"/>
              <a:ea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GB">
                <a:latin typeface="Calibri" charset="0"/>
                <a:ea typeface="ＭＳ Ｐゴシック" charset="0"/>
              </a:rPr>
              <a:t>Enable cross domain data analytics and fusion to serve the need of Smart Cities</a:t>
            </a:r>
          </a:p>
          <a:p>
            <a:pPr>
              <a:buFont typeface="Arial" charset="0"/>
              <a:buChar char="•"/>
            </a:pPr>
            <a:endParaRPr lang="en-GB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805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442913" y="342900"/>
            <a:ext cx="8280400" cy="720725"/>
          </a:xfrm>
        </p:spPr>
        <p:txBody>
          <a:bodyPr/>
          <a:lstStyle/>
          <a:p>
            <a:r>
              <a:rPr lang="en-GB">
                <a:latin typeface="Calibri" charset="0"/>
                <a:ea typeface="ＭＳ Ｐゴシック" charset="0"/>
              </a:rPr>
              <a:t>High-level Architecture Open Communication Server – an open platform for  Smart City services</a:t>
            </a:r>
          </a:p>
        </p:txBody>
      </p:sp>
      <p:pic>
        <p:nvPicPr>
          <p:cNvPr id="61442" name="Picture 1" descr="Archic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1100138"/>
            <a:ext cx="7485062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40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30" y="4114800"/>
            <a:ext cx="1033187" cy="101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Grafik 8" descr="OpenEPC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6608" y="4395727"/>
            <a:ext cx="1045471" cy="72750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8" name="Rectangle 57"/>
          <p:cNvSpPr/>
          <p:nvPr/>
        </p:nvSpPr>
        <p:spPr>
          <a:xfrm>
            <a:off x="1519064" y="1700808"/>
            <a:ext cx="1224136" cy="3422420"/>
          </a:xfrm>
          <a:prstGeom prst="rect">
            <a:avLst/>
          </a:prstGeom>
          <a:solidFill>
            <a:schemeClr val="bg1"/>
          </a:solidFill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18263"/>
                </a:solidFill>
              </a:rPr>
              <a:t>Sensor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18263"/>
                </a:solidFill>
              </a:rPr>
              <a:t>Actuator</a:t>
            </a: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12" y="2282950"/>
            <a:ext cx="860197" cy="84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381000"/>
            <a:ext cx="8524875" cy="539750"/>
          </a:xfrm>
        </p:spPr>
        <p:txBody>
          <a:bodyPr/>
          <a:lstStyle/>
          <a:p>
            <a:r>
              <a:rPr lang="en-US" dirty="0" smtClean="0"/>
              <a:t>Elements of the Smart Communications Infrastructure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" y="1700808"/>
            <a:ext cx="1224136" cy="34224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18263"/>
                </a:solidFill>
              </a:rPr>
              <a:t>Physical Vicinity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2890664" y="1700808"/>
            <a:ext cx="1224136" cy="3422420"/>
          </a:xfrm>
          <a:prstGeom prst="rect">
            <a:avLst/>
          </a:prstGeom>
          <a:solidFill>
            <a:schemeClr val="bg1"/>
          </a:solidFill>
          <a:ln w="19050">
            <a:solidFill>
              <a:srgbClr val="F1631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18263"/>
                </a:solidFill>
              </a:rPr>
              <a:t>(Sensor)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18263"/>
                </a:solidFill>
              </a:rPr>
              <a:t>Gateway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62264" y="1700808"/>
            <a:ext cx="1224136" cy="3422420"/>
          </a:xfrm>
          <a:prstGeom prst="rect">
            <a:avLst/>
          </a:prstGeom>
          <a:noFill/>
          <a:ln w="19050">
            <a:solidFill>
              <a:srgbClr val="F1631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18263"/>
                </a:solidFill>
              </a:rPr>
              <a:t>Operator Core </a:t>
            </a:r>
            <a:r>
              <a:rPr lang="en-US" sz="1400" b="1" dirty="0">
                <a:solidFill>
                  <a:srgbClr val="018263"/>
                </a:solidFill>
              </a:rPr>
              <a:t>Network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62600" y="1700808"/>
            <a:ext cx="1224136" cy="3422420"/>
          </a:xfrm>
          <a:prstGeom prst="rect">
            <a:avLst/>
          </a:prstGeom>
          <a:solidFill>
            <a:schemeClr val="bg1"/>
          </a:solidFill>
          <a:ln w="19050">
            <a:solidFill>
              <a:srgbClr val="F1631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18263"/>
                </a:solidFill>
              </a:rPr>
              <a:t>Mash-Up</a:t>
            </a:r>
            <a:endParaRPr lang="en-US" sz="1400" b="1" dirty="0" smtClean="0">
              <a:solidFill>
                <a:srgbClr val="018263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18263"/>
                </a:solidFill>
              </a:rPr>
              <a:t>Service </a:t>
            </a:r>
            <a:r>
              <a:rPr lang="en-US" sz="1400" b="1" dirty="0">
                <a:solidFill>
                  <a:srgbClr val="018263"/>
                </a:solidFill>
              </a:rPr>
              <a:t>Platform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34200" y="1700808"/>
            <a:ext cx="2133600" cy="1917915"/>
          </a:xfrm>
          <a:prstGeom prst="rect">
            <a:avLst/>
          </a:prstGeom>
          <a:solidFill>
            <a:schemeClr val="bg1"/>
          </a:solidFill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18263"/>
                </a:solidFill>
              </a:rPr>
              <a:t>Business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18263"/>
                </a:solidFill>
              </a:rPr>
              <a:t>Front-end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22" y="2348880"/>
            <a:ext cx="886457" cy="59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22" y="3068959"/>
            <a:ext cx="575018" cy="86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0061" y="4005064"/>
            <a:ext cx="1045073" cy="6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61" y="4654855"/>
            <a:ext cx="1045073" cy="37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51" y="4495800"/>
            <a:ext cx="899961" cy="54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12" y="3131983"/>
            <a:ext cx="518639" cy="52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101" y="3722048"/>
            <a:ext cx="660062" cy="54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19" y="2482815"/>
            <a:ext cx="1026826" cy="769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883" y="3497297"/>
            <a:ext cx="633164" cy="54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4" y="4272181"/>
            <a:ext cx="777003" cy="7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801" y="3155870"/>
            <a:ext cx="304364" cy="5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201" y="3308270"/>
            <a:ext cx="304364" cy="5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601" y="3460670"/>
            <a:ext cx="304364" cy="5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001" y="3613070"/>
            <a:ext cx="304364" cy="5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457" y="2514600"/>
            <a:ext cx="416267" cy="54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198" y="3240321"/>
            <a:ext cx="457636" cy="57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457" y="3238788"/>
            <a:ext cx="408684" cy="54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5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522" y="2522488"/>
            <a:ext cx="413096" cy="58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929" y="2324633"/>
            <a:ext cx="1160076" cy="109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816" y="2314437"/>
            <a:ext cx="743784" cy="54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865" y="2898639"/>
            <a:ext cx="755000" cy="54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8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16497"/>
            <a:ext cx="892569" cy="89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ight Brace 12"/>
          <p:cNvSpPr/>
          <p:nvPr/>
        </p:nvSpPr>
        <p:spPr>
          <a:xfrm rot="16200000">
            <a:off x="5171978" y="-483345"/>
            <a:ext cx="288031" cy="408027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355976" y="1104999"/>
            <a:ext cx="1915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Tahoma" pitchFamily="34" charset="0"/>
                <a:cs typeface="Tahoma" pitchFamily="34" charset="0"/>
              </a:rPr>
              <a:t>Operator </a:t>
            </a:r>
            <a:r>
              <a:rPr lang="de-DE" sz="1400" b="1" dirty="0">
                <a:solidFill>
                  <a:srgbClr val="000000">
                    <a:lumMod val="65000"/>
                    <a:lumOff val="35000"/>
                  </a:srgbClr>
                </a:solidFill>
                <a:ea typeface="Tahoma" pitchFamily="34" charset="0"/>
                <a:cs typeface="Tahoma" pitchFamily="34" charset="0"/>
              </a:rPr>
              <a:t>Networks</a:t>
            </a:r>
            <a:endParaRPr lang="en-US" sz="1400" b="1" dirty="0">
              <a:solidFill>
                <a:srgbClr val="000000">
                  <a:lumMod val="65000"/>
                  <a:lumOff val="35000"/>
                </a:srgb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ight Arrow 15"/>
          <p:cNvSpPr/>
          <p:nvPr/>
        </p:nvSpPr>
        <p:spPr>
          <a:xfrm flipH="1">
            <a:off x="3059832" y="1206625"/>
            <a:ext cx="1296144" cy="27815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914272" y="1151166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 err="1">
                <a:solidFill>
                  <a:srgbClr val="000000">
                    <a:lumMod val="65000"/>
                    <a:lumOff val="35000"/>
                  </a:srgbClr>
                </a:solidFill>
                <a:ea typeface="Tahoma" pitchFamily="34" charset="0"/>
                <a:cs typeface="Tahoma" pitchFamily="34" charset="0"/>
              </a:rPr>
              <a:t>Connected</a:t>
            </a:r>
            <a:endParaRPr lang="de-DE" sz="1400" b="1" dirty="0">
              <a:solidFill>
                <a:srgbClr val="000000">
                  <a:lumMod val="65000"/>
                  <a:lumOff val="35000"/>
                </a:srgbClr>
              </a:solidFill>
              <a:ea typeface="Tahoma" pitchFamily="34" charset="0"/>
              <a:cs typeface="Tahoma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rgbClr val="000000">
                    <a:lumMod val="65000"/>
                    <a:lumOff val="35000"/>
                  </a:srgbClr>
                </a:solidFill>
                <a:ea typeface="Tahoma" pitchFamily="34" charset="0"/>
                <a:cs typeface="Tahoma" pitchFamily="34" charset="0"/>
              </a:rPr>
              <a:t>Devices</a:t>
            </a:r>
            <a:endParaRPr lang="en-US" sz="1400" b="1" dirty="0">
              <a:solidFill>
                <a:srgbClr val="000000">
                  <a:lumMod val="65000"/>
                  <a:lumOff val="35000"/>
                </a:srgb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65" name="Right Arrow 64"/>
          <p:cNvSpPr/>
          <p:nvPr/>
        </p:nvSpPr>
        <p:spPr>
          <a:xfrm>
            <a:off x="6235664" y="1196752"/>
            <a:ext cx="1216656" cy="2622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402830" y="1104999"/>
            <a:ext cx="132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rgbClr val="000000">
                    <a:lumMod val="65000"/>
                    <a:lumOff val="35000"/>
                  </a:srgbClr>
                </a:solidFill>
                <a:ea typeface="Tahoma" pitchFamily="34" charset="0"/>
                <a:cs typeface="Tahoma" pitchFamily="34" charset="0"/>
              </a:rPr>
              <a:t>Services and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 err="1">
                <a:solidFill>
                  <a:srgbClr val="000000">
                    <a:lumMod val="65000"/>
                    <a:lumOff val="35000"/>
                  </a:srgbClr>
                </a:solidFill>
                <a:ea typeface="Tahoma" pitchFamily="34" charset="0"/>
                <a:cs typeface="Tahoma" pitchFamily="34" charset="0"/>
              </a:rPr>
              <a:t>Applications</a:t>
            </a:r>
            <a:endParaRPr lang="en-US" sz="1400" b="1" dirty="0">
              <a:solidFill>
                <a:srgbClr val="000000">
                  <a:lumMod val="65000"/>
                  <a:lumOff val="35000"/>
                </a:srgbClr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685" y="4471721"/>
            <a:ext cx="795965" cy="58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6950868" y="3722048"/>
            <a:ext cx="2116931" cy="1401180"/>
          </a:xfrm>
          <a:prstGeom prst="rect">
            <a:avLst/>
          </a:prstGeom>
          <a:noFill/>
          <a:ln w="19050">
            <a:solidFill>
              <a:srgbClr val="F1631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18263"/>
                </a:solidFill>
              </a:rPr>
              <a:t>Telecom Network</a:t>
            </a:r>
            <a:endParaRPr lang="en-US" sz="1400" b="1" dirty="0">
              <a:solidFill>
                <a:srgbClr val="018263"/>
              </a:solidFill>
            </a:endParaRPr>
          </a:p>
        </p:txBody>
      </p:sp>
      <p:pic>
        <p:nvPicPr>
          <p:cNvPr id="50" name="Picture 1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577" y="4482106"/>
            <a:ext cx="633164" cy="54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36305" y="5293057"/>
            <a:ext cx="1544846" cy="593406"/>
          </a:xfrm>
          <a:prstGeom prst="wedgeRoundRectCallout">
            <a:avLst>
              <a:gd name="adj1" fmla="val 47620"/>
              <a:gd name="adj2" fmla="val -98093"/>
              <a:gd name="adj3" fmla="val 16667"/>
            </a:avLst>
          </a:prstGeom>
          <a:solidFill>
            <a:srgbClr val="FFCC99"/>
          </a:solidFill>
          <a:ln>
            <a:solidFill>
              <a:srgbClr val="FF99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-108000">
              <a:buFont typeface="Arial" pitchFamily="34" charset="0"/>
              <a:buChar char="•"/>
            </a:pPr>
            <a:r>
              <a:rPr lang="en-US" sz="1200" b="1" dirty="0" smtClean="0"/>
              <a:t>Light</a:t>
            </a:r>
          </a:p>
          <a:p>
            <a:pPr indent="-108000">
              <a:buFont typeface="Arial" pitchFamily="34" charset="0"/>
              <a:buChar char="•"/>
            </a:pPr>
            <a:r>
              <a:rPr lang="en-US" sz="1200" b="1" dirty="0" smtClean="0"/>
              <a:t>Temperature</a:t>
            </a:r>
          </a:p>
          <a:p>
            <a:pPr indent="-108000">
              <a:buFont typeface="Arial" pitchFamily="34" charset="0"/>
              <a:buChar char="•"/>
            </a:pPr>
            <a:r>
              <a:rPr lang="en-US" sz="1200" b="1" dirty="0" smtClean="0"/>
              <a:t>Movement</a:t>
            </a:r>
            <a:endParaRPr lang="en-US" sz="1200" b="1" dirty="0"/>
          </a:p>
        </p:txBody>
      </p:sp>
      <p:sp>
        <p:nvSpPr>
          <p:cNvPr id="53" name="Rounded Rectangular Callout 52"/>
          <p:cNvSpPr/>
          <p:nvPr/>
        </p:nvSpPr>
        <p:spPr>
          <a:xfrm>
            <a:off x="513853" y="5974222"/>
            <a:ext cx="2653211" cy="593406"/>
          </a:xfrm>
          <a:prstGeom prst="wedgeRoundRectCallout">
            <a:avLst>
              <a:gd name="adj1" fmla="val 43629"/>
              <a:gd name="adj2" fmla="val -214204"/>
              <a:gd name="adj3" fmla="val 16667"/>
            </a:avLst>
          </a:prstGeom>
          <a:solidFill>
            <a:srgbClr val="FFCC99"/>
          </a:solidFill>
          <a:ln>
            <a:solidFill>
              <a:srgbClr val="FF99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6000" indent="-108000">
              <a:buFont typeface="Arial" pitchFamily="34" charset="0"/>
              <a:buChar char="•"/>
            </a:pPr>
            <a:r>
              <a:rPr lang="en-US" sz="1200" b="1" dirty="0" smtClean="0"/>
              <a:t>Gateway to Core-Network</a:t>
            </a:r>
          </a:p>
          <a:p>
            <a:pPr marL="36000" indent="-108000">
              <a:buFont typeface="Arial" pitchFamily="34" charset="0"/>
              <a:buChar char="•"/>
            </a:pPr>
            <a:r>
              <a:rPr lang="en-US" sz="1200" b="1" dirty="0" smtClean="0"/>
              <a:t>Communication Management</a:t>
            </a:r>
            <a:endParaRPr lang="en-US" sz="1200" b="1" dirty="0"/>
          </a:p>
        </p:txBody>
      </p:sp>
      <p:sp>
        <p:nvSpPr>
          <p:cNvPr id="55" name="Rounded Rectangular Callout 54"/>
          <p:cNvSpPr/>
          <p:nvPr/>
        </p:nvSpPr>
        <p:spPr>
          <a:xfrm>
            <a:off x="3011269" y="5317780"/>
            <a:ext cx="2052856" cy="587720"/>
          </a:xfrm>
          <a:prstGeom prst="wedgeRoundRectCallout">
            <a:avLst>
              <a:gd name="adj1" fmla="val 29884"/>
              <a:gd name="adj2" fmla="val -125794"/>
              <a:gd name="adj3" fmla="val 16667"/>
            </a:avLst>
          </a:prstGeom>
          <a:solidFill>
            <a:srgbClr val="FFCC99"/>
          </a:solidFill>
          <a:ln>
            <a:solidFill>
              <a:srgbClr val="FF99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6000" indent="-108000">
              <a:buFont typeface="Arial" pitchFamily="34" charset="0"/>
              <a:buChar char="•"/>
            </a:pPr>
            <a:r>
              <a:rPr lang="en-US" sz="1200" b="1" dirty="0" smtClean="0"/>
              <a:t>QoS &amp; Charging</a:t>
            </a:r>
          </a:p>
          <a:p>
            <a:pPr marL="36000" indent="-108000">
              <a:buFont typeface="Arial" pitchFamily="34" charset="0"/>
              <a:buChar char="•"/>
            </a:pPr>
            <a:r>
              <a:rPr lang="en-US" sz="1200" b="1" dirty="0" smtClean="0"/>
              <a:t>Seamless Mobility</a:t>
            </a:r>
          </a:p>
          <a:p>
            <a:pPr marL="36000" indent="-108000">
              <a:buFont typeface="Arial" pitchFamily="34" charset="0"/>
              <a:buChar char="•"/>
            </a:pPr>
            <a:r>
              <a:rPr lang="en-US" sz="1200" b="1" dirty="0" smtClean="0"/>
              <a:t>Security</a:t>
            </a:r>
          </a:p>
        </p:txBody>
      </p:sp>
      <p:pic>
        <p:nvPicPr>
          <p:cNvPr id="3075" name="Picture 3" descr="C:\Users\swa\Documents\Folien\2012_02_23_Niklas_Japan\img\logo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218" y="3778746"/>
            <a:ext cx="1569243" cy="685800"/>
          </a:xfrm>
          <a:prstGeom prst="rect">
            <a:avLst/>
          </a:prstGeom>
          <a:noFill/>
          <a:ln w="25400">
            <a:solidFill>
              <a:srgbClr val="FF8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ounded Rectangular Callout 60"/>
          <p:cNvSpPr/>
          <p:nvPr/>
        </p:nvSpPr>
        <p:spPr>
          <a:xfrm>
            <a:off x="3349117" y="6005316"/>
            <a:ext cx="3016758" cy="852684"/>
          </a:xfrm>
          <a:prstGeom prst="wedgeRoundRectCallout">
            <a:avLst>
              <a:gd name="adj1" fmla="val 31390"/>
              <a:gd name="adj2" fmla="val -268538"/>
              <a:gd name="adj3" fmla="val 16667"/>
            </a:avLst>
          </a:prstGeom>
          <a:solidFill>
            <a:srgbClr val="FFCC99"/>
          </a:solidFill>
          <a:ln>
            <a:solidFill>
              <a:srgbClr val="FF99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6000" indent="-108000">
              <a:buFont typeface="Arial" pitchFamily="34" charset="0"/>
              <a:buChar char="•"/>
            </a:pPr>
            <a:r>
              <a:rPr lang="en-US" sz="1200" b="1" dirty="0"/>
              <a:t>M2M </a:t>
            </a:r>
            <a:r>
              <a:rPr lang="en-US" sz="1200" b="1" dirty="0" smtClean="0"/>
              <a:t>resources</a:t>
            </a:r>
          </a:p>
          <a:p>
            <a:pPr marL="36000" indent="-108000">
              <a:buFont typeface="Arial" pitchFamily="34" charset="0"/>
              <a:buChar char="•"/>
            </a:pPr>
            <a:r>
              <a:rPr lang="en-US" sz="1200" b="1" dirty="0" smtClean="0"/>
              <a:t>M2M session support</a:t>
            </a:r>
          </a:p>
          <a:p>
            <a:pPr marL="36000" indent="-108000">
              <a:buFont typeface="Arial" pitchFamily="34" charset="0"/>
              <a:buChar char="•"/>
            </a:pPr>
            <a:r>
              <a:rPr lang="en-US" sz="1200" b="1" dirty="0" smtClean="0"/>
              <a:t>Device and connectivity mgmt.</a:t>
            </a:r>
          </a:p>
          <a:p>
            <a:pPr marL="36000" indent="-108000">
              <a:buFont typeface="Arial" pitchFamily="34" charset="0"/>
              <a:buChar char="•"/>
            </a:pPr>
            <a:r>
              <a:rPr lang="en-US" sz="1200" b="1" dirty="0" smtClean="0"/>
              <a:t>M2M data handling</a:t>
            </a:r>
          </a:p>
        </p:txBody>
      </p:sp>
      <p:sp>
        <p:nvSpPr>
          <p:cNvPr id="59" name="Rounded Rectangular Callout 58"/>
          <p:cNvSpPr/>
          <p:nvPr/>
        </p:nvSpPr>
        <p:spPr>
          <a:xfrm>
            <a:off x="6059822" y="5859303"/>
            <a:ext cx="2195178" cy="474822"/>
          </a:xfrm>
          <a:prstGeom prst="wedgeRoundRectCallout">
            <a:avLst>
              <a:gd name="adj1" fmla="val -34264"/>
              <a:gd name="adj2" fmla="val -214557"/>
              <a:gd name="adj3" fmla="val 16667"/>
            </a:avLst>
          </a:prstGeom>
          <a:solidFill>
            <a:srgbClr val="FFCC99"/>
          </a:solidFill>
          <a:ln>
            <a:solidFill>
              <a:srgbClr val="FF99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6000" indent="-108000">
              <a:buFont typeface="Arial" pitchFamily="34" charset="0"/>
              <a:buChar char="•"/>
            </a:pPr>
            <a:r>
              <a:rPr lang="en-US" sz="1200" b="1" dirty="0" smtClean="0"/>
              <a:t>Application mash-up</a:t>
            </a:r>
            <a:endParaRPr lang="en-US" sz="1200" b="1" dirty="0"/>
          </a:p>
        </p:txBody>
      </p:sp>
      <p:sp>
        <p:nvSpPr>
          <p:cNvPr id="60" name="Rounded Rectangular Callout 59"/>
          <p:cNvSpPr/>
          <p:nvPr/>
        </p:nvSpPr>
        <p:spPr>
          <a:xfrm>
            <a:off x="6968505" y="5334000"/>
            <a:ext cx="2099295" cy="593406"/>
          </a:xfrm>
          <a:prstGeom prst="wedgeRoundRectCallout">
            <a:avLst>
              <a:gd name="adj1" fmla="val 2447"/>
              <a:gd name="adj2" fmla="val -109440"/>
              <a:gd name="adj3" fmla="val 16667"/>
            </a:avLst>
          </a:prstGeom>
          <a:solidFill>
            <a:srgbClr val="FFCC99"/>
          </a:solidFill>
          <a:ln>
            <a:solidFill>
              <a:srgbClr val="FF99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200" b="1" dirty="0" smtClean="0"/>
              <a:t>Delivery to multimedia warning device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88426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OpenEPC_access_Rel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643" y="1592189"/>
            <a:ext cx="3954967" cy="445663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Future </a:t>
            </a:r>
            <a:r>
              <a:rPr lang="de-DE" dirty="0" err="1" smtClean="0">
                <a:solidFill>
                  <a:schemeClr val="tx1"/>
                </a:solidFill>
              </a:rPr>
              <a:t>Seamless</a:t>
            </a:r>
            <a:r>
              <a:rPr lang="de-DE" dirty="0" smtClean="0">
                <a:solidFill>
                  <a:schemeClr val="tx1"/>
                </a:solidFill>
              </a:rPr>
              <a:t> Communication (FUSECO) </a:t>
            </a:r>
            <a:r>
              <a:rPr lang="de-DE" dirty="0" err="1" smtClean="0">
                <a:solidFill>
                  <a:schemeClr val="tx1"/>
                </a:solidFill>
              </a:rPr>
              <a:t>Playground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39739" y="1431925"/>
            <a:ext cx="4668959" cy="4524377"/>
          </a:xfrm>
        </p:spPr>
        <p:txBody>
          <a:bodyPr/>
          <a:lstStyle/>
          <a:p>
            <a:r>
              <a:rPr lang="en-US" dirty="0" smtClean="0"/>
              <a:t>State of the art testbed infrastructure as a cooperation of Berlin’s Next Generation Mobile Network expertise for</a:t>
            </a:r>
          </a:p>
          <a:p>
            <a:pPr lvl="1"/>
            <a:r>
              <a:rPr lang="en-US" b="1" dirty="0" smtClean="0"/>
              <a:t>Open IMS </a:t>
            </a:r>
            <a:r>
              <a:rPr lang="en-US" dirty="0" smtClean="0"/>
              <a:t>for H2H communications</a:t>
            </a:r>
          </a:p>
          <a:p>
            <a:pPr lvl="1"/>
            <a:r>
              <a:rPr lang="en-US" b="1" dirty="0" err="1" smtClean="0"/>
              <a:t>OpenMTC</a:t>
            </a:r>
            <a:r>
              <a:rPr lang="en-US" b="1" dirty="0" smtClean="0"/>
              <a:t> </a:t>
            </a:r>
            <a:r>
              <a:rPr lang="en-US" dirty="0" smtClean="0"/>
              <a:t>for M2M communications</a:t>
            </a:r>
          </a:p>
          <a:p>
            <a:pPr lvl="1"/>
            <a:r>
              <a:rPr lang="en-US" b="1" dirty="0" err="1" smtClean="0"/>
              <a:t>OpenEPC</a:t>
            </a:r>
            <a:r>
              <a:rPr lang="en-US" dirty="0" smtClean="0"/>
              <a:t> for seamless access</a:t>
            </a:r>
          </a:p>
          <a:p>
            <a:pPr lvl="1"/>
            <a:r>
              <a:rPr lang="en-US" dirty="0" smtClean="0"/>
              <a:t>Various access network technologies </a:t>
            </a:r>
          </a:p>
          <a:p>
            <a:r>
              <a:rPr lang="de-DE" dirty="0" err="1" smtClean="0"/>
              <a:t>Enabling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prototype </a:t>
            </a:r>
            <a:r>
              <a:rPr lang="de-DE" dirty="0" err="1" smtClean="0"/>
              <a:t>application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endParaRPr lang="de-DE" dirty="0" smtClean="0"/>
          </a:p>
          <a:p>
            <a:pPr lvl="1"/>
            <a:r>
              <a:rPr lang="de-DE" dirty="0" err="1" smtClean="0"/>
              <a:t>handover</a:t>
            </a:r>
            <a:r>
              <a:rPr lang="de-DE" dirty="0" smtClean="0"/>
              <a:t> </a:t>
            </a:r>
            <a:r>
              <a:rPr lang="de-DE" dirty="0" err="1" smtClean="0"/>
              <a:t>optimization</a:t>
            </a:r>
            <a:r>
              <a:rPr lang="de-DE" dirty="0" smtClean="0"/>
              <a:t> </a:t>
            </a:r>
            <a:r>
              <a:rPr lang="de-DE" dirty="0" err="1" smtClean="0"/>
              <a:t>across</a:t>
            </a:r>
            <a:r>
              <a:rPr lang="de-DE" dirty="0" smtClean="0"/>
              <a:t> </a:t>
            </a:r>
            <a:r>
              <a:rPr lang="de-DE" dirty="0" err="1" smtClean="0"/>
              <a:t>heterogeneous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endParaRPr lang="de-DE" dirty="0" smtClean="0"/>
          </a:p>
          <a:p>
            <a:pPr lvl="1"/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Always</a:t>
            </a:r>
            <a:r>
              <a:rPr lang="de-DE" dirty="0" smtClean="0"/>
              <a:t> Best </a:t>
            </a:r>
            <a:r>
              <a:rPr lang="de-DE" dirty="0" err="1" smtClean="0"/>
              <a:t>Connected</a:t>
            </a:r>
            <a:r>
              <a:rPr lang="de-DE" dirty="0" smtClean="0"/>
              <a:t> (ABC)</a:t>
            </a:r>
          </a:p>
          <a:p>
            <a:pPr lvl="1"/>
            <a:r>
              <a:rPr lang="de-DE" dirty="0" err="1" smtClean="0"/>
              <a:t>subscriber</a:t>
            </a:r>
            <a:r>
              <a:rPr lang="de-DE" dirty="0" smtClean="0"/>
              <a:t> </a:t>
            </a:r>
            <a:r>
              <a:rPr lang="de-DE" dirty="0" err="1" smtClean="0"/>
              <a:t>profile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service</a:t>
            </a:r>
            <a:r>
              <a:rPr lang="de-DE" dirty="0" smtClean="0"/>
              <a:t> </a:t>
            </a:r>
            <a:r>
              <a:rPr lang="de-DE" dirty="0" err="1" smtClean="0"/>
              <a:t>personalization</a:t>
            </a:r>
            <a:endParaRPr lang="de-DE" dirty="0" smtClean="0"/>
          </a:p>
          <a:p>
            <a:pPr lvl="1"/>
            <a:r>
              <a:rPr lang="de-DE" dirty="0" err="1" smtClean="0"/>
              <a:t>QoS</a:t>
            </a:r>
            <a:r>
              <a:rPr lang="de-DE" dirty="0" smtClean="0"/>
              <a:t> </a:t>
            </a:r>
            <a:r>
              <a:rPr lang="de-DE" dirty="0" err="1" smtClean="0"/>
              <a:t>provisioning</a:t>
            </a:r>
            <a:r>
              <a:rPr lang="de-DE" dirty="0" smtClean="0"/>
              <a:t> and </a:t>
            </a:r>
            <a:r>
              <a:rPr lang="de-DE" dirty="0" err="1" smtClean="0"/>
              <a:t>related</a:t>
            </a:r>
            <a:r>
              <a:rPr lang="de-DE" dirty="0" smtClean="0"/>
              <a:t> </a:t>
            </a:r>
            <a:r>
              <a:rPr lang="de-DE" dirty="0" err="1" smtClean="0"/>
              <a:t>charging</a:t>
            </a:r>
            <a:endParaRPr lang="de-DE" dirty="0" smtClean="0"/>
          </a:p>
          <a:p>
            <a:pPr lvl="1"/>
            <a:r>
              <a:rPr lang="de-DE" dirty="0" err="1" smtClean="0"/>
              <a:t>controlled</a:t>
            </a:r>
            <a:r>
              <a:rPr lang="de-DE" dirty="0" smtClean="0"/>
              <a:t> </a:t>
            </a:r>
            <a:r>
              <a:rPr lang="de-DE" dirty="0" err="1" smtClean="0"/>
              <a:t>access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IMS-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services</a:t>
            </a:r>
            <a:endParaRPr lang="de-DE" dirty="0" smtClean="0"/>
          </a:p>
          <a:p>
            <a:pPr lvl="1"/>
            <a:r>
              <a:rPr lang="de-DE" dirty="0" err="1" smtClean="0"/>
              <a:t>controlled</a:t>
            </a:r>
            <a:r>
              <a:rPr lang="de-DE" dirty="0" smtClean="0"/>
              <a:t> a</a:t>
            </a:r>
            <a:r>
              <a:rPr lang="en-US" dirty="0" err="1" smtClean="0"/>
              <a:t>ccess</a:t>
            </a:r>
            <a:r>
              <a:rPr lang="en-US" dirty="0" smtClean="0"/>
              <a:t> to Internet/Mobile Clouds</a:t>
            </a:r>
            <a:endParaRPr lang="de-DE" dirty="0" smtClean="0"/>
          </a:p>
        </p:txBody>
      </p:sp>
      <p:pic>
        <p:nvPicPr>
          <p:cNvPr id="6" name="Grafik 5" descr="FUSECOplayground_dot-org.jp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6453336"/>
            <a:ext cx="2428891" cy="285752"/>
          </a:xfrm>
          <a:prstGeom prst="rect">
            <a:avLst/>
          </a:prstGeom>
        </p:spPr>
      </p:pic>
      <p:pic>
        <p:nvPicPr>
          <p:cNvPr id="7" name="Grafik 60" descr="FUSECOplayground_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0312" y="692696"/>
            <a:ext cx="1656184" cy="716528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19413823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3388" y="339725"/>
            <a:ext cx="8280000" cy="720000"/>
          </a:xfrm>
        </p:spPr>
        <p:txBody>
          <a:bodyPr/>
          <a:lstStyle/>
          <a:p>
            <a:r>
              <a:rPr lang="de-DE" dirty="0" err="1" smtClean="0"/>
              <a:t>Use</a:t>
            </a:r>
            <a:r>
              <a:rPr lang="de-DE" dirty="0" smtClean="0"/>
              <a:t> Case:</a:t>
            </a:r>
            <a:br>
              <a:rPr lang="de-DE" dirty="0" smtClean="0"/>
            </a:br>
            <a:r>
              <a:rPr lang="de-DE" dirty="0" err="1" smtClean="0"/>
              <a:t>Application-driven</a:t>
            </a:r>
            <a:r>
              <a:rPr lang="de-DE" dirty="0" smtClean="0"/>
              <a:t> </a:t>
            </a:r>
            <a:r>
              <a:rPr lang="de-DE" dirty="0" err="1" smtClean="0"/>
              <a:t>QoS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WebRTC</a:t>
            </a:r>
            <a:endParaRPr lang="de-DE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t="8769" b="7230"/>
          <a:stretch/>
        </p:blipFill>
        <p:spPr>
          <a:xfrm>
            <a:off x="3713682" y="3020144"/>
            <a:ext cx="5430318" cy="3145160"/>
          </a:xfrm>
          <a:prstGeom prst="rect">
            <a:avLst/>
          </a:prstGeom>
        </p:spPr>
      </p:pic>
      <p:sp>
        <p:nvSpPr>
          <p:cNvPr id="21" name="Inhaltsplatzhalter 2"/>
          <p:cNvSpPr txBox="1">
            <a:spLocks/>
          </p:cNvSpPr>
          <p:nvPr/>
        </p:nvSpPr>
        <p:spPr>
          <a:xfrm>
            <a:off x="432000" y="1715388"/>
            <a:ext cx="8028432" cy="12815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3538" indent="-363538" algn="l" defTabSz="354013" rtl="0" eaLnBrk="1" latinLnBrk="0" hangingPunct="1">
              <a:spcBef>
                <a:spcPct val="20000"/>
              </a:spcBef>
              <a:buClr>
                <a:srgbClr val="F3660E"/>
              </a:buClr>
              <a:buFont typeface="Wingdings" charset="2"/>
              <a:buChar char="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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dirty="0" err="1" smtClean="0">
                <a:latin typeface="Calibri"/>
                <a:cs typeface="Calibri"/>
              </a:rPr>
              <a:t>WebRTC</a:t>
            </a:r>
            <a:r>
              <a:rPr lang="en-US" dirty="0" smtClean="0">
                <a:latin typeface="Calibri"/>
                <a:cs typeface="Calibri"/>
              </a:rPr>
              <a:t> communication is enhanced by session-based </a:t>
            </a:r>
            <a:r>
              <a:rPr lang="en-US" dirty="0" err="1" smtClean="0">
                <a:latin typeface="Calibri"/>
                <a:cs typeface="Calibri"/>
              </a:rPr>
              <a:t>QoS</a:t>
            </a:r>
            <a:r>
              <a:rPr lang="en-US" dirty="0" smtClean="0">
                <a:latin typeface="Calibri"/>
                <a:cs typeface="Calibri"/>
              </a:rPr>
              <a:t> control.</a:t>
            </a:r>
          </a:p>
          <a:p>
            <a:pPr>
              <a:buFont typeface="Arial"/>
              <a:buChar char="•"/>
            </a:pPr>
            <a:endParaRPr lang="en-US" dirty="0"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REST-based API towards PCRF allows se</a:t>
            </a:r>
            <a:r>
              <a:rPr lang="en-US" dirty="0" smtClean="0"/>
              <a:t>tting of </a:t>
            </a:r>
            <a:r>
              <a:rPr lang="en-US" dirty="0" err="1" smtClean="0"/>
              <a:t>QoS</a:t>
            </a:r>
            <a:r>
              <a:rPr lang="en-US" dirty="0" smtClean="0"/>
              <a:t> policies for temporary bandwidth increase.</a:t>
            </a:r>
          </a:p>
          <a:p>
            <a:endParaRPr lang="en-US" dirty="0" smtClean="0"/>
          </a:p>
          <a:p>
            <a:pPr lvl="2"/>
            <a:endParaRPr lang="en-GB" dirty="0" smtClean="0"/>
          </a:p>
          <a:p>
            <a:endParaRPr lang="en-GB" dirty="0"/>
          </a:p>
        </p:txBody>
      </p:sp>
      <p:sp>
        <p:nvSpPr>
          <p:cNvPr id="22" name="Inhaltsplatzhalter 2"/>
          <p:cNvSpPr txBox="1">
            <a:spLocks/>
          </p:cNvSpPr>
          <p:nvPr/>
        </p:nvSpPr>
        <p:spPr>
          <a:xfrm>
            <a:off x="425907" y="3256118"/>
            <a:ext cx="3281998" cy="17570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3538" indent="-363538" algn="l" defTabSz="354013" rtl="0" eaLnBrk="1" latinLnBrk="0" hangingPunct="1">
              <a:spcBef>
                <a:spcPct val="20000"/>
              </a:spcBef>
              <a:buClr>
                <a:srgbClr val="F3660E"/>
              </a:buClr>
              <a:buFont typeface="Wingdings" charset="2"/>
              <a:buChar char="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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Extension of OMA NGSI APIs in FOKUS Cloud Broker for application-driven </a:t>
            </a:r>
            <a:r>
              <a:rPr lang="en-US" dirty="0" err="1" smtClean="0">
                <a:latin typeface="Calibri"/>
                <a:cs typeface="Calibri"/>
              </a:rPr>
              <a:t>QoS</a:t>
            </a:r>
            <a:r>
              <a:rPr lang="en-US" dirty="0" smtClean="0">
                <a:latin typeface="Calibri"/>
                <a:cs typeface="Calibri"/>
              </a:rPr>
              <a:t> and network selection.</a:t>
            </a:r>
          </a:p>
          <a:p>
            <a:pPr>
              <a:buFont typeface="Arial"/>
              <a:buChar char="•"/>
            </a:pPr>
            <a:endParaRPr lang="en-US" dirty="0"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Mobility manager on Android allows seamless vertical hand-overs.</a:t>
            </a:r>
          </a:p>
          <a:p>
            <a:pPr>
              <a:buFont typeface="Arial"/>
              <a:buChar char="•"/>
            </a:pPr>
            <a:endParaRPr lang="en-US" dirty="0">
              <a:latin typeface="Calibri"/>
              <a:cs typeface="Calibri"/>
            </a:endParaRPr>
          </a:p>
          <a:p>
            <a:endParaRPr lang="en-US" dirty="0" smtClean="0"/>
          </a:p>
          <a:p>
            <a:pPr lvl="2"/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537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val 5"/>
          <p:cNvSpPr>
            <a:spLocks noChangeArrowheads="1"/>
          </p:cNvSpPr>
          <p:nvPr/>
        </p:nvSpPr>
        <p:spPr bwMode="auto">
          <a:xfrm>
            <a:off x="6286500" y="5286375"/>
            <a:ext cx="1928813" cy="928688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latin typeface="+mn-lt"/>
              </a:rPr>
              <a:t>Mobile Broadband</a:t>
            </a:r>
            <a:endParaRPr lang="de-DE" sz="1200" dirty="0">
              <a:solidFill>
                <a:srgbClr val="000000"/>
              </a:solidFill>
              <a:latin typeface="+mn-lt"/>
            </a:endParaRP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IP </a:t>
            </a:r>
            <a:r>
              <a:rPr lang="de-DE" sz="1200" dirty="0" smtClean="0">
                <a:solidFill>
                  <a:srgbClr val="000000"/>
                </a:solidFill>
                <a:latin typeface="+mn-lt"/>
              </a:rPr>
              <a:t>Networks</a:t>
            </a:r>
            <a:endParaRPr lang="de-DE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5886745" y="4643438"/>
            <a:ext cx="2645696" cy="801786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 err="1">
                <a:latin typeface="+mn-lt"/>
              </a:rPr>
              <a:t>Evolved</a:t>
            </a:r>
            <a:r>
              <a:rPr lang="de-DE" sz="1600" dirty="0">
                <a:latin typeface="+mn-lt"/>
              </a:rPr>
              <a:t> Packet </a:t>
            </a:r>
            <a:endParaRPr lang="de-DE" sz="1600" dirty="0" smtClean="0">
              <a:latin typeface="+mn-lt"/>
            </a:endParaRP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 smtClean="0">
                <a:latin typeface="+mn-lt"/>
              </a:rPr>
              <a:t>Core </a:t>
            </a:r>
            <a:r>
              <a:rPr lang="de-DE" sz="1600" dirty="0">
                <a:latin typeface="+mn-lt"/>
              </a:rPr>
              <a:t>(EPC)</a:t>
            </a:r>
          </a:p>
        </p:txBody>
      </p:sp>
      <p:sp>
        <p:nvSpPr>
          <p:cNvPr id="61474" name="Line 7"/>
          <p:cNvSpPr>
            <a:spLocks noChangeShapeType="1"/>
          </p:cNvSpPr>
          <p:nvPr/>
        </p:nvSpPr>
        <p:spPr bwMode="auto">
          <a:xfrm>
            <a:off x="5107788" y="4929102"/>
            <a:ext cx="928688" cy="46038"/>
          </a:xfrm>
          <a:prstGeom prst="line">
            <a:avLst/>
          </a:prstGeom>
          <a:noFill/>
          <a:ln w="762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 sz="1600">
              <a:solidFill>
                <a:schemeClr val="bg1"/>
              </a:solidFill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2071688" y="2145506"/>
            <a:ext cx="2071688" cy="113823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>
                <a:solidFill>
                  <a:srgbClr val="000000"/>
                </a:solidFill>
                <a:latin typeface="+mn-lt"/>
              </a:rPr>
              <a:t>Open APIs 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>
                <a:solidFill>
                  <a:srgbClr val="000000"/>
                </a:solidFill>
                <a:latin typeface="+mn-lt"/>
              </a:rPr>
              <a:t>OSA/Parlay/JAIN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85750" y="2214563"/>
            <a:ext cx="1785938" cy="100012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>
                <a:solidFill>
                  <a:srgbClr val="000000"/>
                </a:solidFill>
                <a:latin typeface="+mn-lt"/>
              </a:rPr>
              <a:t>Intelligent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>
                <a:solidFill>
                  <a:srgbClr val="000000"/>
                </a:solidFill>
                <a:latin typeface="+mn-lt"/>
              </a:rPr>
              <a:t>Network (IN)</a:t>
            </a:r>
          </a:p>
        </p:txBody>
      </p:sp>
      <p:sp>
        <p:nvSpPr>
          <p:cNvPr id="61445" name="Line 7"/>
          <p:cNvSpPr>
            <a:spLocks noChangeShapeType="1"/>
          </p:cNvSpPr>
          <p:nvPr/>
        </p:nvSpPr>
        <p:spPr bwMode="auto">
          <a:xfrm>
            <a:off x="2000250" y="4903788"/>
            <a:ext cx="928688" cy="46037"/>
          </a:xfrm>
          <a:prstGeom prst="line">
            <a:avLst/>
          </a:prstGeom>
          <a:noFill/>
          <a:ln w="762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928938" y="4429125"/>
            <a:ext cx="2632075" cy="1103313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>
                <a:latin typeface="+mn-lt"/>
              </a:rPr>
              <a:t>IP Multimedia 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>
                <a:latin typeface="+mn-lt"/>
              </a:rPr>
              <a:t>System (IMS)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735387" y="2043113"/>
            <a:ext cx="2068513" cy="11001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 smtClean="0">
                <a:solidFill>
                  <a:srgbClr val="000000"/>
                </a:solidFill>
                <a:latin typeface="+mn-lt"/>
              </a:rPr>
              <a:t>Telecom APIs</a:t>
            </a:r>
            <a:endParaRPr lang="de-DE" sz="1600" dirty="0">
              <a:solidFill>
                <a:srgbClr val="000000"/>
              </a:solidFill>
              <a:latin typeface="+mn-lt"/>
            </a:endParaRP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 err="1">
                <a:solidFill>
                  <a:srgbClr val="000000"/>
                </a:solidFill>
                <a:latin typeface="+mn-lt"/>
              </a:rPr>
              <a:t>Parlay</a:t>
            </a:r>
            <a:r>
              <a:rPr lang="de-DE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latin typeface="+mn-lt"/>
              </a:rPr>
              <a:t>X, GSM </a:t>
            </a:r>
            <a:r>
              <a:rPr lang="de-DE" sz="1600" dirty="0" err="1" smtClean="0">
                <a:solidFill>
                  <a:srgbClr val="000000"/>
                </a:solidFill>
                <a:latin typeface="+mn-lt"/>
              </a:rPr>
              <a:t>One</a:t>
            </a:r>
            <a:r>
              <a:rPr lang="de-DE" sz="1600" dirty="0" smtClean="0">
                <a:solidFill>
                  <a:srgbClr val="000000"/>
                </a:solidFill>
                <a:latin typeface="+mn-lt"/>
              </a:rPr>
              <a:t>, 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 smtClean="0">
                <a:solidFill>
                  <a:srgbClr val="000000"/>
                </a:solidFill>
                <a:latin typeface="+mn-lt"/>
              </a:rPr>
              <a:t>OMA NGSI, </a:t>
            </a:r>
            <a:r>
              <a:rPr lang="de-DE" sz="1600" dirty="0" err="1" smtClean="0">
                <a:solidFill>
                  <a:srgbClr val="000000"/>
                </a:solidFill>
                <a:latin typeface="+mn-lt"/>
              </a:rPr>
              <a:t>etc</a:t>
            </a:r>
            <a:endParaRPr lang="de-DE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1448" name="Line 15"/>
          <p:cNvSpPr>
            <a:spLocks noChangeShapeType="1"/>
          </p:cNvSpPr>
          <p:nvPr/>
        </p:nvSpPr>
        <p:spPr bwMode="auto">
          <a:xfrm>
            <a:off x="4451350" y="3856038"/>
            <a:ext cx="392113" cy="93662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8" name="Oval 20"/>
          <p:cNvSpPr>
            <a:spLocks noChangeArrowheads="1"/>
          </p:cNvSpPr>
          <p:nvPr/>
        </p:nvSpPr>
        <p:spPr bwMode="auto">
          <a:xfrm>
            <a:off x="5572132" y="1716258"/>
            <a:ext cx="3327687" cy="1567486"/>
          </a:xfrm>
          <a:prstGeom prst="ellipse">
            <a:avLst/>
          </a:prstGeom>
          <a:solidFill>
            <a:srgbClr val="CCE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800" i="1" dirty="0" err="1" smtClean="0">
                <a:solidFill>
                  <a:srgbClr val="000000"/>
                </a:solidFill>
                <a:latin typeface="+mn-lt"/>
              </a:rPr>
              <a:t>Cloud</a:t>
            </a:r>
            <a:r>
              <a:rPr lang="de-DE" sz="1800" i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800" i="1" dirty="0" err="1" smtClean="0">
                <a:solidFill>
                  <a:srgbClr val="000000"/>
                </a:solidFill>
                <a:latin typeface="+mn-lt"/>
              </a:rPr>
              <a:t>Applications</a:t>
            </a:r>
            <a:r>
              <a:rPr lang="de-DE" sz="1800" i="1" dirty="0" smtClean="0">
                <a:solidFill>
                  <a:srgbClr val="000000"/>
                </a:solidFill>
                <a:latin typeface="+mn-lt"/>
              </a:rPr>
              <a:t>: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800" i="1" dirty="0" smtClean="0">
                <a:solidFill>
                  <a:srgbClr val="000000"/>
                </a:solidFill>
                <a:latin typeface="+mn-lt"/>
              </a:rPr>
              <a:t>RCS, UC, </a:t>
            </a:r>
            <a:r>
              <a:rPr lang="de-DE" sz="1800" i="1" dirty="0" err="1" smtClean="0">
                <a:solidFill>
                  <a:srgbClr val="000000"/>
                </a:solidFill>
                <a:latin typeface="+mn-lt"/>
              </a:rPr>
              <a:t>eGov</a:t>
            </a:r>
            <a:r>
              <a:rPr lang="de-DE" sz="1800" i="1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de-DE" sz="1800" i="1" dirty="0" err="1" smtClean="0">
                <a:solidFill>
                  <a:srgbClr val="000000"/>
                </a:solidFill>
                <a:latin typeface="+mn-lt"/>
              </a:rPr>
              <a:t>eHealth</a:t>
            </a:r>
            <a:r>
              <a:rPr lang="de-DE" sz="1800" i="1" dirty="0" smtClean="0">
                <a:solidFill>
                  <a:srgbClr val="000000"/>
                </a:solidFill>
                <a:latin typeface="+mn-lt"/>
              </a:rPr>
              <a:t>,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800" i="1" dirty="0" err="1" smtClean="0">
                <a:solidFill>
                  <a:srgbClr val="000000"/>
                </a:solidFill>
                <a:latin typeface="+mn-lt"/>
              </a:rPr>
              <a:t>eTransport</a:t>
            </a:r>
            <a:r>
              <a:rPr lang="de-DE" sz="1800" i="1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de-DE" sz="1800" i="1" dirty="0" err="1" smtClean="0">
                <a:solidFill>
                  <a:srgbClr val="000000"/>
                </a:solidFill>
                <a:latin typeface="+mn-lt"/>
              </a:rPr>
              <a:t>eUtilities</a:t>
            </a:r>
            <a:r>
              <a:rPr lang="de-DE" sz="1800" i="1" dirty="0" smtClean="0">
                <a:solidFill>
                  <a:srgbClr val="000000"/>
                </a:solidFill>
                <a:latin typeface="+mn-lt"/>
              </a:rPr>
              <a:t> </a:t>
            </a:r>
            <a:endParaRPr lang="de-DE" sz="1800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1451" name="Line 23"/>
          <p:cNvSpPr>
            <a:spLocks noChangeShapeType="1"/>
          </p:cNvSpPr>
          <p:nvPr/>
        </p:nvSpPr>
        <p:spPr bwMode="auto">
          <a:xfrm flipH="1" flipV="1">
            <a:off x="5710238" y="3384550"/>
            <a:ext cx="93662" cy="242888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de-DE" sz="1600"/>
          </a:p>
        </p:txBody>
      </p:sp>
      <p:sp>
        <p:nvSpPr>
          <p:cNvPr id="46" name="Oval 5"/>
          <p:cNvSpPr>
            <a:spLocks noChangeArrowheads="1"/>
          </p:cNvSpPr>
          <p:nvPr/>
        </p:nvSpPr>
        <p:spPr bwMode="auto">
          <a:xfrm>
            <a:off x="428625" y="4500563"/>
            <a:ext cx="1571625" cy="714375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IN </a:t>
            </a:r>
            <a:r>
              <a:rPr lang="de-DE" sz="1200" dirty="0" err="1">
                <a:solidFill>
                  <a:srgbClr val="000000"/>
                </a:solidFill>
                <a:latin typeface="+mn-lt"/>
              </a:rPr>
              <a:t>Overlay</a:t>
            </a:r>
            <a:endParaRPr lang="de-DE" sz="1200" dirty="0">
              <a:solidFill>
                <a:srgbClr val="000000"/>
              </a:solidFill>
              <a:latin typeface="+mn-lt"/>
            </a:endParaRP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 err="1">
                <a:solidFill>
                  <a:srgbClr val="000000"/>
                </a:solidFill>
                <a:latin typeface="+mn-lt"/>
              </a:rPr>
              <a:t>Architecture</a:t>
            </a:r>
            <a:endParaRPr lang="de-DE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7" name="Oval 5"/>
          <p:cNvSpPr>
            <a:spLocks noChangeArrowheads="1"/>
          </p:cNvSpPr>
          <p:nvPr/>
        </p:nvSpPr>
        <p:spPr bwMode="auto">
          <a:xfrm>
            <a:off x="428625" y="5286375"/>
            <a:ext cx="1571625" cy="714375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latin typeface="+mn-lt"/>
              </a:rPr>
              <a:t>Circuit Switched</a:t>
            </a:r>
            <a:endParaRPr lang="de-DE" sz="1200" dirty="0">
              <a:solidFill>
                <a:srgbClr val="000000"/>
              </a:solidFill>
              <a:latin typeface="+mn-lt"/>
            </a:endParaRP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Networks</a:t>
            </a:r>
          </a:p>
        </p:txBody>
      </p:sp>
      <p:sp>
        <p:nvSpPr>
          <p:cNvPr id="29" name="Pfeil nach links 28"/>
          <p:cNvSpPr/>
          <p:nvPr/>
        </p:nvSpPr>
        <p:spPr>
          <a:xfrm flipH="1">
            <a:off x="357158" y="1357298"/>
            <a:ext cx="2849553" cy="1149366"/>
          </a:xfrm>
          <a:prstGeom prst="lef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 smtClean="0">
                <a:solidFill>
                  <a:schemeClr val="tx1"/>
                </a:solidFill>
              </a:rPr>
              <a:t>IT Impact on </a:t>
            </a:r>
            <a:r>
              <a:rPr lang="de-DE" sz="1600" dirty="0" err="1" smtClean="0">
                <a:solidFill>
                  <a:schemeClr val="tx1"/>
                </a:solidFill>
              </a:rPr>
              <a:t>Telecoms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214313" y="5857875"/>
            <a:ext cx="847725" cy="347663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PSTN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785813" y="6072188"/>
            <a:ext cx="847725" cy="347662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GSM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1357313" y="5857875"/>
            <a:ext cx="847725" cy="347663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IP</a:t>
            </a:r>
          </a:p>
        </p:txBody>
      </p:sp>
      <p:sp>
        <p:nvSpPr>
          <p:cNvPr id="33" name="Oval 5"/>
          <p:cNvSpPr>
            <a:spLocks noChangeArrowheads="1"/>
          </p:cNvSpPr>
          <p:nvPr/>
        </p:nvSpPr>
        <p:spPr bwMode="auto">
          <a:xfrm>
            <a:off x="2143125" y="3214686"/>
            <a:ext cx="4143376" cy="1285877"/>
          </a:xfrm>
          <a:prstGeom prst="ellipse">
            <a:avLst/>
          </a:prstGeom>
          <a:solidFill>
            <a:srgbClr val="CCE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800" dirty="0">
                <a:solidFill>
                  <a:srgbClr val="000000"/>
                </a:solidFill>
                <a:latin typeface="+mn-lt"/>
              </a:rPr>
              <a:t>Service </a:t>
            </a:r>
            <a:r>
              <a:rPr lang="de-DE" sz="1800" dirty="0" err="1">
                <a:solidFill>
                  <a:srgbClr val="000000"/>
                </a:solidFill>
                <a:latin typeface="+mn-lt"/>
              </a:rPr>
              <a:t>Delivery</a:t>
            </a:r>
            <a:r>
              <a:rPr lang="de-DE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</a:rPr>
              <a:t>Platform</a:t>
            </a:r>
            <a:r>
              <a:rPr lang="de-DE" sz="180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800" dirty="0" smtClean="0">
                <a:solidFill>
                  <a:srgbClr val="000000"/>
                </a:solidFill>
                <a:latin typeface="+mn-lt"/>
              </a:rPr>
              <a:t>(</a:t>
            </a:r>
            <a:r>
              <a:rPr lang="de-DE" sz="1800" dirty="0">
                <a:solidFill>
                  <a:srgbClr val="000000"/>
                </a:solidFill>
                <a:latin typeface="+mn-lt"/>
              </a:rPr>
              <a:t>SOA </a:t>
            </a:r>
            <a:r>
              <a:rPr lang="de-DE" sz="1800" dirty="0" err="1">
                <a:solidFill>
                  <a:srgbClr val="000000"/>
                </a:solidFill>
                <a:latin typeface="+mn-lt"/>
              </a:rPr>
              <a:t>based</a:t>
            </a:r>
            <a:r>
              <a:rPr lang="de-DE" sz="1800" dirty="0">
                <a:solidFill>
                  <a:srgbClr val="000000"/>
                </a:solidFill>
                <a:latin typeface="+mn-lt"/>
              </a:rPr>
              <a:t>)</a:t>
            </a:r>
          </a:p>
        </p:txBody>
      </p:sp>
      <p:sp>
        <p:nvSpPr>
          <p:cNvPr id="35" name="Oval 5"/>
          <p:cNvSpPr>
            <a:spLocks noChangeArrowheads="1"/>
          </p:cNvSpPr>
          <p:nvPr/>
        </p:nvSpPr>
        <p:spPr bwMode="auto">
          <a:xfrm>
            <a:off x="3429000" y="5500688"/>
            <a:ext cx="1571625" cy="714375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IP Networks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latin typeface="+mn-lt"/>
              </a:rPr>
              <a:t>(NGN)</a:t>
            </a:r>
            <a:endParaRPr lang="de-DE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6" name="Oval 5"/>
          <p:cNvSpPr>
            <a:spLocks noChangeArrowheads="1"/>
          </p:cNvSpPr>
          <p:nvPr/>
        </p:nvSpPr>
        <p:spPr bwMode="auto">
          <a:xfrm>
            <a:off x="2928938" y="6000750"/>
            <a:ext cx="847725" cy="347663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DSL</a:t>
            </a:r>
          </a:p>
        </p:txBody>
      </p:sp>
      <p:sp>
        <p:nvSpPr>
          <p:cNvPr id="37" name="Oval 5"/>
          <p:cNvSpPr>
            <a:spLocks noChangeArrowheads="1"/>
          </p:cNvSpPr>
          <p:nvPr/>
        </p:nvSpPr>
        <p:spPr bwMode="auto">
          <a:xfrm>
            <a:off x="3500438" y="6143625"/>
            <a:ext cx="847725" cy="347663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UMTS</a:t>
            </a:r>
          </a:p>
        </p:txBody>
      </p:sp>
      <p:sp>
        <p:nvSpPr>
          <p:cNvPr id="38" name="Oval 5"/>
          <p:cNvSpPr>
            <a:spLocks noChangeArrowheads="1"/>
          </p:cNvSpPr>
          <p:nvPr/>
        </p:nvSpPr>
        <p:spPr bwMode="auto">
          <a:xfrm>
            <a:off x="4214813" y="6143625"/>
            <a:ext cx="847725" cy="347663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WLAN</a:t>
            </a:r>
          </a:p>
        </p:txBody>
      </p:sp>
      <p:sp>
        <p:nvSpPr>
          <p:cNvPr id="39" name="Oval 5"/>
          <p:cNvSpPr>
            <a:spLocks noChangeArrowheads="1"/>
          </p:cNvSpPr>
          <p:nvPr/>
        </p:nvSpPr>
        <p:spPr bwMode="auto">
          <a:xfrm>
            <a:off x="4714875" y="5929313"/>
            <a:ext cx="847725" cy="347662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Cable</a:t>
            </a:r>
          </a:p>
        </p:txBody>
      </p:sp>
      <p:sp>
        <p:nvSpPr>
          <p:cNvPr id="41" name="Abgerundetes Rechteck 40"/>
          <p:cNvSpPr/>
          <p:nvPr/>
        </p:nvSpPr>
        <p:spPr>
          <a:xfrm>
            <a:off x="3067332" y="4250531"/>
            <a:ext cx="2493681" cy="35718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</a:rPr>
              <a:t>Network </a:t>
            </a:r>
            <a:r>
              <a:rPr lang="de-DE" sz="1600" dirty="0" err="1">
                <a:solidFill>
                  <a:schemeClr val="bg1"/>
                </a:solidFill>
              </a:rPr>
              <a:t>Abstraction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42" name="Abgerundetes Rechteck 41"/>
          <p:cNvSpPr/>
          <p:nvPr/>
        </p:nvSpPr>
        <p:spPr>
          <a:xfrm>
            <a:off x="2571749" y="3143250"/>
            <a:ext cx="3286125" cy="35718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</a:rPr>
              <a:t>Open Service </a:t>
            </a:r>
            <a:r>
              <a:rPr lang="de-DE" sz="1600" dirty="0" smtClean="0">
                <a:solidFill>
                  <a:schemeClr val="bg1"/>
                </a:solidFill>
              </a:rPr>
              <a:t>APIs (</a:t>
            </a:r>
            <a:r>
              <a:rPr lang="de-DE" sz="1600" dirty="0" err="1" smtClean="0">
                <a:solidFill>
                  <a:schemeClr val="bg1"/>
                </a:solidFill>
              </a:rPr>
              <a:t>Enablers</a:t>
            </a:r>
            <a:r>
              <a:rPr lang="de-DE" sz="1600" dirty="0" smtClean="0">
                <a:solidFill>
                  <a:schemeClr val="bg1"/>
                </a:solidFill>
              </a:rPr>
              <a:t>)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43" name="Pfeil nach links 42"/>
          <p:cNvSpPr/>
          <p:nvPr/>
        </p:nvSpPr>
        <p:spPr>
          <a:xfrm rot="19095268" flipH="1">
            <a:off x="2145411" y="5300285"/>
            <a:ext cx="1399757" cy="74688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 err="1" smtClean="0">
                <a:solidFill>
                  <a:schemeClr val="bg1"/>
                </a:solidFill>
              </a:rPr>
              <a:t>VoIP</a:t>
            </a:r>
            <a:r>
              <a:rPr lang="de-DE" sz="1600" dirty="0" smtClean="0">
                <a:solidFill>
                  <a:schemeClr val="bg1"/>
                </a:solidFill>
              </a:rPr>
              <a:t> / SIP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61468" name="Line 7"/>
          <p:cNvSpPr>
            <a:spLocks noChangeShapeType="1"/>
          </p:cNvSpPr>
          <p:nvPr/>
        </p:nvSpPr>
        <p:spPr bwMode="auto">
          <a:xfrm flipV="1">
            <a:off x="1857375" y="3857625"/>
            <a:ext cx="1000125" cy="260350"/>
          </a:xfrm>
          <a:prstGeom prst="line">
            <a:avLst/>
          </a:prstGeom>
          <a:noFill/>
          <a:ln w="762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50" name="Oval 5"/>
          <p:cNvSpPr>
            <a:spLocks noChangeArrowheads="1"/>
          </p:cNvSpPr>
          <p:nvPr/>
        </p:nvSpPr>
        <p:spPr bwMode="auto">
          <a:xfrm>
            <a:off x="5857875" y="5929313"/>
            <a:ext cx="847725" cy="347662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LTE</a:t>
            </a:r>
          </a:p>
        </p:txBody>
      </p:sp>
      <p:sp>
        <p:nvSpPr>
          <p:cNvPr id="51" name="Oval 5"/>
          <p:cNvSpPr>
            <a:spLocks noChangeArrowheads="1"/>
          </p:cNvSpPr>
          <p:nvPr/>
        </p:nvSpPr>
        <p:spPr bwMode="auto">
          <a:xfrm>
            <a:off x="7715250" y="5929313"/>
            <a:ext cx="847725" cy="347662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 err="1" smtClean="0">
                <a:solidFill>
                  <a:srgbClr val="000000"/>
                </a:solidFill>
                <a:latin typeface="+mn-lt"/>
              </a:rPr>
              <a:t>WiMAX</a:t>
            </a:r>
            <a:endParaRPr lang="de-DE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auto">
          <a:xfrm>
            <a:off x="6786563" y="6041231"/>
            <a:ext cx="847725" cy="347663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WLAN</a:t>
            </a:r>
          </a:p>
        </p:txBody>
      </p:sp>
      <p:sp>
        <p:nvSpPr>
          <p:cNvPr id="61476" name="Line 7"/>
          <p:cNvSpPr>
            <a:spLocks noChangeShapeType="1"/>
          </p:cNvSpPr>
          <p:nvPr/>
        </p:nvSpPr>
        <p:spPr bwMode="auto">
          <a:xfrm flipV="1">
            <a:off x="1500166" y="3071810"/>
            <a:ext cx="1285875" cy="760413"/>
          </a:xfrm>
          <a:prstGeom prst="line">
            <a:avLst/>
          </a:prstGeom>
          <a:noFill/>
          <a:ln w="762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58" name="Pfeil nach links 57"/>
          <p:cNvSpPr/>
          <p:nvPr/>
        </p:nvSpPr>
        <p:spPr>
          <a:xfrm rot="19095268" flipH="1">
            <a:off x="5324475" y="5187950"/>
            <a:ext cx="1308100" cy="828675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</a:rPr>
              <a:t>All-IP</a:t>
            </a:r>
          </a:p>
        </p:txBody>
      </p:sp>
      <p:sp>
        <p:nvSpPr>
          <p:cNvPr id="48" name="Oval 20"/>
          <p:cNvSpPr>
            <a:spLocks noChangeArrowheads="1"/>
          </p:cNvSpPr>
          <p:nvPr/>
        </p:nvSpPr>
        <p:spPr bwMode="auto">
          <a:xfrm>
            <a:off x="5572132" y="3296444"/>
            <a:ext cx="3327687" cy="1346993"/>
          </a:xfrm>
          <a:prstGeom prst="ellipse">
            <a:avLst/>
          </a:prstGeom>
          <a:solidFill>
            <a:srgbClr val="CCE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dirty="0" smtClean="0">
                <a:solidFill>
                  <a:srgbClr val="000000"/>
                </a:solidFill>
                <a:latin typeface="+mn-lt"/>
              </a:rPr>
              <a:t>Smart City / 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dirty="0" smtClean="0">
                <a:solidFill>
                  <a:srgbClr val="000000"/>
                </a:solidFill>
                <a:latin typeface="+mn-lt"/>
              </a:rPr>
              <a:t>Future Internet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dirty="0" smtClean="0">
                <a:solidFill>
                  <a:srgbClr val="000000"/>
                </a:solidFill>
                <a:latin typeface="+mn-lt"/>
              </a:rPr>
              <a:t>Core </a:t>
            </a:r>
            <a:r>
              <a:rPr lang="de-DE" dirty="0" err="1" smtClean="0">
                <a:solidFill>
                  <a:srgbClr val="000000"/>
                </a:solidFill>
                <a:latin typeface="+mn-lt"/>
              </a:rPr>
              <a:t>Platform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5" name="Abgerundetes Rechteck 54"/>
          <p:cNvSpPr/>
          <p:nvPr/>
        </p:nvSpPr>
        <p:spPr>
          <a:xfrm>
            <a:off x="6286501" y="3117850"/>
            <a:ext cx="1957021" cy="35718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 smtClean="0">
                <a:solidFill>
                  <a:schemeClr val="bg1"/>
                </a:solidFill>
              </a:rPr>
              <a:t>APIs (</a:t>
            </a:r>
            <a:r>
              <a:rPr lang="de-DE" sz="1600" dirty="0" err="1" smtClean="0">
                <a:solidFill>
                  <a:schemeClr val="bg1"/>
                </a:solidFill>
              </a:rPr>
              <a:t>Enablers</a:t>
            </a:r>
            <a:r>
              <a:rPr lang="de-DE" sz="1600" dirty="0" smtClean="0">
                <a:solidFill>
                  <a:schemeClr val="bg1"/>
                </a:solidFill>
              </a:rPr>
              <a:t>)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56" name="Abgerundetes Rechteck 55"/>
          <p:cNvSpPr/>
          <p:nvPr/>
        </p:nvSpPr>
        <p:spPr>
          <a:xfrm>
            <a:off x="5940152" y="4437112"/>
            <a:ext cx="2653527" cy="32300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 smtClean="0">
                <a:solidFill>
                  <a:schemeClr val="bg1"/>
                </a:solidFill>
              </a:rPr>
              <a:t>    Network </a:t>
            </a:r>
            <a:r>
              <a:rPr lang="de-DE" sz="1600" dirty="0" err="1" smtClean="0">
                <a:solidFill>
                  <a:schemeClr val="bg1"/>
                </a:solidFill>
              </a:rPr>
              <a:t>Abstraction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45" name="Oval 5"/>
          <p:cNvSpPr>
            <a:spLocks noChangeArrowheads="1"/>
          </p:cNvSpPr>
          <p:nvPr/>
        </p:nvSpPr>
        <p:spPr bwMode="auto">
          <a:xfrm>
            <a:off x="428625" y="3786188"/>
            <a:ext cx="1571625" cy="642937"/>
          </a:xfrm>
          <a:prstGeom prst="ellipse">
            <a:avLst/>
          </a:prstGeom>
          <a:solidFill>
            <a:srgbClr val="CCE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IN Services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 err="1">
                <a:solidFill>
                  <a:srgbClr val="000000"/>
                </a:solidFill>
                <a:latin typeface="+mn-lt"/>
              </a:rPr>
              <a:t>based</a:t>
            </a:r>
            <a:r>
              <a:rPr lang="de-DE" sz="1200" dirty="0">
                <a:solidFill>
                  <a:srgbClr val="000000"/>
                </a:solidFill>
                <a:latin typeface="+mn-lt"/>
              </a:rPr>
              <a:t> on SIBs</a:t>
            </a: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5572132" y="4679113"/>
            <a:ext cx="1028584" cy="357101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 smtClean="0">
                <a:latin typeface="+mn-lt"/>
              </a:rPr>
              <a:t>IMS</a:t>
            </a:r>
            <a:endParaRPr lang="de-DE" sz="1600" dirty="0">
              <a:latin typeface="+mn-lt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18149" y="4750551"/>
            <a:ext cx="1028584" cy="357101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 smtClean="0">
                <a:latin typeface="+mn-lt"/>
              </a:rPr>
              <a:t>MTC</a:t>
            </a:r>
            <a:endParaRPr lang="de-DE" sz="1600" dirty="0">
              <a:latin typeface="+mn-lt"/>
            </a:endParaRPr>
          </a:p>
        </p:txBody>
      </p:sp>
      <p:sp>
        <p:nvSpPr>
          <p:cNvPr id="59" name="Titel 1"/>
          <p:cNvSpPr>
            <a:spLocks noGrp="1"/>
          </p:cNvSpPr>
          <p:nvPr>
            <p:ph type="title"/>
          </p:nvPr>
        </p:nvSpPr>
        <p:spPr bwMode="auto">
          <a:xfrm>
            <a:off x="251520" y="425034"/>
            <a:ext cx="8701087" cy="76405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b="0" dirty="0" smtClean="0">
                <a:solidFill>
                  <a:srgbClr val="000000"/>
                </a:solidFill>
                <a:latin typeface="+mj-lt"/>
                <a:ea typeface="ＭＳ Ｐゴシック"/>
                <a:cs typeface="ＭＳ Ｐゴシック"/>
              </a:rPr>
              <a:t>Evolution of </a:t>
            </a:r>
            <a:r>
              <a:rPr lang="de-DE" b="0" dirty="0" err="1" smtClean="0">
                <a:solidFill>
                  <a:srgbClr val="000000"/>
                </a:solidFill>
                <a:latin typeface="+mj-lt"/>
                <a:ea typeface="ＭＳ Ｐゴシック"/>
                <a:cs typeface="ＭＳ Ｐゴシック"/>
              </a:rPr>
              <a:t>Telecommunication</a:t>
            </a:r>
            <a:r>
              <a:rPr lang="de-DE" b="0" dirty="0" smtClean="0">
                <a:solidFill>
                  <a:srgbClr val="000000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de-DE" b="0" dirty="0" err="1" smtClean="0">
                <a:solidFill>
                  <a:srgbClr val="000000"/>
                </a:solidFill>
                <a:latin typeface="+mj-lt"/>
                <a:ea typeface="ＭＳ Ｐゴシック"/>
                <a:cs typeface="ＭＳ Ｐゴシック"/>
              </a:rPr>
              <a:t>Platforms</a:t>
            </a:r>
            <a:r>
              <a:rPr lang="de-DE" b="0" dirty="0" smtClean="0">
                <a:solidFill>
                  <a:srgbClr val="000000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de-DE" b="0" dirty="0" err="1" smtClean="0">
                <a:solidFill>
                  <a:srgbClr val="000000"/>
                </a:solidFill>
                <a:latin typeface="+mj-lt"/>
                <a:ea typeface="ＭＳ Ｐゴシック"/>
                <a:cs typeface="ＭＳ Ｐゴシック"/>
              </a:rPr>
              <a:t>toward</a:t>
            </a:r>
            <a:r>
              <a:rPr lang="de-DE" b="0" dirty="0" smtClean="0">
                <a:solidFill>
                  <a:srgbClr val="000000"/>
                </a:solidFill>
                <a:latin typeface="+mj-lt"/>
                <a:ea typeface="ＭＳ Ｐゴシック"/>
                <a:cs typeface="ＭＳ Ｐゴシック"/>
              </a:rPr>
              <a:t> Smart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8509213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339725"/>
            <a:ext cx="8280000" cy="720000"/>
          </a:xfrm>
        </p:spPr>
        <p:txBody>
          <a:bodyPr/>
          <a:lstStyle/>
          <a:p>
            <a:r>
              <a:rPr lang="en-GB" dirty="0" smtClean="0"/>
              <a:t>Screenshots FOKUS </a:t>
            </a:r>
            <a:r>
              <a:rPr lang="en-GB" dirty="0" err="1" smtClean="0"/>
              <a:t>WebRTC</a:t>
            </a:r>
            <a:r>
              <a:rPr lang="en-GB" dirty="0" smtClean="0"/>
              <a:t> to IMS Demo</a:t>
            </a:r>
            <a:endParaRPr lang="en-GB" dirty="0"/>
          </a:p>
        </p:txBody>
      </p:sp>
      <p:pic>
        <p:nvPicPr>
          <p:cNvPr id="6" name="Picture 5" descr="InCall-IMSDro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80" y="3847629"/>
            <a:ext cx="1367062" cy="17485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1874" y="869025"/>
            <a:ext cx="860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latin typeface="+mn-lt"/>
              </a:rPr>
              <a:t>WebRTC</a:t>
            </a:r>
            <a:endParaRPr lang="en-GB" sz="14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4280" y="3551911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+mn-lt"/>
              </a:rPr>
              <a:t>IMS Client</a:t>
            </a:r>
            <a:endParaRPr lang="en-GB" sz="14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0021" y="3500812"/>
            <a:ext cx="2280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latin typeface="+mn-lt"/>
              </a:rPr>
              <a:t>WebRTC</a:t>
            </a:r>
            <a:r>
              <a:rPr lang="en-GB" sz="1400" dirty="0" smtClean="0">
                <a:latin typeface="+mn-lt"/>
              </a:rPr>
              <a:t> to SIP messaging</a:t>
            </a:r>
            <a:endParaRPr lang="en-GB" sz="1400" dirty="0">
              <a:latin typeface="+mn-lt"/>
            </a:endParaRPr>
          </a:p>
        </p:txBody>
      </p:sp>
      <p:pic>
        <p:nvPicPr>
          <p:cNvPr id="3" name="Picture 2" descr="step2inc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6" y="1257020"/>
            <a:ext cx="3541889" cy="2183888"/>
          </a:xfrm>
          <a:prstGeom prst="rect">
            <a:avLst/>
          </a:prstGeom>
        </p:spPr>
      </p:pic>
      <p:pic>
        <p:nvPicPr>
          <p:cNvPr id="4" name="Picture 3" descr="turbobutt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60" y="1249638"/>
            <a:ext cx="3732758" cy="2197629"/>
          </a:xfrm>
          <a:prstGeom prst="rect">
            <a:avLst/>
          </a:prstGeom>
        </p:spPr>
      </p:pic>
      <p:pic>
        <p:nvPicPr>
          <p:cNvPr id="11" name="Picture 10" descr="sipmess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6" y="3848541"/>
            <a:ext cx="3668889" cy="206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0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tx1"/>
                </a:solidFill>
                <a:latin typeface="Calibri"/>
                <a:cs typeface="Calibri"/>
              </a:rPr>
              <a:t>Elasticity</a:t>
            </a:r>
            <a:r>
              <a:rPr lang="de-DE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Calibri"/>
                <a:cs typeface="Calibri"/>
              </a:rPr>
              <a:t>for</a:t>
            </a:r>
            <a:r>
              <a:rPr lang="de-DE" dirty="0" smtClean="0">
                <a:solidFill>
                  <a:schemeClr val="tx1"/>
                </a:solidFill>
                <a:latin typeface="Calibri"/>
                <a:cs typeface="Calibri"/>
              </a:rPr>
              <a:t> Services </a:t>
            </a:r>
            <a:r>
              <a:rPr lang="de-DE" dirty="0" err="1" smtClean="0">
                <a:solidFill>
                  <a:schemeClr val="tx1"/>
                </a:solidFill>
                <a:latin typeface="Calibri"/>
                <a:cs typeface="Calibri"/>
              </a:rPr>
              <a:t>Platforms</a:t>
            </a:r>
            <a:r>
              <a:rPr lang="de-DE" dirty="0" smtClean="0">
                <a:solidFill>
                  <a:schemeClr val="tx1"/>
                </a:solidFill>
                <a:latin typeface="Calibri"/>
                <a:cs typeface="Calibri"/>
              </a:rPr>
              <a:t/>
            </a:r>
            <a:br>
              <a:rPr lang="de-DE" dirty="0" smtClean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de-DE" dirty="0" err="1" smtClean="0">
                <a:solidFill>
                  <a:srgbClr val="FF6600"/>
                </a:solidFill>
                <a:latin typeface="Calibri"/>
                <a:cs typeface="Calibri"/>
              </a:rPr>
              <a:t>QoS</a:t>
            </a:r>
            <a:r>
              <a:rPr lang="de-DE" dirty="0" smtClean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lang="de-DE" dirty="0" err="1">
                <a:solidFill>
                  <a:srgbClr val="FF6600"/>
                </a:solidFill>
                <a:latin typeface="Calibri"/>
                <a:cs typeface="Calibri"/>
              </a:rPr>
              <a:t>and</a:t>
            </a:r>
            <a:r>
              <a:rPr lang="de-DE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lang="de-DE" dirty="0" smtClean="0">
                <a:solidFill>
                  <a:srgbClr val="FF6600"/>
                </a:solidFill>
                <a:latin typeface="Calibri"/>
                <a:cs typeface="Calibri"/>
              </a:rPr>
              <a:t>Network-aware Cross-domain </a:t>
            </a:r>
            <a:r>
              <a:rPr lang="de-DE" dirty="0" err="1">
                <a:solidFill>
                  <a:srgbClr val="FF6600"/>
                </a:solidFill>
                <a:latin typeface="Calibri"/>
                <a:cs typeface="Calibri"/>
              </a:rPr>
              <a:t>Cloud</a:t>
            </a:r>
            <a:r>
              <a:rPr lang="de-DE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lang="de-DE" dirty="0" err="1">
                <a:solidFill>
                  <a:srgbClr val="FF6600"/>
                </a:solidFill>
                <a:latin typeface="Calibri"/>
                <a:cs typeface="Calibri"/>
              </a:rPr>
              <a:t>Brokerage</a:t>
            </a:r>
            <a:endParaRPr lang="de-DE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5"/>
          </p:nvPr>
        </p:nvSpPr>
        <p:spPr>
          <a:xfrm>
            <a:off x="4565651" y="1830619"/>
            <a:ext cx="4339811" cy="4411663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 FOKUS Elasticity Engine allows for flexible in- and outsourcing of Telco </a:t>
            </a:r>
            <a:r>
              <a:rPr lang="en-US" dirty="0"/>
              <a:t>SDPs and </a:t>
            </a:r>
            <a:r>
              <a:rPr lang="en-US" dirty="0" smtClean="0"/>
              <a:t>services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choice of Cloud Providers in terms of </a:t>
            </a:r>
            <a:r>
              <a:rPr lang="en-US" dirty="0" smtClean="0"/>
              <a:t>costs </a:t>
            </a:r>
            <a:r>
              <a:rPr lang="en-US" dirty="0"/>
              <a:t>and </a:t>
            </a:r>
            <a:r>
              <a:rPr lang="en-US" dirty="0" err="1" smtClean="0"/>
              <a:t>QoS</a:t>
            </a:r>
            <a:r>
              <a:rPr lang="en-US" dirty="0" smtClean="0"/>
              <a:t> is dynamically optimized:</a:t>
            </a:r>
          </a:p>
          <a:p>
            <a:pPr marL="1200150" lvl="2" indent="-285750">
              <a:buFont typeface="Lucida Grande"/>
              <a:buChar char="–"/>
            </a:pPr>
            <a:r>
              <a:rPr lang="en-US" sz="1600" dirty="0"/>
              <a:t>B</a:t>
            </a:r>
            <a:r>
              <a:rPr lang="en-US" sz="1600" dirty="0" smtClean="0"/>
              <a:t>ased </a:t>
            </a:r>
            <a:r>
              <a:rPr lang="en-US" sz="1600" dirty="0"/>
              <a:t>on </a:t>
            </a:r>
            <a:r>
              <a:rPr lang="en-US" sz="1600" dirty="0" smtClean="0"/>
              <a:t>current demand the up-/down-scaling of cloud-resources is dynamically controlled </a:t>
            </a:r>
            <a:r>
              <a:rPr lang="en-US" sz="1600" dirty="0"/>
              <a:t>and </a:t>
            </a:r>
            <a:r>
              <a:rPr lang="en-US" sz="1600" dirty="0" smtClean="0"/>
              <a:t>optimized</a:t>
            </a:r>
          </a:p>
          <a:p>
            <a:pPr marL="1200150" lvl="2" indent="-285750">
              <a:buFont typeface="Lucida Grande"/>
              <a:buChar char="–"/>
            </a:pPr>
            <a:r>
              <a:rPr lang="en-US" sz="1600" dirty="0" smtClean="0"/>
              <a:t>Based on </a:t>
            </a:r>
            <a:r>
              <a:rPr lang="en-US" sz="1600" dirty="0" err="1" smtClean="0"/>
              <a:t>QoS</a:t>
            </a:r>
            <a:r>
              <a:rPr lang="en-US" sz="1600" dirty="0" smtClean="0"/>
              <a:t> and costs services are dynamically migrated between different cloud providers and cloud platforms</a:t>
            </a:r>
          </a:p>
          <a:p>
            <a:pPr marL="1200150" lvl="2" indent="-285750">
              <a:buFont typeface="Arial"/>
              <a:buChar char="•"/>
            </a:pPr>
            <a:endParaRPr lang="en-US" dirty="0" smtClean="0"/>
          </a:p>
          <a:p>
            <a:pPr marL="363538" lvl="1" indent="-363538" defTabSz="354013">
              <a:buClr>
                <a:srgbClr val="F16311"/>
              </a:buClr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Thereby </a:t>
            </a:r>
            <a:r>
              <a:rPr lang="en-US" b="1" dirty="0" err="1" smtClean="0">
                <a:solidFill>
                  <a:srgbClr val="FF0000"/>
                </a:solidFill>
              </a:rPr>
              <a:t>QoS</a:t>
            </a: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b="1" dirty="0" smtClean="0">
                <a:solidFill>
                  <a:srgbClr val="FF0000"/>
                </a:solidFill>
              </a:rPr>
              <a:t>levels are assured </a:t>
            </a:r>
            <a:r>
              <a:rPr lang="en-US" b="1" u="sng" dirty="0" smtClean="0">
                <a:solidFill>
                  <a:srgbClr val="FF0000"/>
                </a:solidFill>
              </a:rPr>
              <a:t>and</a:t>
            </a:r>
            <a:r>
              <a:rPr lang="en-US" b="1" dirty="0" smtClean="0">
                <a:solidFill>
                  <a:srgbClr val="FF0000"/>
                </a:solidFill>
              </a:rPr>
              <a:t> resource consumption ($) is optimized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29035" name="Group 129034"/>
          <p:cNvGrpSpPr/>
          <p:nvPr/>
        </p:nvGrpSpPr>
        <p:grpSpPr>
          <a:xfrm>
            <a:off x="72332" y="2401715"/>
            <a:ext cx="4307123" cy="3694947"/>
            <a:chOff x="48477" y="2254759"/>
            <a:chExt cx="4516302" cy="3725785"/>
          </a:xfrm>
        </p:grpSpPr>
        <p:cxnSp>
          <p:nvCxnSpPr>
            <p:cNvPr id="74" name="Straight Connector 45"/>
            <p:cNvCxnSpPr>
              <a:stCxn id="25" idx="0"/>
              <a:endCxn id="41" idx="2"/>
            </p:cNvCxnSpPr>
            <p:nvPr/>
          </p:nvCxnSpPr>
          <p:spPr>
            <a:xfrm flipV="1">
              <a:off x="1355057" y="4302572"/>
              <a:ext cx="829844" cy="1904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45"/>
            <p:cNvCxnSpPr>
              <a:stCxn id="42" idx="0"/>
              <a:endCxn id="41" idx="2"/>
            </p:cNvCxnSpPr>
            <p:nvPr/>
          </p:nvCxnSpPr>
          <p:spPr>
            <a:xfrm flipH="1" flipV="1">
              <a:off x="2184901" y="4302572"/>
              <a:ext cx="878628" cy="2000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/>
            <p:cNvGrpSpPr/>
            <p:nvPr/>
          </p:nvGrpSpPr>
          <p:grpSpPr>
            <a:xfrm>
              <a:off x="48477" y="2254759"/>
              <a:ext cx="4423410" cy="3725785"/>
              <a:chOff x="1662479" y="1208356"/>
              <a:chExt cx="5927902" cy="5343967"/>
            </a:xfrm>
          </p:grpSpPr>
          <p:cxnSp>
            <p:nvCxnSpPr>
              <p:cNvPr id="57" name="Straight Connector 43"/>
              <p:cNvCxnSpPr>
                <a:stCxn id="41" idx="0"/>
                <a:endCxn id="28" idx="1"/>
              </p:cNvCxnSpPr>
              <p:nvPr/>
            </p:nvCxnSpPr>
            <p:spPr>
              <a:xfrm flipV="1">
                <a:off x="4525544" y="2108216"/>
                <a:ext cx="316259" cy="145396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43"/>
              <p:cNvCxnSpPr>
                <a:stCxn id="41" idx="0"/>
                <a:endCxn id="29" idx="1"/>
              </p:cNvCxnSpPr>
              <p:nvPr/>
            </p:nvCxnSpPr>
            <p:spPr>
              <a:xfrm flipV="1">
                <a:off x="4525544" y="2376805"/>
                <a:ext cx="1277431" cy="1185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45"/>
              <p:cNvCxnSpPr>
                <a:stCxn id="41" idx="0"/>
                <a:endCxn id="26" idx="1"/>
              </p:cNvCxnSpPr>
              <p:nvPr/>
            </p:nvCxnSpPr>
            <p:spPr>
              <a:xfrm flipH="1" flipV="1">
                <a:off x="3043030" y="2339854"/>
                <a:ext cx="1482514" cy="122233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Cloud 16"/>
              <p:cNvSpPr/>
              <p:nvPr/>
            </p:nvSpPr>
            <p:spPr>
              <a:xfrm>
                <a:off x="2391192" y="1484226"/>
                <a:ext cx="1303676" cy="856540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>
                    <a:solidFill>
                      <a:prstClr val="black"/>
                    </a:solidFill>
                  </a:rPr>
                  <a:t>Cloud</a:t>
                </a:r>
              </a:p>
              <a:p>
                <a:pPr algn="ctr"/>
                <a:r>
                  <a:rPr lang="en-US" sz="900" dirty="0" smtClean="0">
                    <a:solidFill>
                      <a:prstClr val="black"/>
                    </a:solidFill>
                  </a:rPr>
                  <a:t>Provider</a:t>
                </a:r>
                <a:endParaRPr lang="en-US" sz="9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Cloud 16"/>
              <p:cNvSpPr/>
              <p:nvPr/>
            </p:nvSpPr>
            <p:spPr>
              <a:xfrm>
                <a:off x="3322754" y="1208356"/>
                <a:ext cx="1303676" cy="856540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>
                    <a:solidFill>
                      <a:prstClr val="black"/>
                    </a:solidFill>
                  </a:rPr>
                  <a:t>Internal Cloud</a:t>
                </a:r>
                <a:endParaRPr lang="en-US" sz="9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Cloud 16"/>
              <p:cNvSpPr/>
              <p:nvPr/>
            </p:nvSpPr>
            <p:spPr>
              <a:xfrm>
                <a:off x="4189965" y="1252588"/>
                <a:ext cx="1303676" cy="856540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>
                    <a:solidFill>
                      <a:prstClr val="black"/>
                    </a:solidFill>
                  </a:rPr>
                  <a:t>Amazon</a:t>
                </a:r>
                <a:endParaRPr lang="en-US" sz="9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Cloud 16"/>
              <p:cNvSpPr/>
              <p:nvPr/>
            </p:nvSpPr>
            <p:spPr>
              <a:xfrm>
                <a:off x="5151137" y="1521177"/>
                <a:ext cx="1303676" cy="856540"/>
              </a:xfrm>
              <a:prstGeom prst="cloud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err="1" smtClean="0">
                    <a:solidFill>
                      <a:prstClr val="black"/>
                    </a:solidFill>
                  </a:rPr>
                  <a:t>RackSpace</a:t>
                </a:r>
                <a:endParaRPr lang="en-US" sz="9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2" name="Straight Connector 44"/>
              <p:cNvCxnSpPr>
                <a:endCxn id="27" idx="1"/>
              </p:cNvCxnSpPr>
              <p:nvPr/>
            </p:nvCxnSpPr>
            <p:spPr>
              <a:xfrm flipH="1" flipV="1">
                <a:off x="3974592" y="2063984"/>
                <a:ext cx="550952" cy="149820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hteck 40"/>
              <p:cNvSpPr/>
              <p:nvPr/>
            </p:nvSpPr>
            <p:spPr>
              <a:xfrm>
                <a:off x="2984982" y="3562185"/>
                <a:ext cx="3081124" cy="583390"/>
              </a:xfrm>
              <a:prstGeom prst="rect">
                <a:avLst/>
              </a:prstGeom>
              <a:solidFill>
                <a:srgbClr val="F9CA0D"/>
              </a:solidFill>
              <a:ln w="57150">
                <a:solidFill>
                  <a:srgbClr val="FF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 smtClean="0">
                    <a:solidFill>
                      <a:prstClr val="black"/>
                    </a:solidFill>
                  </a:rPr>
                  <a:t>FOKUS Elasticity Engine</a:t>
                </a:r>
                <a:endParaRPr lang="en-US" sz="1050" b="1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1662479" y="4418766"/>
                <a:ext cx="5927902" cy="2133557"/>
                <a:chOff x="955328" y="4191248"/>
                <a:chExt cx="7302876" cy="2704678"/>
              </a:xfrm>
            </p:grpSpPr>
            <p:pic>
              <p:nvPicPr>
                <p:cNvPr id="5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2245" y="6193729"/>
                  <a:ext cx="261709" cy="4545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72750" y="6190434"/>
                  <a:ext cx="270568" cy="5210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5407" y="5994698"/>
                  <a:ext cx="270568" cy="5210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99818" y="6374832"/>
                  <a:ext cx="270568" cy="5210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05364" y="5731031"/>
                  <a:ext cx="261709" cy="4545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64228" y="5859033"/>
                  <a:ext cx="261709" cy="4545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90621" y="5629697"/>
                  <a:ext cx="261709" cy="4545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0997" y="6107104"/>
                  <a:ext cx="261709" cy="4545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81059" y="5881453"/>
                  <a:ext cx="261709" cy="4545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4" name="Oval 31"/>
                <p:cNvSpPr/>
                <p:nvPr/>
              </p:nvSpPr>
              <p:spPr>
                <a:xfrm>
                  <a:off x="955328" y="4776087"/>
                  <a:ext cx="1824079" cy="824216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 smtClean="0">
                      <a:solidFill>
                        <a:prstClr val="black"/>
                      </a:solidFill>
                    </a:rPr>
                    <a:t>2G/3G</a:t>
                  </a:r>
                  <a:endParaRPr lang="en-US" sz="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" name="Oval 32"/>
                <p:cNvSpPr/>
                <p:nvPr/>
              </p:nvSpPr>
              <p:spPr>
                <a:xfrm>
                  <a:off x="2180878" y="4866895"/>
                  <a:ext cx="1824079" cy="824216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 smtClean="0">
                      <a:solidFill>
                        <a:prstClr val="black"/>
                      </a:solidFill>
                    </a:rPr>
                    <a:t>LTE/LTE-A</a:t>
                  </a:r>
                  <a:endParaRPr lang="en-US" sz="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" name="Oval 33"/>
                <p:cNvSpPr/>
                <p:nvPr/>
              </p:nvSpPr>
              <p:spPr>
                <a:xfrm>
                  <a:off x="3613505" y="4807192"/>
                  <a:ext cx="1824079" cy="824216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 smtClean="0">
                      <a:solidFill>
                        <a:prstClr val="black"/>
                      </a:solidFill>
                    </a:rPr>
                    <a:t>WIFI/ WIMAX</a:t>
                  </a:r>
                  <a:endParaRPr lang="en-US" sz="800" dirty="0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8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30623" y="6258712"/>
                  <a:ext cx="470988" cy="4709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61000" y="5745241"/>
                  <a:ext cx="470988" cy="4709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5" name="Oval 15"/>
                <p:cNvSpPr/>
                <p:nvPr/>
              </p:nvSpPr>
              <p:spPr>
                <a:xfrm>
                  <a:off x="1597282" y="4191248"/>
                  <a:ext cx="3030316" cy="864096"/>
                </a:xfrm>
                <a:prstGeom prst="ellipse">
                  <a:avLst/>
                </a:prstGeom>
                <a:solidFill>
                  <a:srgbClr val="FF9900"/>
                </a:solidFill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 smtClean="0">
                      <a:solidFill>
                        <a:prstClr val="black"/>
                      </a:solidFill>
                    </a:rPr>
                    <a:t>Wireless Core Network</a:t>
                  </a:r>
                  <a:endParaRPr lang="en-US" sz="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" name="Oval 32"/>
                <p:cNvSpPr/>
                <p:nvPr/>
              </p:nvSpPr>
              <p:spPr>
                <a:xfrm>
                  <a:off x="5001498" y="4884385"/>
                  <a:ext cx="1824079" cy="824216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 smtClean="0">
                      <a:solidFill>
                        <a:prstClr val="black"/>
                      </a:solidFill>
                    </a:rPr>
                    <a:t>LAN/WAN</a:t>
                  </a:r>
                  <a:endParaRPr lang="en-US" sz="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Oval 33"/>
                <p:cNvSpPr/>
                <p:nvPr/>
              </p:nvSpPr>
              <p:spPr>
                <a:xfrm>
                  <a:off x="6434125" y="4824682"/>
                  <a:ext cx="1824079" cy="824216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 smtClean="0">
                      <a:solidFill>
                        <a:prstClr val="black"/>
                      </a:solidFill>
                    </a:rPr>
                    <a:t>DSL</a:t>
                  </a:r>
                  <a:endParaRPr lang="en-US" sz="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Oval 15"/>
                <p:cNvSpPr/>
                <p:nvPr/>
              </p:nvSpPr>
              <p:spPr>
                <a:xfrm>
                  <a:off x="4417902" y="4208738"/>
                  <a:ext cx="3030316" cy="864096"/>
                </a:xfrm>
                <a:prstGeom prst="ellipse">
                  <a:avLst/>
                </a:prstGeom>
                <a:solidFill>
                  <a:srgbClr val="FF9900"/>
                </a:solidFill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 smtClean="0">
                      <a:solidFill>
                        <a:prstClr val="black"/>
                      </a:solidFill>
                    </a:rPr>
                    <a:t>Fixed Core Network</a:t>
                  </a:r>
                  <a:endParaRPr lang="en-US" sz="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9074" name="laptop"/>
                <p:cNvSpPr>
                  <a:spLocks noEditPoints="1" noChangeArrowheads="1"/>
                </p:cNvSpPr>
                <p:nvPr/>
              </p:nvSpPr>
              <p:spPr bwMode="auto">
                <a:xfrm>
                  <a:off x="5518951" y="6029019"/>
                  <a:ext cx="674613" cy="478246"/>
                </a:xfrm>
                <a:custGeom>
                  <a:avLst/>
                  <a:gdLst>
                    <a:gd name="T0" fmla="*/ 3362 w 21600"/>
                    <a:gd name="T1" fmla="*/ 0 h 21600"/>
                    <a:gd name="T2" fmla="*/ 3362 w 21600"/>
                    <a:gd name="T3" fmla="*/ 7173 h 21600"/>
                    <a:gd name="T4" fmla="*/ 18327 w 21600"/>
                    <a:gd name="T5" fmla="*/ 0 h 21600"/>
                    <a:gd name="T6" fmla="*/ 18327 w 21600"/>
                    <a:gd name="T7" fmla="*/ 7173 h 21600"/>
                    <a:gd name="T8" fmla="*/ 10800 w 21600"/>
                    <a:gd name="T9" fmla="*/ 0 h 21600"/>
                    <a:gd name="T10" fmla="*/ 10800 w 21600"/>
                    <a:gd name="T11" fmla="*/ 21600 h 21600"/>
                    <a:gd name="T12" fmla="*/ 0 w 21600"/>
                    <a:gd name="T13" fmla="*/ 21600 h 21600"/>
                    <a:gd name="T14" fmla="*/ 21600 w 21600"/>
                    <a:gd name="T15" fmla="*/ 21600 h 21600"/>
                    <a:gd name="T16" fmla="*/ 4445 w 21600"/>
                    <a:gd name="T17" fmla="*/ 1858 h 21600"/>
                    <a:gd name="T18" fmla="*/ 17311 w 21600"/>
                    <a:gd name="T19" fmla="*/ 12323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T16" t="T17" r="T18" b="T19"/>
                  <a:pathLst>
                    <a:path w="21600" h="21600" extrusionOk="0">
                      <a:moveTo>
                        <a:pt x="3362" y="0"/>
                      </a:moveTo>
                      <a:lnTo>
                        <a:pt x="18327" y="0"/>
                      </a:lnTo>
                      <a:lnTo>
                        <a:pt x="18327" y="14347"/>
                      </a:lnTo>
                      <a:lnTo>
                        <a:pt x="3362" y="14347"/>
                      </a:lnTo>
                      <a:lnTo>
                        <a:pt x="3362" y="0"/>
                      </a:lnTo>
                      <a:close/>
                    </a:path>
                    <a:path w="21600" h="21600" extrusionOk="0">
                      <a:moveTo>
                        <a:pt x="3340" y="15068"/>
                      </a:moveTo>
                      <a:lnTo>
                        <a:pt x="0" y="19877"/>
                      </a:lnTo>
                      <a:lnTo>
                        <a:pt x="21600" y="19877"/>
                      </a:lnTo>
                      <a:lnTo>
                        <a:pt x="18327" y="15068"/>
                      </a:lnTo>
                      <a:lnTo>
                        <a:pt x="3340" y="15068"/>
                      </a:lnTo>
                      <a:close/>
                    </a:path>
                    <a:path w="21600" h="21600" extrusionOk="0">
                      <a:moveTo>
                        <a:pt x="0" y="19877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9877"/>
                      </a:lnTo>
                      <a:lnTo>
                        <a:pt x="0" y="19877"/>
                      </a:lnTo>
                      <a:close/>
                    </a:path>
                    <a:path w="21600" h="21600" extrusionOk="0">
                      <a:moveTo>
                        <a:pt x="4186" y="1523"/>
                      </a:moveTo>
                      <a:lnTo>
                        <a:pt x="17547" y="1523"/>
                      </a:lnTo>
                      <a:lnTo>
                        <a:pt x="17547" y="12744"/>
                      </a:lnTo>
                      <a:lnTo>
                        <a:pt x="4186" y="12744"/>
                      </a:lnTo>
                      <a:lnTo>
                        <a:pt x="4186" y="1523"/>
                      </a:lnTo>
                      <a:close/>
                    </a:path>
                    <a:path w="21600" h="21600" extrusionOk="0">
                      <a:moveTo>
                        <a:pt x="3318" y="15549"/>
                      </a:moveTo>
                      <a:lnTo>
                        <a:pt x="2917" y="16110"/>
                      </a:lnTo>
                      <a:lnTo>
                        <a:pt x="18727" y="16110"/>
                      </a:lnTo>
                      <a:lnTo>
                        <a:pt x="18327" y="15549"/>
                      </a:lnTo>
                      <a:lnTo>
                        <a:pt x="3318" y="15549"/>
                      </a:lnTo>
                      <a:close/>
                    </a:path>
                    <a:path w="21600" h="21600" extrusionOk="0">
                      <a:moveTo>
                        <a:pt x="6213" y="18314"/>
                      </a:moveTo>
                      <a:lnTo>
                        <a:pt x="5946" y="18875"/>
                      </a:lnTo>
                      <a:lnTo>
                        <a:pt x="15766" y="18875"/>
                      </a:lnTo>
                      <a:lnTo>
                        <a:pt x="15499" y="18314"/>
                      </a:lnTo>
                      <a:lnTo>
                        <a:pt x="6213" y="18314"/>
                      </a:lnTo>
                      <a:close/>
                    </a:path>
                    <a:path w="21600" h="21600" extrusionOk="0">
                      <a:moveTo>
                        <a:pt x="2828" y="16471"/>
                      </a:moveTo>
                      <a:lnTo>
                        <a:pt x="2405" y="17072"/>
                      </a:lnTo>
                      <a:lnTo>
                        <a:pt x="19284" y="17072"/>
                      </a:lnTo>
                      <a:lnTo>
                        <a:pt x="18839" y="16471"/>
                      </a:lnTo>
                      <a:lnTo>
                        <a:pt x="2828" y="16471"/>
                      </a:lnTo>
                      <a:close/>
                    </a:path>
                    <a:path w="21600" h="21600" extrusionOk="0">
                      <a:moveTo>
                        <a:pt x="2316" y="17352"/>
                      </a:moveTo>
                      <a:lnTo>
                        <a:pt x="1871" y="17953"/>
                      </a:lnTo>
                      <a:lnTo>
                        <a:pt x="19863" y="17953"/>
                      </a:lnTo>
                      <a:lnTo>
                        <a:pt x="19395" y="17352"/>
                      </a:lnTo>
                      <a:lnTo>
                        <a:pt x="2316" y="1735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9075" name="computr3"/>
                <p:cNvSpPr>
                  <a:spLocks noEditPoints="1" noChangeArrowheads="1"/>
                </p:cNvSpPr>
                <p:nvPr/>
              </p:nvSpPr>
              <p:spPr bwMode="auto">
                <a:xfrm>
                  <a:off x="7274173" y="5812488"/>
                  <a:ext cx="745728" cy="501092"/>
                </a:xfrm>
                <a:custGeom>
                  <a:avLst/>
                  <a:gdLst>
                    <a:gd name="T0" fmla="*/ 0 w 21600"/>
                    <a:gd name="T1" fmla="*/ 10800 h 21600"/>
                    <a:gd name="T2" fmla="*/ 10800 w 21600"/>
                    <a:gd name="T3" fmla="*/ 0 h 21600"/>
                    <a:gd name="T4" fmla="*/ 10800 w 21600"/>
                    <a:gd name="T5" fmla="*/ 21600 h 21600"/>
                    <a:gd name="T6" fmla="*/ 18135 w 21600"/>
                    <a:gd name="T7" fmla="*/ 10800 h 21600"/>
                    <a:gd name="T8" fmla="*/ 7811 w 21600"/>
                    <a:gd name="T9" fmla="*/ 2584 h 21600"/>
                    <a:gd name="T10" fmla="*/ 16359 w 21600"/>
                    <a:gd name="T11" fmla="*/ 11764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 extrusionOk="0">
                      <a:moveTo>
                        <a:pt x="18250" y="17743"/>
                      </a:moveTo>
                      <a:lnTo>
                        <a:pt x="17557" y="16971"/>
                      </a:lnTo>
                      <a:lnTo>
                        <a:pt x="5429" y="16971"/>
                      </a:lnTo>
                      <a:lnTo>
                        <a:pt x="4736" y="17743"/>
                      </a:lnTo>
                      <a:lnTo>
                        <a:pt x="18250" y="17743"/>
                      </a:lnTo>
                      <a:close/>
                    </a:path>
                    <a:path w="21600" h="21600" extrusionOk="0">
                      <a:moveTo>
                        <a:pt x="18250" y="17743"/>
                      </a:moveTo>
                      <a:moveTo>
                        <a:pt x="19405" y="19131"/>
                      </a:moveTo>
                      <a:lnTo>
                        <a:pt x="18712" y="18360"/>
                      </a:lnTo>
                      <a:lnTo>
                        <a:pt x="4274" y="18360"/>
                      </a:lnTo>
                      <a:lnTo>
                        <a:pt x="3581" y="19131"/>
                      </a:lnTo>
                      <a:lnTo>
                        <a:pt x="19405" y="19131"/>
                      </a:lnTo>
                      <a:close/>
                    </a:path>
                    <a:path w="21600" h="21600" extrusionOk="0">
                      <a:moveTo>
                        <a:pt x="19405" y="19131"/>
                      </a:moveTo>
                      <a:moveTo>
                        <a:pt x="20560" y="20520"/>
                      </a:moveTo>
                      <a:lnTo>
                        <a:pt x="19867" y="19749"/>
                      </a:lnTo>
                      <a:lnTo>
                        <a:pt x="3119" y="19749"/>
                      </a:lnTo>
                      <a:lnTo>
                        <a:pt x="2426" y="20520"/>
                      </a:lnTo>
                      <a:lnTo>
                        <a:pt x="20560" y="20520"/>
                      </a:lnTo>
                      <a:close/>
                    </a:path>
                    <a:path w="21600" h="21600" extrusionOk="0">
                      <a:moveTo>
                        <a:pt x="20560" y="20520"/>
                      </a:moveTo>
                      <a:moveTo>
                        <a:pt x="4620" y="16971"/>
                      </a:moveTo>
                      <a:lnTo>
                        <a:pt x="5313" y="16200"/>
                      </a:lnTo>
                      <a:lnTo>
                        <a:pt x="7624" y="16200"/>
                      </a:lnTo>
                      <a:lnTo>
                        <a:pt x="7624" y="14194"/>
                      </a:lnTo>
                      <a:lnTo>
                        <a:pt x="5891" y="14194"/>
                      </a:lnTo>
                      <a:lnTo>
                        <a:pt x="5891" y="0"/>
                      </a:lnTo>
                      <a:lnTo>
                        <a:pt x="12013" y="0"/>
                      </a:lnTo>
                      <a:lnTo>
                        <a:pt x="18135" y="0"/>
                      </a:lnTo>
                      <a:lnTo>
                        <a:pt x="18135" y="10800"/>
                      </a:lnTo>
                      <a:lnTo>
                        <a:pt x="18135" y="14194"/>
                      </a:lnTo>
                      <a:lnTo>
                        <a:pt x="16402" y="14194"/>
                      </a:lnTo>
                      <a:lnTo>
                        <a:pt x="16402" y="16200"/>
                      </a:lnTo>
                      <a:lnTo>
                        <a:pt x="17788" y="16200"/>
                      </a:lnTo>
                      <a:lnTo>
                        <a:pt x="19059" y="17743"/>
                      </a:lnTo>
                      <a:lnTo>
                        <a:pt x="21022" y="19903"/>
                      </a:lnTo>
                      <a:lnTo>
                        <a:pt x="21253" y="20057"/>
                      </a:lnTo>
                      <a:lnTo>
                        <a:pt x="21369" y="20366"/>
                      </a:lnTo>
                      <a:lnTo>
                        <a:pt x="21600" y="20674"/>
                      </a:lnTo>
                      <a:lnTo>
                        <a:pt x="21600" y="20829"/>
                      </a:lnTo>
                      <a:lnTo>
                        <a:pt x="21600" y="20983"/>
                      </a:lnTo>
                      <a:lnTo>
                        <a:pt x="21600" y="21137"/>
                      </a:lnTo>
                      <a:lnTo>
                        <a:pt x="21600" y="21291"/>
                      </a:lnTo>
                      <a:lnTo>
                        <a:pt x="21484" y="21446"/>
                      </a:lnTo>
                      <a:lnTo>
                        <a:pt x="21369" y="21446"/>
                      </a:lnTo>
                      <a:lnTo>
                        <a:pt x="21138" y="21600"/>
                      </a:lnTo>
                      <a:lnTo>
                        <a:pt x="21022" y="21600"/>
                      </a:lnTo>
                      <a:lnTo>
                        <a:pt x="10973" y="21600"/>
                      </a:lnTo>
                      <a:lnTo>
                        <a:pt x="2079" y="21600"/>
                      </a:lnTo>
                      <a:lnTo>
                        <a:pt x="1848" y="21600"/>
                      </a:lnTo>
                      <a:lnTo>
                        <a:pt x="1733" y="21446"/>
                      </a:lnTo>
                      <a:lnTo>
                        <a:pt x="1617" y="21446"/>
                      </a:lnTo>
                      <a:lnTo>
                        <a:pt x="1502" y="21291"/>
                      </a:lnTo>
                      <a:lnTo>
                        <a:pt x="1386" y="21291"/>
                      </a:lnTo>
                      <a:lnTo>
                        <a:pt x="1386" y="21137"/>
                      </a:lnTo>
                      <a:lnTo>
                        <a:pt x="1386" y="20983"/>
                      </a:lnTo>
                      <a:lnTo>
                        <a:pt x="1386" y="20829"/>
                      </a:lnTo>
                      <a:lnTo>
                        <a:pt x="1502" y="20674"/>
                      </a:lnTo>
                      <a:lnTo>
                        <a:pt x="1617" y="20366"/>
                      </a:lnTo>
                      <a:lnTo>
                        <a:pt x="1733" y="20057"/>
                      </a:lnTo>
                      <a:lnTo>
                        <a:pt x="1964" y="19903"/>
                      </a:lnTo>
                      <a:lnTo>
                        <a:pt x="0" y="19903"/>
                      </a:lnTo>
                      <a:lnTo>
                        <a:pt x="0" y="10800"/>
                      </a:lnTo>
                      <a:lnTo>
                        <a:pt x="0" y="2777"/>
                      </a:lnTo>
                      <a:lnTo>
                        <a:pt x="4620" y="2777"/>
                      </a:lnTo>
                      <a:lnTo>
                        <a:pt x="4620" y="16971"/>
                      </a:lnTo>
                      <a:moveTo>
                        <a:pt x="4620" y="16971"/>
                      </a:moveTo>
                      <a:moveTo>
                        <a:pt x="4620" y="16971"/>
                      </a:moveTo>
                      <a:lnTo>
                        <a:pt x="4158" y="17434"/>
                      </a:lnTo>
                      <a:lnTo>
                        <a:pt x="2541" y="19286"/>
                      </a:lnTo>
                      <a:lnTo>
                        <a:pt x="1964" y="19903"/>
                      </a:lnTo>
                      <a:lnTo>
                        <a:pt x="4620" y="16971"/>
                      </a:lnTo>
                      <a:close/>
                    </a:path>
                    <a:path w="21600" h="21600" extrusionOk="0">
                      <a:moveTo>
                        <a:pt x="7624" y="2314"/>
                      </a:moveTo>
                      <a:moveTo>
                        <a:pt x="16402" y="2314"/>
                      </a:moveTo>
                      <a:lnTo>
                        <a:pt x="16402" y="11880"/>
                      </a:lnTo>
                      <a:lnTo>
                        <a:pt x="7624" y="11880"/>
                      </a:lnTo>
                      <a:lnTo>
                        <a:pt x="7624" y="2314"/>
                      </a:lnTo>
                      <a:close/>
                    </a:path>
                    <a:path w="21600" h="21600" extrusionOk="0">
                      <a:moveTo>
                        <a:pt x="578" y="4011"/>
                      </a:moveTo>
                      <a:moveTo>
                        <a:pt x="4043" y="4011"/>
                      </a:moveTo>
                      <a:lnTo>
                        <a:pt x="4043" y="4320"/>
                      </a:lnTo>
                      <a:lnTo>
                        <a:pt x="578" y="4320"/>
                      </a:lnTo>
                      <a:lnTo>
                        <a:pt x="578" y="4011"/>
                      </a:lnTo>
                      <a:close/>
                      <a:moveTo>
                        <a:pt x="7624" y="14194"/>
                      </a:moveTo>
                      <a:lnTo>
                        <a:pt x="16402" y="14194"/>
                      </a:lnTo>
                      <a:lnTo>
                        <a:pt x="16402" y="16200"/>
                      </a:lnTo>
                      <a:lnTo>
                        <a:pt x="7624" y="16200"/>
                      </a:ln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9076" name="computr1"/>
                <p:cNvSpPr>
                  <a:spLocks noEditPoints="1" noChangeArrowheads="1"/>
                </p:cNvSpPr>
                <p:nvPr/>
              </p:nvSpPr>
              <p:spPr bwMode="auto">
                <a:xfrm>
                  <a:off x="6308790" y="5648898"/>
                  <a:ext cx="574440" cy="567331"/>
                </a:xfrm>
                <a:custGeom>
                  <a:avLst/>
                  <a:gdLst>
                    <a:gd name="T0" fmla="*/ 19535 w 21600"/>
                    <a:gd name="T1" fmla="*/ 0 h 21600"/>
                    <a:gd name="T2" fmla="*/ 10800 w 21600"/>
                    <a:gd name="T3" fmla="*/ 0 h 21600"/>
                    <a:gd name="T4" fmla="*/ 2065 w 21600"/>
                    <a:gd name="T5" fmla="*/ 0 h 21600"/>
                    <a:gd name="T6" fmla="*/ 0 w 21600"/>
                    <a:gd name="T7" fmla="*/ 15388 h 21600"/>
                    <a:gd name="T8" fmla="*/ 0 w 21600"/>
                    <a:gd name="T9" fmla="*/ 21600 h 21600"/>
                    <a:gd name="T10" fmla="*/ 10800 w 21600"/>
                    <a:gd name="T11" fmla="*/ 21600 h 21600"/>
                    <a:gd name="T12" fmla="*/ 21600 w 21600"/>
                    <a:gd name="T13" fmla="*/ 21600 h 21600"/>
                    <a:gd name="T14" fmla="*/ 21600 w 21600"/>
                    <a:gd name="T15" fmla="*/ 15388 h 21600"/>
                    <a:gd name="T16" fmla="*/ 19535 w 21600"/>
                    <a:gd name="T17" fmla="*/ 13553 h 21600"/>
                    <a:gd name="T18" fmla="*/ 2065 w 21600"/>
                    <a:gd name="T19" fmla="*/ 13553 h 21600"/>
                    <a:gd name="T20" fmla="*/ 2065 w 21600"/>
                    <a:gd name="T21" fmla="*/ 6776 h 21600"/>
                    <a:gd name="T22" fmla="*/ 19535 w 21600"/>
                    <a:gd name="T23" fmla="*/ 6776 h 21600"/>
                    <a:gd name="T24" fmla="*/ 0 w 21600"/>
                    <a:gd name="T25" fmla="*/ 18494 h 21600"/>
                    <a:gd name="T26" fmla="*/ 21600 w 21600"/>
                    <a:gd name="T27" fmla="*/ 18494 h 21600"/>
                    <a:gd name="T28" fmla="*/ 4923 w 21600"/>
                    <a:gd name="T29" fmla="*/ 2541 h 21600"/>
                    <a:gd name="T30" fmla="*/ 16756 w 21600"/>
                    <a:gd name="T31" fmla="*/ 11153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T28" t="T29" r="T30" b="T31"/>
                  <a:pathLst>
                    <a:path w="21600" h="21600" extrusionOk="0">
                      <a:moveTo>
                        <a:pt x="16994" y="15388"/>
                      </a:moveTo>
                      <a:lnTo>
                        <a:pt x="16994" y="13553"/>
                      </a:lnTo>
                      <a:lnTo>
                        <a:pt x="19535" y="13553"/>
                      </a:lnTo>
                      <a:lnTo>
                        <a:pt x="19535" y="10729"/>
                      </a:lnTo>
                      <a:lnTo>
                        <a:pt x="19535" y="6776"/>
                      </a:lnTo>
                      <a:lnTo>
                        <a:pt x="19535" y="0"/>
                      </a:lnTo>
                      <a:lnTo>
                        <a:pt x="10800" y="0"/>
                      </a:lnTo>
                      <a:lnTo>
                        <a:pt x="2065" y="0"/>
                      </a:lnTo>
                      <a:lnTo>
                        <a:pt x="2065" y="6776"/>
                      </a:lnTo>
                      <a:lnTo>
                        <a:pt x="2065" y="10729"/>
                      </a:lnTo>
                      <a:lnTo>
                        <a:pt x="2065" y="13553"/>
                      </a:lnTo>
                      <a:lnTo>
                        <a:pt x="4606" y="13553"/>
                      </a:lnTo>
                      <a:lnTo>
                        <a:pt x="4606" y="15388"/>
                      </a:lnTo>
                      <a:lnTo>
                        <a:pt x="0" y="15388"/>
                      </a:lnTo>
                      <a:lnTo>
                        <a:pt x="0" y="21600"/>
                      </a:lnTo>
                      <a:lnTo>
                        <a:pt x="10800" y="21600"/>
                      </a:lnTo>
                      <a:lnTo>
                        <a:pt x="21600" y="21600"/>
                      </a:lnTo>
                      <a:lnTo>
                        <a:pt x="21600" y="15388"/>
                      </a:lnTo>
                      <a:lnTo>
                        <a:pt x="16994" y="15388"/>
                      </a:lnTo>
                      <a:close/>
                    </a:path>
                    <a:path w="21600" h="21600" extrusionOk="0">
                      <a:moveTo>
                        <a:pt x="4606" y="15388"/>
                      </a:moveTo>
                      <a:lnTo>
                        <a:pt x="4606" y="13553"/>
                      </a:lnTo>
                      <a:lnTo>
                        <a:pt x="16994" y="13553"/>
                      </a:lnTo>
                      <a:lnTo>
                        <a:pt x="16994" y="15388"/>
                      </a:lnTo>
                      <a:lnTo>
                        <a:pt x="4606" y="15388"/>
                      </a:lnTo>
                    </a:path>
                    <a:path w="21600" h="21600" extrusionOk="0">
                      <a:moveTo>
                        <a:pt x="4606" y="11294"/>
                      </a:moveTo>
                      <a:lnTo>
                        <a:pt x="4606" y="2259"/>
                      </a:lnTo>
                      <a:lnTo>
                        <a:pt x="16994" y="2259"/>
                      </a:lnTo>
                      <a:lnTo>
                        <a:pt x="16994" y="11294"/>
                      </a:lnTo>
                      <a:lnTo>
                        <a:pt x="4606" y="11294"/>
                      </a:lnTo>
                      <a:moveTo>
                        <a:pt x="13976" y="17082"/>
                      </a:moveTo>
                      <a:lnTo>
                        <a:pt x="13976" y="16376"/>
                      </a:lnTo>
                      <a:lnTo>
                        <a:pt x="20171" y="16376"/>
                      </a:lnTo>
                      <a:lnTo>
                        <a:pt x="20171" y="17082"/>
                      </a:lnTo>
                      <a:lnTo>
                        <a:pt x="13976" y="17082"/>
                      </a:ln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0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60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06662" y="6070182"/>
                  <a:ext cx="741556" cy="641346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49" name="Rectangle 48"/>
            <p:cNvSpPr/>
            <p:nvPr/>
          </p:nvSpPr>
          <p:spPr>
            <a:xfrm>
              <a:off x="1329584" y="3022683"/>
              <a:ext cx="591997" cy="3724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dirty="0">
                  <a:solidFill>
                    <a:prstClr val="black"/>
                  </a:solidFill>
                  <a:latin typeface="Tahoma"/>
                </a:rPr>
                <a:t>$$$</a:t>
              </a:r>
              <a:endParaRPr lang="en-US" sz="1800" dirty="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294476" y="3061412"/>
              <a:ext cx="583593" cy="3413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dirty="0" err="1" smtClean="0">
                  <a:solidFill>
                    <a:prstClr val="black"/>
                  </a:solidFill>
                  <a:latin typeface="Tahoma"/>
                </a:rPr>
                <a:t>QoS</a:t>
              </a:r>
              <a:endParaRPr lang="en-US" sz="1600" dirty="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984944" y="2843578"/>
              <a:ext cx="296167" cy="3413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dirty="0" smtClean="0">
                  <a:solidFill>
                    <a:prstClr val="black"/>
                  </a:solidFill>
                  <a:latin typeface="Tahoma"/>
                </a:rPr>
                <a:t>?</a:t>
              </a:r>
              <a:endParaRPr lang="en-US" sz="1600" dirty="0">
                <a:solidFill>
                  <a:prstClr val="black"/>
                </a:solidFill>
                <a:latin typeface="Tahoma"/>
              </a:endParaRPr>
            </a:p>
          </p:txBody>
        </p:sp>
        <p:cxnSp>
          <p:nvCxnSpPr>
            <p:cNvPr id="55" name="Straight Arrow Connector 54"/>
            <p:cNvCxnSpPr>
              <a:stCxn id="41" idx="3"/>
              <a:endCxn id="62" idx="1"/>
            </p:cNvCxnSpPr>
            <p:nvPr/>
          </p:nvCxnSpPr>
          <p:spPr>
            <a:xfrm flipV="1">
              <a:off x="3334471" y="3771621"/>
              <a:ext cx="1227185" cy="327583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41" idx="3"/>
              <a:endCxn id="129027" idx="1"/>
            </p:cNvCxnSpPr>
            <p:nvPr/>
          </p:nvCxnSpPr>
          <p:spPr>
            <a:xfrm>
              <a:off x="3334471" y="4099204"/>
              <a:ext cx="1230308" cy="604358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4376475" y="3437066"/>
            <a:ext cx="1057248" cy="858140"/>
            <a:chOff x="3116733" y="3416933"/>
            <a:chExt cx="1729078" cy="670230"/>
          </a:xfrm>
        </p:grpSpPr>
        <p:pic>
          <p:nvPicPr>
            <p:cNvPr id="62" name="Picture 2" descr="\\MICKY-LAPTOP\in-lappi\traffic77kk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6733" y="3479236"/>
              <a:ext cx="1729078" cy="6079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3223361" y="3416933"/>
              <a:ext cx="1589235" cy="264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+mn-lt"/>
                </a:rPr>
                <a:t>Elasticity</a:t>
              </a:r>
            </a:p>
          </p:txBody>
        </p:sp>
      </p:grpSp>
      <p:grpSp>
        <p:nvGrpSpPr>
          <p:cNvPr id="129028" name="Group 129027"/>
          <p:cNvGrpSpPr/>
          <p:nvPr/>
        </p:nvGrpSpPr>
        <p:grpSpPr>
          <a:xfrm>
            <a:off x="4379452" y="4390837"/>
            <a:ext cx="1062755" cy="803436"/>
            <a:chOff x="3943274" y="3764702"/>
            <a:chExt cx="1369117" cy="719060"/>
          </a:xfrm>
        </p:grpSpPr>
        <p:pic>
          <p:nvPicPr>
            <p:cNvPr id="12902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3274" y="3832174"/>
              <a:ext cx="1362870" cy="6515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>
              <a:off x="3994855" y="3764702"/>
              <a:ext cx="1317536" cy="302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  <a:latin typeface="+mn-lt"/>
                </a:rPr>
                <a:t>Migration</a:t>
              </a:r>
              <a:endParaRPr lang="en-US" sz="1600" dirty="0">
                <a:solidFill>
                  <a:prstClr val="black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99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339725"/>
            <a:ext cx="8280000" cy="7200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Cloud Control – Elasticity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for </a:t>
            </a:r>
            <a:r>
              <a:rPr lang="en-US" dirty="0" err="1" smtClean="0">
                <a:latin typeface="Calibri"/>
                <a:cs typeface="Calibri"/>
              </a:rPr>
              <a:t>OpenNebula</a:t>
            </a:r>
            <a:r>
              <a:rPr lang="en-US" dirty="0" smtClean="0">
                <a:latin typeface="Calibri"/>
                <a:cs typeface="Calibri"/>
              </a:rPr>
              <a:t> </a:t>
            </a:r>
            <a:br>
              <a:rPr lang="en-US" dirty="0" smtClean="0">
                <a:latin typeface="Calibri"/>
                <a:cs typeface="Calibri"/>
              </a:rPr>
            </a:br>
            <a:r>
              <a:rPr lang="en-US" dirty="0" smtClean="0">
                <a:latin typeface="Calibri"/>
                <a:cs typeface="Calibri"/>
              </a:rPr>
              <a:t>Clouds</a:t>
            </a:r>
            <a:endParaRPr lang="en-US" dirty="0">
              <a:solidFill>
                <a:srgbClr val="F16311"/>
              </a:solidFill>
              <a:latin typeface="Calibri"/>
              <a:cs typeface="Calibri"/>
            </a:endParaRPr>
          </a:p>
        </p:txBody>
      </p:sp>
      <p:sp>
        <p:nvSpPr>
          <p:cNvPr id="7" name="Скругленный прямоугольник 35"/>
          <p:cNvSpPr/>
          <p:nvPr/>
        </p:nvSpPr>
        <p:spPr>
          <a:xfrm>
            <a:off x="3150117" y="4172675"/>
            <a:ext cx="943621" cy="503264"/>
          </a:xfrm>
          <a:prstGeom prst="roundRect">
            <a:avLst/>
          </a:prstGeom>
          <a:solidFill>
            <a:srgbClr val="FDD8B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Load Balancer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85055" y="3666672"/>
            <a:ext cx="1917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Frutiger 55 Roman"/>
                <a:cs typeface="Calibri" pitchFamily="34" charset="0"/>
              </a:rPr>
              <a:t>Users’ requests</a:t>
            </a:r>
            <a:endParaRPr lang="en-US" sz="1100" dirty="0">
              <a:latin typeface="Frutiger 55 Roman"/>
              <a:cs typeface="Calibri" pitchFamily="34" charset="0"/>
            </a:endParaRPr>
          </a:p>
        </p:txBody>
      </p:sp>
      <p:sp>
        <p:nvSpPr>
          <p:cNvPr id="14" name="Прямоугольник 49"/>
          <p:cNvSpPr/>
          <p:nvPr/>
        </p:nvSpPr>
        <p:spPr>
          <a:xfrm>
            <a:off x="2976137" y="3994439"/>
            <a:ext cx="1272228" cy="87022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cs typeface="Calibri" pitchFamily="34" charset="0"/>
            </a:endParaRPr>
          </a:p>
        </p:txBody>
      </p:sp>
      <p:sp>
        <p:nvSpPr>
          <p:cNvPr id="18" name="Прямоугольник 54"/>
          <p:cNvSpPr/>
          <p:nvPr/>
        </p:nvSpPr>
        <p:spPr>
          <a:xfrm>
            <a:off x="7572320" y="4172674"/>
            <a:ext cx="1488032" cy="88071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cs typeface="Calibri" pitchFamily="34" charset="0"/>
            </a:endParaRPr>
          </a:p>
        </p:txBody>
      </p:sp>
      <p:sp>
        <p:nvSpPr>
          <p:cNvPr id="19" name="Скругленный прямоугольник 55"/>
          <p:cNvSpPr/>
          <p:nvPr/>
        </p:nvSpPr>
        <p:spPr>
          <a:xfrm>
            <a:off x="7698137" y="4361399"/>
            <a:ext cx="1258162" cy="503264"/>
          </a:xfrm>
          <a:prstGeom prst="roundRect">
            <a:avLst/>
          </a:prstGeom>
          <a:solidFill>
            <a:srgbClr val="FDD8B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smtClean="0">
                <a:solidFill>
                  <a:prstClr val="black"/>
                </a:solidFill>
              </a:rPr>
              <a:t>Cloud Manager</a:t>
            </a:r>
            <a:endParaRPr lang="en-US" sz="800">
              <a:solidFill>
                <a:prstClr val="black"/>
              </a:solidFill>
            </a:endParaRPr>
          </a:p>
        </p:txBody>
      </p:sp>
      <p:sp>
        <p:nvSpPr>
          <p:cNvPr id="37" name="Cloud 16"/>
          <p:cNvSpPr/>
          <p:nvPr/>
        </p:nvSpPr>
        <p:spPr>
          <a:xfrm rot="1616400">
            <a:off x="5706417" y="2587531"/>
            <a:ext cx="1478162" cy="1793231"/>
          </a:xfrm>
          <a:prstGeom prst="cloud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58" name="Прямоугольник 36"/>
          <p:cNvSpPr/>
          <p:nvPr/>
        </p:nvSpPr>
        <p:spPr>
          <a:xfrm>
            <a:off x="6184678" y="3587956"/>
            <a:ext cx="691989" cy="377448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smtClean="0">
                <a:solidFill>
                  <a:schemeClr val="dk1"/>
                </a:solidFill>
                <a:cs typeface="Calibri" pitchFamily="34" charset="0"/>
              </a:rPr>
              <a:t>VM</a:t>
            </a:r>
            <a:endParaRPr lang="en-US" sz="1050">
              <a:solidFill>
                <a:schemeClr val="dk1"/>
              </a:solidFill>
              <a:cs typeface="Calibri" pitchFamily="34" charset="0"/>
            </a:endParaRPr>
          </a:p>
        </p:txBody>
      </p:sp>
      <p:sp>
        <p:nvSpPr>
          <p:cNvPr id="26" name="Прямоугольник 36"/>
          <p:cNvSpPr/>
          <p:nvPr/>
        </p:nvSpPr>
        <p:spPr>
          <a:xfrm>
            <a:off x="6097594" y="3312183"/>
            <a:ext cx="691989" cy="377448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smtClean="0">
                <a:solidFill>
                  <a:schemeClr val="dk1"/>
                </a:solidFill>
                <a:cs typeface="Calibri" pitchFamily="34" charset="0"/>
              </a:rPr>
              <a:t>VM</a:t>
            </a:r>
            <a:endParaRPr lang="en-US" sz="1050">
              <a:solidFill>
                <a:schemeClr val="dk1"/>
              </a:solidFill>
              <a:cs typeface="Calibri" pitchFamily="34" charset="0"/>
            </a:endParaRPr>
          </a:p>
        </p:txBody>
      </p:sp>
      <p:sp>
        <p:nvSpPr>
          <p:cNvPr id="8" name="Прямоугольник 36"/>
          <p:cNvSpPr/>
          <p:nvPr/>
        </p:nvSpPr>
        <p:spPr>
          <a:xfrm>
            <a:off x="5999620" y="3034752"/>
            <a:ext cx="691989" cy="377448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smtClean="0">
                <a:cs typeface="Calibri" pitchFamily="34" charset="0"/>
              </a:rPr>
              <a:t>VM</a:t>
            </a:r>
            <a:endParaRPr lang="en-US" sz="1050">
              <a:cs typeface="Calibri" pitchFamily="34" charset="0"/>
            </a:endParaRPr>
          </a:p>
        </p:txBody>
      </p:sp>
      <p:cxnSp>
        <p:nvCxnSpPr>
          <p:cNvPr id="20" name="Прямая со стрелкой 56"/>
          <p:cNvCxnSpPr>
            <a:stCxn id="19" idx="1"/>
            <a:endCxn id="37" idx="0"/>
          </p:cNvCxnSpPr>
          <p:nvPr/>
        </p:nvCxnSpPr>
        <p:spPr>
          <a:xfrm flipH="1" flipV="1">
            <a:off x="7103277" y="3929865"/>
            <a:ext cx="605747" cy="683167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57"/>
          <p:cNvCxnSpPr>
            <a:stCxn id="19" idx="1"/>
          </p:cNvCxnSpPr>
          <p:nvPr/>
        </p:nvCxnSpPr>
        <p:spPr>
          <a:xfrm flipH="1">
            <a:off x="7239009" y="4613032"/>
            <a:ext cx="459128" cy="949585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59"/>
          <p:cNvSpPr/>
          <p:nvPr/>
        </p:nvSpPr>
        <p:spPr>
          <a:xfrm>
            <a:off x="3995723" y="720000"/>
            <a:ext cx="1572702" cy="2040643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cs typeface="Calibri" pitchFamily="34" charset="0"/>
            </a:endParaRPr>
          </a:p>
        </p:txBody>
      </p:sp>
      <p:cxnSp>
        <p:nvCxnSpPr>
          <p:cNvPr id="25" name="Прямая со стрелкой 33"/>
          <p:cNvCxnSpPr>
            <a:stCxn id="7" idx="3"/>
            <a:endCxn id="26" idx="1"/>
          </p:cNvCxnSpPr>
          <p:nvPr/>
        </p:nvCxnSpPr>
        <p:spPr>
          <a:xfrm flipV="1">
            <a:off x="4093737" y="3500907"/>
            <a:ext cx="2003856" cy="923400"/>
          </a:xfrm>
          <a:prstGeom prst="straightConnector1">
            <a:avLst/>
          </a:prstGeom>
          <a:ln w="1905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трелка вправо 106"/>
          <p:cNvSpPr/>
          <p:nvPr/>
        </p:nvSpPr>
        <p:spPr>
          <a:xfrm rot="16200000">
            <a:off x="4497258" y="2524306"/>
            <a:ext cx="586892" cy="423946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224946" y="3101369"/>
            <a:ext cx="1199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  <a:cs typeface="Calibri" pitchFamily="34" charset="0"/>
              </a:rPr>
              <a:t>Measurements</a:t>
            </a:r>
          </a:p>
        </p:txBody>
      </p:sp>
      <p:sp>
        <p:nvSpPr>
          <p:cNvPr id="36" name="Прямоугольник 49"/>
          <p:cNvSpPr/>
          <p:nvPr/>
        </p:nvSpPr>
        <p:spPr>
          <a:xfrm>
            <a:off x="129147" y="3994439"/>
            <a:ext cx="1272228" cy="87022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cs typeface="Calibri" pitchFamily="34" charset="0"/>
            </a:endParaRPr>
          </a:p>
        </p:txBody>
      </p:sp>
      <p:cxnSp>
        <p:nvCxnSpPr>
          <p:cNvPr id="38" name="Elbow Connector 37"/>
          <p:cNvCxnSpPr>
            <a:stCxn id="23" idx="1"/>
            <a:endCxn id="14" idx="0"/>
          </p:cNvCxnSpPr>
          <p:nvPr/>
        </p:nvCxnSpPr>
        <p:spPr>
          <a:xfrm rot="10800000" flipV="1">
            <a:off x="3612251" y="1740322"/>
            <a:ext cx="383472" cy="2254117"/>
          </a:xfrm>
          <a:prstGeom prst="bentConnector2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23" idx="3"/>
            <a:endCxn id="18" idx="0"/>
          </p:cNvCxnSpPr>
          <p:nvPr/>
        </p:nvCxnSpPr>
        <p:spPr>
          <a:xfrm>
            <a:off x="5568426" y="1740321"/>
            <a:ext cx="2747911" cy="2432352"/>
          </a:xfrm>
          <a:prstGeom prst="bentConnector2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00078" y="2342072"/>
            <a:ext cx="557782" cy="1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57860" y="2160029"/>
            <a:ext cx="1436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Control operations</a:t>
            </a:r>
            <a:endParaRPr lang="en-US" sz="1200" dirty="0">
              <a:latin typeface="+mn-lt"/>
            </a:endParaRPr>
          </a:p>
        </p:txBody>
      </p:sp>
      <p:cxnSp>
        <p:nvCxnSpPr>
          <p:cNvPr id="42" name="Прямая со стрелкой 33"/>
          <p:cNvCxnSpPr/>
          <p:nvPr/>
        </p:nvCxnSpPr>
        <p:spPr>
          <a:xfrm>
            <a:off x="500078" y="2755961"/>
            <a:ext cx="557782" cy="1"/>
          </a:xfrm>
          <a:prstGeom prst="straightConnector1">
            <a:avLst/>
          </a:prstGeom>
          <a:ln w="1905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057860" y="2582506"/>
            <a:ext cx="1350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Application traffic</a:t>
            </a:r>
            <a:endParaRPr lang="en-US" sz="1200" dirty="0">
              <a:latin typeface="+mn-lt"/>
            </a:endParaRPr>
          </a:p>
        </p:txBody>
      </p:sp>
      <p:cxnSp>
        <p:nvCxnSpPr>
          <p:cNvPr id="46" name="Прямая со стрелкой 33"/>
          <p:cNvCxnSpPr>
            <a:endCxn id="7" idx="1"/>
          </p:cNvCxnSpPr>
          <p:nvPr/>
        </p:nvCxnSpPr>
        <p:spPr>
          <a:xfrm>
            <a:off x="1223048" y="4424307"/>
            <a:ext cx="1927068" cy="0"/>
          </a:xfrm>
          <a:prstGeom prst="straightConnector1">
            <a:avLst/>
          </a:prstGeom>
          <a:ln w="1905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ieren 53"/>
          <p:cNvGrpSpPr/>
          <p:nvPr/>
        </p:nvGrpSpPr>
        <p:grpSpPr>
          <a:xfrm>
            <a:off x="4278996" y="938053"/>
            <a:ext cx="1008182" cy="1462228"/>
            <a:chOff x="3930644" y="703539"/>
            <a:chExt cx="1008182" cy="892177"/>
          </a:xfrm>
        </p:grpSpPr>
        <p:sp>
          <p:nvSpPr>
            <p:cNvPr id="24" name="Скругленный прямоугольник 60"/>
            <p:cNvSpPr/>
            <p:nvPr/>
          </p:nvSpPr>
          <p:spPr>
            <a:xfrm>
              <a:off x="3930644" y="1019011"/>
              <a:ext cx="1006155" cy="241944"/>
            </a:xfrm>
            <a:prstGeom prst="roundRect">
              <a:avLst/>
            </a:prstGeom>
            <a:solidFill>
              <a:srgbClr val="FDD8B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prstClr val="black"/>
                  </a:solidFill>
                </a:rPr>
                <a:t>Rules Engine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45" name="Скругленный прямоугольник 60"/>
            <p:cNvSpPr/>
            <p:nvPr/>
          </p:nvSpPr>
          <p:spPr>
            <a:xfrm>
              <a:off x="3930644" y="703539"/>
              <a:ext cx="1006155" cy="241944"/>
            </a:xfrm>
            <a:prstGeom prst="roundRect">
              <a:avLst/>
            </a:prstGeom>
            <a:solidFill>
              <a:srgbClr val="FDD8B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prstClr val="black"/>
                  </a:solidFill>
                </a:rPr>
                <a:t>Enactor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49" name="Скругленный прямоугольник 60"/>
            <p:cNvSpPr/>
            <p:nvPr/>
          </p:nvSpPr>
          <p:spPr>
            <a:xfrm>
              <a:off x="3932671" y="1353772"/>
              <a:ext cx="1006155" cy="241944"/>
            </a:xfrm>
            <a:prstGeom prst="roundRect">
              <a:avLst/>
            </a:prstGeom>
            <a:solidFill>
              <a:srgbClr val="FDD8B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smtClean="0">
                  <a:solidFill>
                    <a:prstClr val="black"/>
                  </a:solidFill>
                </a:rPr>
                <a:t>Aggregator</a:t>
              </a:r>
              <a:endParaRPr lang="en-US" sz="800">
                <a:solidFill>
                  <a:prstClr val="black"/>
                </a:solidFill>
              </a:endParaRPr>
            </a:p>
          </p:txBody>
        </p:sp>
      </p:grpSp>
      <p:cxnSp>
        <p:nvCxnSpPr>
          <p:cNvPr id="59" name="Прямая со стрелкой 33"/>
          <p:cNvCxnSpPr>
            <a:stCxn id="7" idx="3"/>
            <a:endCxn id="58" idx="1"/>
          </p:cNvCxnSpPr>
          <p:nvPr/>
        </p:nvCxnSpPr>
        <p:spPr>
          <a:xfrm flipV="1">
            <a:off x="4093737" y="3776680"/>
            <a:ext cx="2090940" cy="647627"/>
          </a:xfrm>
          <a:prstGeom prst="straightConnector1">
            <a:avLst/>
          </a:prstGeom>
          <a:ln w="1905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loud 16"/>
          <p:cNvSpPr/>
          <p:nvPr/>
        </p:nvSpPr>
        <p:spPr>
          <a:xfrm rot="1616400">
            <a:off x="5712202" y="4649241"/>
            <a:ext cx="1478162" cy="1793231"/>
          </a:xfrm>
          <a:prstGeom prst="cloud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69" name="Прямоугольник 36"/>
          <p:cNvSpPr/>
          <p:nvPr/>
        </p:nvSpPr>
        <p:spPr>
          <a:xfrm>
            <a:off x="6190463" y="5649665"/>
            <a:ext cx="691989" cy="377448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smtClean="0">
                <a:solidFill>
                  <a:schemeClr val="dk1"/>
                </a:solidFill>
                <a:cs typeface="Calibri" pitchFamily="34" charset="0"/>
              </a:rPr>
              <a:t>VM</a:t>
            </a:r>
            <a:endParaRPr lang="en-US" sz="1050">
              <a:solidFill>
                <a:schemeClr val="dk1"/>
              </a:solidFill>
              <a:cs typeface="Calibri" pitchFamily="34" charset="0"/>
            </a:endParaRPr>
          </a:p>
        </p:txBody>
      </p:sp>
      <p:sp>
        <p:nvSpPr>
          <p:cNvPr id="70" name="Прямоугольник 36"/>
          <p:cNvSpPr/>
          <p:nvPr/>
        </p:nvSpPr>
        <p:spPr>
          <a:xfrm>
            <a:off x="6103379" y="5373892"/>
            <a:ext cx="691989" cy="377448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smtClean="0">
                <a:solidFill>
                  <a:schemeClr val="dk1"/>
                </a:solidFill>
                <a:cs typeface="Calibri" pitchFamily="34" charset="0"/>
              </a:rPr>
              <a:t>VM</a:t>
            </a:r>
            <a:endParaRPr lang="en-US" sz="1050">
              <a:solidFill>
                <a:schemeClr val="dk1"/>
              </a:solidFill>
              <a:cs typeface="Calibri" pitchFamily="34" charset="0"/>
            </a:endParaRPr>
          </a:p>
        </p:txBody>
      </p:sp>
      <p:sp>
        <p:nvSpPr>
          <p:cNvPr id="71" name="Прямоугольник 36"/>
          <p:cNvSpPr/>
          <p:nvPr/>
        </p:nvSpPr>
        <p:spPr>
          <a:xfrm>
            <a:off x="6005405" y="5096461"/>
            <a:ext cx="691989" cy="377448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smtClean="0">
                <a:cs typeface="Calibri" pitchFamily="34" charset="0"/>
              </a:rPr>
              <a:t>VM</a:t>
            </a:r>
            <a:endParaRPr lang="en-US" sz="1050">
              <a:cs typeface="Calibri" pitchFamily="34" charset="0"/>
            </a:endParaRPr>
          </a:p>
        </p:txBody>
      </p:sp>
      <p:cxnSp>
        <p:nvCxnSpPr>
          <p:cNvPr id="5" name="Прямая со стрелкой 33"/>
          <p:cNvCxnSpPr>
            <a:stCxn id="7" idx="3"/>
            <a:endCxn id="8" idx="1"/>
          </p:cNvCxnSpPr>
          <p:nvPr/>
        </p:nvCxnSpPr>
        <p:spPr>
          <a:xfrm flipV="1">
            <a:off x="4093737" y="3223477"/>
            <a:ext cx="1905882" cy="1200831"/>
          </a:xfrm>
          <a:prstGeom prst="straightConnector1">
            <a:avLst/>
          </a:prstGeom>
          <a:ln w="1905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34"/>
          <p:cNvCxnSpPr>
            <a:stCxn id="7" idx="3"/>
            <a:endCxn id="71" idx="1"/>
          </p:cNvCxnSpPr>
          <p:nvPr/>
        </p:nvCxnSpPr>
        <p:spPr>
          <a:xfrm>
            <a:off x="4093738" y="4424307"/>
            <a:ext cx="1911667" cy="860879"/>
          </a:xfrm>
          <a:prstGeom prst="straightConnector1">
            <a:avLst/>
          </a:prstGeom>
          <a:ln w="1905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34"/>
          <p:cNvCxnSpPr>
            <a:stCxn id="7" idx="3"/>
            <a:endCxn id="70" idx="1"/>
          </p:cNvCxnSpPr>
          <p:nvPr/>
        </p:nvCxnSpPr>
        <p:spPr>
          <a:xfrm>
            <a:off x="4093738" y="4424307"/>
            <a:ext cx="2009641" cy="1138309"/>
          </a:xfrm>
          <a:prstGeom prst="straightConnector1">
            <a:avLst/>
          </a:prstGeom>
          <a:ln w="1905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34"/>
          <p:cNvCxnSpPr>
            <a:stCxn id="7" idx="3"/>
            <a:endCxn id="69" idx="1"/>
          </p:cNvCxnSpPr>
          <p:nvPr/>
        </p:nvCxnSpPr>
        <p:spPr>
          <a:xfrm>
            <a:off x="4093738" y="4424307"/>
            <a:ext cx="2096725" cy="1414083"/>
          </a:xfrm>
          <a:prstGeom prst="straightConnector1">
            <a:avLst/>
          </a:prstGeom>
          <a:ln w="1905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52"/>
          <p:cNvGrpSpPr/>
          <p:nvPr/>
        </p:nvGrpSpPr>
        <p:grpSpPr>
          <a:xfrm>
            <a:off x="2332261" y="5154554"/>
            <a:ext cx="2561660" cy="1622153"/>
            <a:chOff x="3116733" y="3456441"/>
            <a:chExt cx="1729078" cy="630722"/>
          </a:xfrm>
        </p:grpSpPr>
        <p:pic>
          <p:nvPicPr>
            <p:cNvPr id="47" name="Picture 2" descr="\\MICKY-LAPTOP\in-lappi\traffic77kk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6733" y="3479236"/>
              <a:ext cx="1729078" cy="6079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51"/>
            <p:cNvSpPr txBox="1"/>
            <p:nvPr/>
          </p:nvSpPr>
          <p:spPr>
            <a:xfrm>
              <a:off x="3690023" y="3456441"/>
              <a:ext cx="655909" cy="131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+mn-lt"/>
                </a:rPr>
                <a:t>Elasticity</a:t>
              </a:r>
            </a:p>
          </p:txBody>
        </p:sp>
      </p:grpSp>
      <p:sp>
        <p:nvSpPr>
          <p:cNvPr id="50" name="Oval 15"/>
          <p:cNvSpPr/>
          <p:nvPr/>
        </p:nvSpPr>
        <p:spPr>
          <a:xfrm>
            <a:off x="1666875" y="3878315"/>
            <a:ext cx="1002846" cy="1087980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Core Network</a:t>
            </a: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61" y="4045586"/>
            <a:ext cx="838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5722279" y="573088"/>
            <a:ext cx="33380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54013" fontAlgn="auto">
              <a:spcBef>
                <a:spcPct val="20000"/>
              </a:spcBef>
              <a:spcAft>
                <a:spcPts val="0"/>
              </a:spcAft>
              <a:buClr>
                <a:srgbClr val="F16311"/>
              </a:buClr>
            </a:pPr>
            <a:r>
              <a:rPr lang="en-US" sz="1600" dirty="0" smtClean="0">
                <a:latin typeface="Calibri"/>
                <a:cs typeface="Calibri"/>
              </a:rPr>
              <a:t>Elastic cloud brokering allows optimized resource utilization across multiple sites by dynamic up- &amp; down-scaling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2031401" y="5786753"/>
            <a:ext cx="9642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req</a:t>
            </a:r>
            <a:r>
              <a:rPr lang="en-US" sz="1600" b="1" dirty="0">
                <a:latin typeface="+mn-lt"/>
              </a:rPr>
              <a:t>./s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093737" y="6466728"/>
            <a:ext cx="649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time</a:t>
            </a:r>
            <a:endParaRPr lang="en-US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783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26" grpId="0" animBg="1"/>
      <p:bldP spid="26" grpId="1" animBg="1"/>
      <p:bldP spid="69" grpId="0" animBg="1"/>
      <p:bldP spid="69" grpId="1" animBg="1"/>
      <p:bldP spid="70" grpId="0" animBg="1"/>
      <p:bldP spid="7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3388" y="339725"/>
            <a:ext cx="8280000" cy="720000"/>
          </a:xfrm>
        </p:spPr>
        <p:txBody>
          <a:bodyPr/>
          <a:lstStyle/>
          <a:p>
            <a:r>
              <a:rPr lang="de-DE" dirty="0" err="1" smtClean="0"/>
              <a:t>myMONSTER</a:t>
            </a:r>
            <a:r>
              <a:rPr lang="de-DE" dirty="0" smtClean="0"/>
              <a:t>-RCS</a:t>
            </a:r>
            <a:br>
              <a:rPr lang="de-DE" dirty="0" smtClean="0"/>
            </a:br>
            <a:r>
              <a:rPr lang="de-DE" dirty="0" err="1" smtClean="0"/>
              <a:t>Android</a:t>
            </a:r>
            <a:r>
              <a:rPr lang="de-DE" dirty="0" smtClean="0"/>
              <a:t> Communication Client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4"/>
          </p:nvPr>
        </p:nvSpPr>
        <p:spPr>
          <a:xfrm>
            <a:off x="432000" y="1715388"/>
            <a:ext cx="4642920" cy="4410000"/>
          </a:xfrm>
        </p:spPr>
        <p:txBody>
          <a:bodyPr/>
          <a:lstStyle/>
          <a:p>
            <a:pPr>
              <a:defRPr/>
            </a:pPr>
            <a:r>
              <a:rPr lang="en-US" sz="1400" dirty="0" smtClean="0"/>
              <a:t>The software stems</a:t>
            </a:r>
          </a:p>
          <a:p>
            <a:pPr lvl="1">
              <a:defRPr/>
            </a:pPr>
            <a:r>
              <a:rPr lang="en-US" sz="1400" dirty="0" smtClean="0"/>
              <a:t>Extended RCS Stack from Orange Labs for </a:t>
            </a:r>
            <a:r>
              <a:rPr lang="en-US" sz="1400" dirty="0" err="1" smtClean="0"/>
              <a:t>VoLTE</a:t>
            </a:r>
            <a:endParaRPr lang="en-US" sz="1400" dirty="0" smtClean="0"/>
          </a:p>
          <a:p>
            <a:pPr lvl="1">
              <a:defRPr/>
            </a:pPr>
            <a:r>
              <a:rPr lang="en-US" sz="1400" dirty="0" smtClean="0"/>
              <a:t>Compliant to GSMA </a:t>
            </a:r>
            <a:r>
              <a:rPr lang="en-US" sz="1400" dirty="0" err="1" smtClean="0"/>
              <a:t>RCSe</a:t>
            </a:r>
            <a:r>
              <a:rPr lang="en-US" sz="1400" dirty="0" smtClean="0"/>
              <a:t> 1.2 specification</a:t>
            </a:r>
          </a:p>
          <a:p>
            <a:pPr lvl="1">
              <a:defRPr/>
            </a:pPr>
            <a:r>
              <a:rPr lang="de-DE" sz="1400" dirty="0" smtClean="0"/>
              <a:t>Client/Server API </a:t>
            </a:r>
            <a:r>
              <a:rPr lang="de-DE" sz="1400" dirty="0" err="1" smtClean="0"/>
              <a:t>allows</a:t>
            </a:r>
            <a:r>
              <a:rPr lang="de-DE" sz="1400" dirty="0" smtClean="0"/>
              <a:t> easy </a:t>
            </a:r>
            <a:r>
              <a:rPr lang="de-DE" sz="1400" dirty="0" err="1" smtClean="0"/>
              <a:t>integration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Android</a:t>
            </a:r>
            <a:r>
              <a:rPr lang="de-DE" sz="1400" dirty="0" smtClean="0"/>
              <a:t> native </a:t>
            </a:r>
            <a:r>
              <a:rPr lang="de-DE" sz="1400" dirty="0" err="1" smtClean="0"/>
              <a:t>application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Supported RCS/</a:t>
            </a:r>
            <a:r>
              <a:rPr lang="en-US" sz="1400" dirty="0" err="1" smtClean="0"/>
              <a:t>VoLTE</a:t>
            </a:r>
            <a:r>
              <a:rPr lang="en-US" sz="1400" dirty="0" smtClean="0"/>
              <a:t> </a:t>
            </a:r>
            <a:r>
              <a:rPr lang="en-US" sz="1400" dirty="0"/>
              <a:t>key features</a:t>
            </a:r>
            <a:r>
              <a:rPr lang="en-US" sz="1400" dirty="0" smtClean="0"/>
              <a:t>:</a:t>
            </a:r>
            <a:endParaRPr lang="en-US" sz="1400" dirty="0"/>
          </a:p>
          <a:p>
            <a:pPr lvl="1"/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Enhanced 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ea typeface="ＭＳ Ｐゴシック" pitchFamily="-65" charset="-128"/>
                <a:cs typeface="Tahoma" pitchFamily="34" charset="0"/>
              </a:rPr>
              <a:t>native address book with supported service capabilities and presence info</a:t>
            </a:r>
            <a:endParaRPr lang="en-US" sz="1400" dirty="0" smtClean="0"/>
          </a:p>
          <a:p>
            <a:pPr lvl="1"/>
            <a:r>
              <a:rPr lang="de-DE" sz="1400" dirty="0" smtClean="0"/>
              <a:t>Messaging</a:t>
            </a:r>
          </a:p>
          <a:p>
            <a:pPr lvl="2"/>
            <a:r>
              <a:rPr lang="de-DE" sz="1200" dirty="0" smtClean="0"/>
              <a:t>File Transfer</a:t>
            </a:r>
          </a:p>
          <a:p>
            <a:pPr lvl="2"/>
            <a:r>
              <a:rPr lang="de-DE" sz="1200" dirty="0" smtClean="0"/>
              <a:t>1-1 </a:t>
            </a:r>
            <a:r>
              <a:rPr lang="de-DE" sz="1200" dirty="0" err="1" smtClean="0"/>
              <a:t>chat</a:t>
            </a:r>
            <a:endParaRPr lang="de-DE" sz="1200" dirty="0" smtClean="0"/>
          </a:p>
          <a:p>
            <a:pPr lvl="2"/>
            <a:r>
              <a:rPr lang="de-DE" sz="1200" dirty="0" err="1" smtClean="0"/>
              <a:t>Adhoc</a:t>
            </a:r>
            <a:r>
              <a:rPr lang="de-DE" sz="1200" dirty="0" smtClean="0"/>
              <a:t> </a:t>
            </a:r>
            <a:r>
              <a:rPr lang="de-DE" sz="1200" dirty="0" err="1" smtClean="0"/>
              <a:t>group</a:t>
            </a:r>
            <a:r>
              <a:rPr lang="de-DE" sz="1200" dirty="0" smtClean="0"/>
              <a:t> </a:t>
            </a:r>
            <a:r>
              <a:rPr lang="de-DE" sz="1200" dirty="0" err="1" smtClean="0"/>
              <a:t>chat</a:t>
            </a:r>
            <a:endParaRPr lang="de-DE" sz="1200" dirty="0" smtClean="0"/>
          </a:p>
          <a:p>
            <a:pPr lvl="2"/>
            <a:r>
              <a:rPr lang="de-DE" sz="1200" dirty="0" smtClean="0"/>
              <a:t>Location</a:t>
            </a:r>
          </a:p>
          <a:p>
            <a:pPr lvl="1"/>
            <a:r>
              <a:rPr lang="de-DE" sz="1400" dirty="0" smtClean="0"/>
              <a:t>Rich Call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multimedia</a:t>
            </a:r>
            <a:r>
              <a:rPr lang="de-DE" sz="1400" dirty="0" smtClean="0"/>
              <a:t> </a:t>
            </a:r>
            <a:r>
              <a:rPr lang="de-DE" sz="1400" dirty="0" err="1" smtClean="0"/>
              <a:t>content</a:t>
            </a:r>
            <a:r>
              <a:rPr lang="de-DE" sz="1400" dirty="0" smtClean="0"/>
              <a:t> </a:t>
            </a:r>
            <a:r>
              <a:rPr lang="de-DE" sz="1400" dirty="0" err="1"/>
              <a:t>s</a:t>
            </a:r>
            <a:r>
              <a:rPr lang="de-DE" sz="1400" dirty="0" err="1" smtClean="0"/>
              <a:t>haring</a:t>
            </a:r>
            <a:endParaRPr lang="de-DE" sz="1400" dirty="0" smtClean="0"/>
          </a:p>
          <a:p>
            <a:pPr lvl="2"/>
            <a:r>
              <a:rPr lang="de-DE" sz="1200" dirty="0" smtClean="0"/>
              <a:t>Image Sharing</a:t>
            </a:r>
          </a:p>
          <a:p>
            <a:pPr lvl="2"/>
            <a:r>
              <a:rPr lang="de-DE" sz="1200" dirty="0" smtClean="0"/>
              <a:t>Video Sharing</a:t>
            </a:r>
          </a:p>
          <a:p>
            <a:pPr lvl="2"/>
            <a:r>
              <a:rPr lang="de-DE" sz="1200" dirty="0" err="1" smtClean="0"/>
              <a:t>VoIP</a:t>
            </a:r>
            <a:endParaRPr lang="de-DE" sz="1200" dirty="0" smtClean="0"/>
          </a:p>
        </p:txBody>
      </p:sp>
      <p:pic>
        <p:nvPicPr>
          <p:cNvPr id="2050" name="Picture 2" descr="C:\Users\Administrator\Documents\RCSe new Screenshots\RCSe new Screenshots\RCSe_VideoSharing_activ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291" y="780713"/>
            <a:ext cx="3115583" cy="186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ocuments\RCSe new Screenshots\RCSe new Screenshots\RCSe_QuickContact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514" y="2880538"/>
            <a:ext cx="1814977" cy="302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078" y="3068955"/>
            <a:ext cx="881041" cy="102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920" y="4797779"/>
            <a:ext cx="943877" cy="6067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4998" y="5539629"/>
            <a:ext cx="1859844" cy="3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15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VoLTE</a:t>
            </a:r>
            <a:r>
              <a:rPr lang="de-DE" dirty="0" smtClean="0"/>
              <a:t> Support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Voice Codecs</a:t>
            </a:r>
            <a:br>
              <a:rPr lang="de-DE" dirty="0" smtClean="0"/>
            </a:br>
            <a:r>
              <a:rPr lang="de-DE" dirty="0" err="1"/>
              <a:t>myMONSTER</a:t>
            </a:r>
            <a:r>
              <a:rPr lang="de-DE" dirty="0"/>
              <a:t>-RCS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FhI</a:t>
            </a:r>
            <a:r>
              <a:rPr lang="en-US" dirty="0" smtClean="0"/>
              <a:t> IIS AAC-ELD </a:t>
            </a:r>
            <a:r>
              <a:rPr lang="en-US" dirty="0"/>
              <a:t>Codec</a:t>
            </a:r>
            <a:endParaRPr lang="de-DE" dirty="0"/>
          </a:p>
          <a:p>
            <a:pPr lvl="1"/>
            <a:r>
              <a:rPr lang="en-US" dirty="0"/>
              <a:t>Based on MPEG4 </a:t>
            </a:r>
            <a:r>
              <a:rPr lang="en-US" dirty="0" smtClean="0"/>
              <a:t>AAC</a:t>
            </a:r>
            <a:r>
              <a:rPr lang="de-DE" dirty="0" smtClean="0"/>
              <a:t>, </a:t>
            </a:r>
            <a:r>
              <a:rPr lang="en-US" dirty="0" smtClean="0"/>
              <a:t>Low </a:t>
            </a:r>
            <a:r>
              <a:rPr lang="en-US" dirty="0"/>
              <a:t>delay</a:t>
            </a:r>
            <a:endParaRPr lang="de-DE" dirty="0"/>
          </a:p>
          <a:p>
            <a:r>
              <a:rPr lang="en-US" dirty="0" smtClean="0"/>
              <a:t>AMR-NB</a:t>
            </a:r>
            <a:endParaRPr lang="de-DE" dirty="0"/>
          </a:p>
          <a:p>
            <a:pPr lvl="1"/>
            <a:r>
              <a:rPr lang="en-US" dirty="0" smtClean="0"/>
              <a:t>Adapts </a:t>
            </a:r>
            <a:r>
              <a:rPr lang="en-US" dirty="0"/>
              <a:t>to connection quality by using modes that have different bitrate </a:t>
            </a:r>
            <a:r>
              <a:rPr lang="en-US" dirty="0" smtClean="0"/>
              <a:t>requirements</a:t>
            </a:r>
          </a:p>
          <a:p>
            <a:r>
              <a:rPr lang="en-US" dirty="0" smtClean="0"/>
              <a:t>GSM</a:t>
            </a:r>
            <a:endParaRPr lang="de-DE" dirty="0"/>
          </a:p>
          <a:p>
            <a:pPr lvl="1"/>
            <a:r>
              <a:rPr lang="en-US" dirty="0"/>
              <a:t>GSM Full-Rate audio codec (GSM-FR)</a:t>
            </a:r>
            <a:endParaRPr lang="de-DE" dirty="0"/>
          </a:p>
          <a:p>
            <a:r>
              <a:rPr lang="en-US" dirty="0"/>
              <a:t>GSM_EFR</a:t>
            </a:r>
            <a:endParaRPr lang="de-DE" dirty="0"/>
          </a:p>
          <a:p>
            <a:pPr lvl="1"/>
            <a:r>
              <a:rPr lang="en-US" dirty="0"/>
              <a:t>GSM Enhanced Full-Rate audio codec</a:t>
            </a:r>
            <a:endParaRPr lang="de-DE" dirty="0"/>
          </a:p>
          <a:p>
            <a:r>
              <a:rPr lang="en-US" dirty="0"/>
              <a:t>PCMA</a:t>
            </a:r>
            <a:endParaRPr lang="de-DE" dirty="0"/>
          </a:p>
          <a:p>
            <a:pPr lvl="1"/>
            <a:r>
              <a:rPr lang="en-US" dirty="0"/>
              <a:t>G.711 PCM audio codec with </a:t>
            </a:r>
            <a:r>
              <a:rPr lang="en-US" dirty="0" smtClean="0"/>
              <a:t>a-law</a:t>
            </a:r>
            <a:endParaRPr lang="de-DE" sz="2400" dirty="0" smtClean="0"/>
          </a:p>
          <a:p>
            <a:r>
              <a:rPr lang="en-US" dirty="0" smtClean="0"/>
              <a:t>PCMU</a:t>
            </a:r>
            <a:endParaRPr lang="de-DE" dirty="0" smtClean="0"/>
          </a:p>
          <a:p>
            <a:pPr lvl="1"/>
            <a:r>
              <a:rPr lang="en-US" dirty="0" smtClean="0"/>
              <a:t>G.711 </a:t>
            </a:r>
            <a:r>
              <a:rPr lang="en-US" dirty="0"/>
              <a:t>PCM audio codec with </a:t>
            </a:r>
            <a:r>
              <a:rPr lang="en-US" dirty="0" smtClean="0"/>
              <a:t>u-law</a:t>
            </a:r>
            <a:endParaRPr lang="de-DE" sz="2400" dirty="0"/>
          </a:p>
          <a:p>
            <a:pPr>
              <a:defRPr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FOKUS extensions</a:t>
            </a:r>
          </a:p>
          <a:p>
            <a:pPr lvl="1">
              <a:defRPr/>
            </a:pPr>
            <a:r>
              <a:rPr lang="de-DE" dirty="0"/>
              <a:t>Voice </a:t>
            </a:r>
            <a:r>
              <a:rPr lang="de-DE" dirty="0" err="1"/>
              <a:t>over</a:t>
            </a:r>
            <a:r>
              <a:rPr lang="de-DE" dirty="0"/>
              <a:t> IP</a:t>
            </a:r>
          </a:p>
          <a:p>
            <a:pPr lvl="1">
              <a:defRPr/>
            </a:pPr>
            <a:r>
              <a:rPr lang="de-DE" dirty="0"/>
              <a:t>Integration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Android</a:t>
            </a:r>
            <a:r>
              <a:rPr lang="de-DE" dirty="0"/>
              <a:t> RTP API </a:t>
            </a:r>
          </a:p>
          <a:p>
            <a:pPr lvl="1">
              <a:defRPr/>
            </a:pPr>
            <a:r>
              <a:rPr lang="de-DE" dirty="0"/>
              <a:t>Integration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external</a:t>
            </a:r>
            <a:r>
              <a:rPr lang="de-DE" dirty="0"/>
              <a:t> Codec </a:t>
            </a:r>
            <a:r>
              <a:rPr lang="de-DE" dirty="0" err="1"/>
              <a:t>library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VoIP</a:t>
            </a:r>
            <a:endParaRPr lang="de-DE" dirty="0"/>
          </a:p>
          <a:p>
            <a:pPr lvl="1">
              <a:defRPr/>
            </a:pPr>
            <a:r>
              <a:rPr lang="de-DE" dirty="0" err="1"/>
              <a:t>Optimization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video</a:t>
            </a:r>
            <a:r>
              <a:rPr lang="de-DE" dirty="0"/>
              <a:t> </a:t>
            </a:r>
            <a:r>
              <a:rPr lang="de-DE" dirty="0" err="1"/>
              <a:t>streaming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 smtClean="0"/>
              <a:t>content</a:t>
            </a:r>
            <a:r>
              <a:rPr lang="de-DE" dirty="0" smtClean="0"/>
              <a:t> </a:t>
            </a:r>
            <a:r>
              <a:rPr lang="de-DE" dirty="0" err="1" smtClean="0"/>
              <a:t>sharing</a:t>
            </a:r>
            <a:endParaRPr lang="de-DE" dirty="0" smtClean="0"/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 smtClean="0"/>
              <a:t>EPC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provide</a:t>
            </a:r>
            <a:r>
              <a:rPr lang="de-DE" dirty="0" smtClean="0"/>
              <a:t> </a:t>
            </a:r>
            <a:r>
              <a:rPr lang="de-DE" dirty="0" err="1" smtClean="0"/>
              <a:t>QoS</a:t>
            </a:r>
            <a:r>
              <a:rPr lang="de-DE" dirty="0" smtClean="0"/>
              <a:t> Class Identifier (QCI)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dedicted</a:t>
            </a:r>
            <a:r>
              <a:rPr lang="de-DE" dirty="0" smtClean="0"/>
              <a:t> </a:t>
            </a:r>
            <a:r>
              <a:rPr lang="de-DE" dirty="0" err="1" smtClean="0"/>
              <a:t>VoLTE</a:t>
            </a:r>
            <a:r>
              <a:rPr lang="de-DE" dirty="0" smtClean="0"/>
              <a:t> </a:t>
            </a:r>
            <a:r>
              <a:rPr lang="de-DE" dirty="0" err="1" smtClean="0"/>
              <a:t>bearer</a:t>
            </a:r>
            <a:endParaRPr lang="de-DE" dirty="0" smtClean="0"/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 err="1" smtClean="0"/>
              <a:t>Android</a:t>
            </a:r>
            <a:r>
              <a:rPr lang="de-DE" dirty="0" smtClean="0"/>
              <a:t> Mobility Manager </a:t>
            </a:r>
            <a:r>
              <a:rPr lang="de-DE" dirty="0" err="1" smtClean="0"/>
              <a:t>enables</a:t>
            </a:r>
            <a:r>
              <a:rPr lang="de-DE" dirty="0" smtClean="0"/>
              <a:t> </a:t>
            </a:r>
            <a:r>
              <a:rPr lang="de-DE" dirty="0" err="1" smtClean="0"/>
              <a:t>seamless</a:t>
            </a:r>
            <a:r>
              <a:rPr lang="de-DE" dirty="0" smtClean="0"/>
              <a:t> </a:t>
            </a:r>
            <a:r>
              <a:rPr lang="de-DE" dirty="0" err="1" smtClean="0"/>
              <a:t>session</a:t>
            </a:r>
            <a:r>
              <a:rPr lang="de-DE" dirty="0" smtClean="0"/>
              <a:t> </a:t>
            </a:r>
            <a:r>
              <a:rPr lang="de-DE" dirty="0" err="1" smtClean="0"/>
              <a:t>mobility</a:t>
            </a:r>
            <a:endParaRPr lang="de-DE" dirty="0" smtClean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1640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424635"/>
            <a:ext cx="8280000" cy="720000"/>
          </a:xfrm>
        </p:spPr>
        <p:txBody>
          <a:bodyPr/>
          <a:lstStyle/>
          <a:p>
            <a:r>
              <a:rPr lang="en-US" dirty="0" smtClean="0"/>
              <a:t>Success Story VoIP / IP Multimedia Subsystem</a:t>
            </a:r>
            <a:br>
              <a:rPr lang="en-US" dirty="0" smtClean="0"/>
            </a:br>
            <a:r>
              <a:rPr lang="en-US" dirty="0" smtClean="0"/>
              <a:t>Providing open source software and toolkits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147" y="1403467"/>
            <a:ext cx="8280400" cy="3988188"/>
          </a:xfrm>
        </p:spPr>
        <p:txBody>
          <a:bodyPr/>
          <a:lstStyle/>
          <a:p>
            <a:r>
              <a:rPr lang="en-US" dirty="0" smtClean="0"/>
              <a:t>Early prototyping of Session Initiation Protocol (SIP) server resulted in successful open source project SIP Express Router</a:t>
            </a:r>
          </a:p>
          <a:p>
            <a:pPr lvl="1"/>
            <a:r>
              <a:rPr lang="en-US" dirty="0" smtClean="0"/>
              <a:t>Licenses have been sold to </a:t>
            </a:r>
            <a:r>
              <a:rPr lang="en-US" dirty="0" err="1" smtClean="0"/>
              <a:t>Tekelec</a:t>
            </a:r>
            <a:r>
              <a:rPr lang="en-US" dirty="0" smtClean="0"/>
              <a:t> through spinning-off </a:t>
            </a:r>
            <a:r>
              <a:rPr lang="en-US" dirty="0" err="1" smtClean="0"/>
              <a:t>iptel.org</a:t>
            </a:r>
            <a:r>
              <a:rPr lang="en-US" dirty="0" smtClean="0"/>
              <a:t> GmbH</a:t>
            </a:r>
          </a:p>
          <a:p>
            <a:r>
              <a:rPr lang="en-US" dirty="0" smtClean="0"/>
              <a:t>Continuation of development as open source IP Multimedia Subsystem helped FOKUS to gain world-wide knowledge in the telecommunications industry and network operators.</a:t>
            </a:r>
          </a:p>
          <a:p>
            <a:r>
              <a:rPr lang="en-US" dirty="0" smtClean="0"/>
              <a:t>Development of service and development tool kits as non open source solutions building on top of the open source software provided the basis for licenses and joined </a:t>
            </a:r>
            <a:r>
              <a:rPr lang="en-US" dirty="0" err="1" smtClean="0"/>
              <a:t>RnD</a:t>
            </a:r>
            <a:r>
              <a:rPr lang="en-US" dirty="0" smtClean="0"/>
              <a:t> projects with operators as NTT, Telkom Indonesia, Vodafone, Deutsche Telekom, STC.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4120" y="4384855"/>
            <a:ext cx="4427216" cy="2212795"/>
            <a:chOff x="214282" y="1549158"/>
            <a:chExt cx="8784032" cy="3775137"/>
          </a:xfrm>
        </p:grpSpPr>
        <p:pic>
          <p:nvPicPr>
            <p:cNvPr id="6" name="Grafik 3" descr="kuchen-graph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57410" y="2786058"/>
              <a:ext cx="2472308" cy="2538237"/>
            </a:xfrm>
            <a:prstGeom prst="rect">
              <a:avLst/>
            </a:prstGeom>
          </p:spPr>
        </p:pic>
        <p:pic>
          <p:nvPicPr>
            <p:cNvPr id="7" name="Picture 3" descr="Google-analytic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2" y="4714884"/>
              <a:ext cx="1428760" cy="329341"/>
            </a:xfrm>
            <a:prstGeom prst="rect">
              <a:avLst/>
            </a:prstGeom>
            <a:noFill/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7160662" y="4333869"/>
              <a:ext cx="1167612" cy="40912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5000"/>
                </a:lnSpc>
                <a:spcBef>
                  <a:spcPct val="30000"/>
                </a:spcBef>
              </a:pPr>
              <a:r>
                <a:rPr lang="en-US" sz="1000" b="1" dirty="0" smtClean="0">
                  <a:solidFill>
                    <a:schemeClr val="bg1"/>
                  </a:solidFill>
                </a:rPr>
                <a:t>Europe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6938411" y="3354381"/>
              <a:ext cx="875277" cy="40912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5000"/>
                </a:lnSpc>
                <a:spcBef>
                  <a:spcPct val="30000"/>
                </a:spcBef>
              </a:pPr>
              <a:r>
                <a:rPr lang="en-US" sz="1000" b="1" dirty="0" smtClean="0">
                  <a:solidFill>
                    <a:schemeClr val="bg1"/>
                  </a:solidFill>
                </a:rPr>
                <a:t>Asia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7806774" y="3527419"/>
              <a:ext cx="1191540" cy="35880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5000"/>
                </a:lnSpc>
                <a:spcBef>
                  <a:spcPct val="30000"/>
                </a:spcBef>
              </a:pPr>
              <a:r>
                <a:rPr lang="en-US" sz="800" b="1" dirty="0" smtClean="0">
                  <a:solidFill>
                    <a:schemeClr val="bg1"/>
                  </a:solidFill>
                </a:rPr>
                <a:t>Americas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Grafik 8" descr="google-stats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720" y="1549158"/>
              <a:ext cx="6000792" cy="29361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2" name="TextBox 11"/>
          <p:cNvSpPr txBox="1"/>
          <p:nvPr/>
        </p:nvSpPr>
        <p:spPr>
          <a:xfrm>
            <a:off x="177800" y="3886200"/>
            <a:ext cx="3615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Statistics for Open Source project </a:t>
            </a:r>
            <a:r>
              <a:rPr lang="en-US" sz="1200" dirty="0" err="1" smtClean="0">
                <a:latin typeface="+mn-lt"/>
              </a:rPr>
              <a:t>OpenIMS</a:t>
            </a:r>
            <a:r>
              <a:rPr lang="en-US" sz="1200" dirty="0" smtClean="0">
                <a:latin typeface="+mn-lt"/>
              </a:rPr>
              <a:t> access</a:t>
            </a:r>
            <a:endParaRPr lang="en-US" sz="1200" dirty="0">
              <a:latin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45000" y="4303713"/>
            <a:ext cx="4699000" cy="2425700"/>
            <a:chOff x="0" y="1219199"/>
            <a:chExt cx="9144000" cy="5029201"/>
          </a:xfrm>
        </p:grpSpPr>
        <p:pic>
          <p:nvPicPr>
            <p:cNvPr id="15" name="Picture 5" descr="Die Grafik &quot;file:///C:/profiles/esi/Lokale%20Einstellungen/Temporary%20Internet%20Files/OLK9D/worldmap.jpg&quot; kann nicht angezeigt werden, weil sie Fehler enthält."/>
            <p:cNvPicPr>
              <a:picLocks noChangeAspect="1" noChangeArrowheads="1"/>
            </p:cNvPicPr>
            <p:nvPr/>
          </p:nvPicPr>
          <p:blipFill>
            <a:blip r:embed="rId5" cstate="print"/>
            <a:srcRect b="-734"/>
            <a:stretch>
              <a:fillRect/>
            </a:stretch>
          </p:blipFill>
          <p:spPr bwMode="auto">
            <a:xfrm>
              <a:off x="0" y="1219199"/>
              <a:ext cx="9144000" cy="5029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 descr="C:\Dokumente und Einstellungen\swa\Eigene Dateien\Floordisplayset\img\Testbed.jpg"/>
            <p:cNvPicPr>
              <a:picLocks noChangeAspect="1" noChangeArrowheads="1"/>
            </p:cNvPicPr>
            <p:nvPr/>
          </p:nvPicPr>
          <p:blipFill>
            <a:blip r:embed="rId6" cstate="print">
              <a:lum bright="-2000"/>
            </a:blip>
            <a:srcRect/>
            <a:stretch>
              <a:fillRect/>
            </a:stretch>
          </p:blipFill>
          <p:spPr bwMode="auto">
            <a:xfrm>
              <a:off x="4567238" y="5029200"/>
              <a:ext cx="349242" cy="336638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</p:spPr>
        </p:pic>
        <p:pic>
          <p:nvPicPr>
            <p:cNvPr id="17" name="Picture 3" descr="C:\Dokumente und Einstellungen\swa\Eigene Dateien\Floordisplayset\img\Testbed.jpg"/>
            <p:cNvPicPr>
              <a:picLocks noChangeAspect="1" noChangeArrowheads="1"/>
            </p:cNvPicPr>
            <p:nvPr/>
          </p:nvPicPr>
          <p:blipFill>
            <a:blip r:embed="rId6" cstate="print">
              <a:lum bright="-2000"/>
            </a:blip>
            <a:srcRect/>
            <a:stretch>
              <a:fillRect/>
            </a:stretch>
          </p:blipFill>
          <p:spPr bwMode="auto">
            <a:xfrm>
              <a:off x="7772400" y="2667000"/>
              <a:ext cx="349242" cy="336638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</p:spPr>
        </p:pic>
        <p:pic>
          <p:nvPicPr>
            <p:cNvPr id="18" name="Picture 3" descr="C:\Dokumente und Einstellungen\swa\Eigene Dateien\Floordisplayset\img\Testbed.jpg"/>
            <p:cNvPicPr>
              <a:picLocks noChangeAspect="1" noChangeArrowheads="1"/>
            </p:cNvPicPr>
            <p:nvPr/>
          </p:nvPicPr>
          <p:blipFill>
            <a:blip r:embed="rId6" cstate="print">
              <a:lum bright="-2000"/>
            </a:blip>
            <a:srcRect/>
            <a:stretch>
              <a:fillRect/>
            </a:stretch>
          </p:blipFill>
          <p:spPr bwMode="auto">
            <a:xfrm>
              <a:off x="3810000" y="2133600"/>
              <a:ext cx="349242" cy="336638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</p:spPr>
        </p:pic>
        <p:pic>
          <p:nvPicPr>
            <p:cNvPr id="19" name="Picture 3" descr="C:\Dokumente und Einstellungen\swa\Eigene Dateien\Floordisplayset\img\Testbed.jpg"/>
            <p:cNvPicPr>
              <a:picLocks noChangeAspect="1" noChangeArrowheads="1"/>
            </p:cNvPicPr>
            <p:nvPr/>
          </p:nvPicPr>
          <p:blipFill>
            <a:blip r:embed="rId6" cstate="print">
              <a:lum bright="-2000"/>
            </a:blip>
            <a:srcRect/>
            <a:stretch>
              <a:fillRect/>
            </a:stretch>
          </p:blipFill>
          <p:spPr bwMode="auto">
            <a:xfrm>
              <a:off x="3810000" y="2514600"/>
              <a:ext cx="349242" cy="336638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</p:spPr>
        </p:pic>
        <p:pic>
          <p:nvPicPr>
            <p:cNvPr id="20" name="Picture 3" descr="C:\Dokumente und Einstellungen\swa\Eigene Dateien\Floordisplayset\img\Testbed.jpg"/>
            <p:cNvPicPr>
              <a:picLocks noChangeAspect="1" noChangeArrowheads="1"/>
            </p:cNvPicPr>
            <p:nvPr/>
          </p:nvPicPr>
          <p:blipFill>
            <a:blip r:embed="rId6" cstate="print">
              <a:lum bright="-2000"/>
            </a:blip>
            <a:srcRect/>
            <a:stretch>
              <a:fillRect/>
            </a:stretch>
          </p:blipFill>
          <p:spPr bwMode="auto">
            <a:xfrm>
              <a:off x="4191000" y="2133600"/>
              <a:ext cx="349242" cy="336638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</p:spPr>
        </p:pic>
        <p:pic>
          <p:nvPicPr>
            <p:cNvPr id="21" name="Picture 3" descr="C:\Dokumente und Einstellungen\swa\Eigene Dateien\Floordisplayset\img\Testbed.jpg"/>
            <p:cNvPicPr>
              <a:picLocks noChangeAspect="1" noChangeArrowheads="1"/>
            </p:cNvPicPr>
            <p:nvPr/>
          </p:nvPicPr>
          <p:blipFill>
            <a:blip r:embed="rId6" cstate="print">
              <a:lum bright="-2000"/>
            </a:blip>
            <a:srcRect/>
            <a:stretch>
              <a:fillRect/>
            </a:stretch>
          </p:blipFill>
          <p:spPr bwMode="auto">
            <a:xfrm>
              <a:off x="5181600" y="3124200"/>
              <a:ext cx="349242" cy="336638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</p:spPr>
        </p:pic>
        <p:pic>
          <p:nvPicPr>
            <p:cNvPr id="22" name="Picture 3" descr="C:\Dokumente und Einstellungen\swa\Eigene Dateien\Floordisplayset\img\Testbed.jpg"/>
            <p:cNvPicPr>
              <a:picLocks noChangeAspect="1" noChangeArrowheads="1"/>
            </p:cNvPicPr>
            <p:nvPr/>
          </p:nvPicPr>
          <p:blipFill>
            <a:blip r:embed="rId6" cstate="print">
              <a:lum bright="-2000"/>
            </a:blip>
            <a:srcRect/>
            <a:stretch>
              <a:fillRect/>
            </a:stretch>
          </p:blipFill>
          <p:spPr bwMode="auto">
            <a:xfrm>
              <a:off x="7239000" y="4800600"/>
              <a:ext cx="349242" cy="336638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</p:spPr>
        </p:pic>
        <p:pic>
          <p:nvPicPr>
            <p:cNvPr id="23" name="Picture 3" descr="C:\Dokumente und Einstellungen\swa\Eigene Dateien\Floordisplayset\img\Testbed.jpg"/>
            <p:cNvPicPr>
              <a:picLocks noChangeAspect="1" noChangeArrowheads="1"/>
            </p:cNvPicPr>
            <p:nvPr/>
          </p:nvPicPr>
          <p:blipFill>
            <a:blip r:embed="rId6" cstate="print">
              <a:lum bright="-2000"/>
            </a:blip>
            <a:srcRect/>
            <a:stretch>
              <a:fillRect/>
            </a:stretch>
          </p:blipFill>
          <p:spPr bwMode="auto">
            <a:xfrm>
              <a:off x="7086600" y="3352800"/>
              <a:ext cx="349242" cy="336638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</p:spPr>
        </p:pic>
        <p:pic>
          <p:nvPicPr>
            <p:cNvPr id="24" name="Picture 3" descr="C:\Dokumente und Einstellungen\swa\Eigene Dateien\Floordisplayset\img\Testbed.jpg"/>
            <p:cNvPicPr>
              <a:picLocks noChangeAspect="1" noChangeArrowheads="1"/>
            </p:cNvPicPr>
            <p:nvPr/>
          </p:nvPicPr>
          <p:blipFill>
            <a:blip r:embed="rId6" cstate="print">
              <a:lum bright="-2000"/>
            </a:blip>
            <a:srcRect/>
            <a:stretch>
              <a:fillRect/>
            </a:stretch>
          </p:blipFill>
          <p:spPr bwMode="auto">
            <a:xfrm>
              <a:off x="6781800" y="3733800"/>
              <a:ext cx="349242" cy="336638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</p:spPr>
        </p:pic>
        <p:pic>
          <p:nvPicPr>
            <p:cNvPr id="25" name="Picture 3" descr="C:\Dokumente und Einstellungen\swa\Eigene Dateien\Floordisplayset\img\Testbed.jpg"/>
            <p:cNvPicPr>
              <a:picLocks noChangeAspect="1" noChangeArrowheads="1"/>
            </p:cNvPicPr>
            <p:nvPr/>
          </p:nvPicPr>
          <p:blipFill>
            <a:blip r:embed="rId6" cstate="print">
              <a:lum bright="-2000"/>
            </a:blip>
            <a:srcRect/>
            <a:stretch>
              <a:fillRect/>
            </a:stretch>
          </p:blipFill>
          <p:spPr bwMode="auto">
            <a:xfrm>
              <a:off x="7239000" y="4114800"/>
              <a:ext cx="349242" cy="336638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</p:spPr>
        </p:pic>
        <p:pic>
          <p:nvPicPr>
            <p:cNvPr id="26" name="Picture 3" descr="C:\Dokumente und Einstellungen\swa\Eigene Dateien\Floordisplayset\img\Testbed.jpg"/>
            <p:cNvPicPr>
              <a:picLocks noChangeAspect="1" noChangeArrowheads="1"/>
            </p:cNvPicPr>
            <p:nvPr/>
          </p:nvPicPr>
          <p:blipFill>
            <a:blip r:embed="rId6" cstate="print">
              <a:lum bright="-2000"/>
            </a:blip>
            <a:srcRect/>
            <a:stretch>
              <a:fillRect/>
            </a:stretch>
          </p:blipFill>
          <p:spPr bwMode="auto">
            <a:xfrm>
              <a:off x="2514600" y="4267200"/>
              <a:ext cx="349242" cy="336638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</p:spPr>
        </p:pic>
        <p:pic>
          <p:nvPicPr>
            <p:cNvPr id="27" name="Picture 3" descr="C:\Dokumente und Einstellungen\swa\Eigene Dateien\Floordisplayset\img\Testbed.jpg"/>
            <p:cNvPicPr>
              <a:picLocks noChangeAspect="1" noChangeArrowheads="1"/>
            </p:cNvPicPr>
            <p:nvPr/>
          </p:nvPicPr>
          <p:blipFill>
            <a:blip r:embed="rId6" cstate="print">
              <a:lum bright="-2000"/>
            </a:blip>
            <a:srcRect/>
            <a:stretch>
              <a:fillRect/>
            </a:stretch>
          </p:blipFill>
          <p:spPr bwMode="auto">
            <a:xfrm>
              <a:off x="1828800" y="5029200"/>
              <a:ext cx="349242" cy="336638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</p:spPr>
        </p:pic>
        <p:pic>
          <p:nvPicPr>
            <p:cNvPr id="28" name="Picture 3" descr="C:\Dokumente und Einstellungen\swa\Eigene Dateien\Floordisplayset\img\Testbed.jpg"/>
            <p:cNvPicPr>
              <a:picLocks noChangeAspect="1" noChangeArrowheads="1"/>
            </p:cNvPicPr>
            <p:nvPr/>
          </p:nvPicPr>
          <p:blipFill>
            <a:blip r:embed="rId6" cstate="print">
              <a:lum bright="-2000"/>
            </a:blip>
            <a:srcRect/>
            <a:stretch>
              <a:fillRect/>
            </a:stretch>
          </p:blipFill>
          <p:spPr bwMode="auto">
            <a:xfrm>
              <a:off x="1676400" y="3810000"/>
              <a:ext cx="349242" cy="336638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</p:spPr>
        </p:pic>
        <p:pic>
          <p:nvPicPr>
            <p:cNvPr id="29" name="Picture 3" descr="C:\Dokumente und Einstellungen\swa\Eigene Dateien\Floordisplayset\img\Testbed.jpg"/>
            <p:cNvPicPr>
              <a:picLocks noChangeAspect="1" noChangeArrowheads="1"/>
            </p:cNvPicPr>
            <p:nvPr/>
          </p:nvPicPr>
          <p:blipFill>
            <a:blip r:embed="rId6" cstate="print">
              <a:lum bright="-2000"/>
            </a:blip>
            <a:srcRect/>
            <a:stretch>
              <a:fillRect/>
            </a:stretch>
          </p:blipFill>
          <p:spPr bwMode="auto">
            <a:xfrm>
              <a:off x="1905000" y="2514600"/>
              <a:ext cx="349242" cy="336638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/>
        </p:nvSpPr>
        <p:spPr>
          <a:xfrm>
            <a:off x="4537075" y="3894763"/>
            <a:ext cx="3891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FOKUS </a:t>
            </a:r>
            <a:r>
              <a:rPr lang="en-US" sz="1200" dirty="0" err="1" smtClean="0">
                <a:latin typeface="+mn-lt"/>
              </a:rPr>
              <a:t>cooperations</a:t>
            </a:r>
            <a:r>
              <a:rPr lang="en-US" sz="1200" dirty="0" smtClean="0">
                <a:latin typeface="+mn-lt"/>
              </a:rPr>
              <a:t> with industry partners worldwide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347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latin typeface="Calibri"/>
                <a:ea typeface="Tahoma" pitchFamily="34" charset="0"/>
                <a:cs typeface="Calibri"/>
              </a:rPr>
              <a:t>The FOKUS </a:t>
            </a:r>
            <a:r>
              <a:rPr lang="en-US" sz="2000" dirty="0" err="1" smtClean="0">
                <a:latin typeface="Calibri"/>
                <a:ea typeface="Tahoma" pitchFamily="34" charset="0"/>
                <a:cs typeface="Calibri"/>
              </a:rPr>
              <a:t>OpenMTC</a:t>
            </a:r>
            <a:r>
              <a:rPr lang="en-US" sz="2000" dirty="0" smtClean="0">
                <a:latin typeface="Calibri"/>
                <a:ea typeface="Tahoma" pitchFamily="34" charset="0"/>
                <a:cs typeface="Calibri"/>
              </a:rPr>
              <a:t> Platform</a:t>
            </a:r>
            <a:r>
              <a:rPr lang="en-US" dirty="0" smtClean="0">
                <a:latin typeface="Calibri"/>
                <a:cs typeface="Calibri"/>
              </a:rPr>
              <a:t/>
            </a:r>
            <a:br>
              <a:rPr lang="en-US" dirty="0" smtClean="0">
                <a:latin typeface="Calibri"/>
                <a:cs typeface="Calibri"/>
              </a:rPr>
            </a:br>
            <a:endParaRPr lang="de-DE" dirty="0">
              <a:latin typeface="Calibri"/>
              <a:cs typeface="Calibri"/>
            </a:endParaRPr>
          </a:p>
        </p:txBody>
      </p:sp>
      <p:sp>
        <p:nvSpPr>
          <p:cNvPr id="32770" name="Inhaltsplatzhalter 2"/>
          <p:cNvSpPr>
            <a:spLocks noGrp="1"/>
          </p:cNvSpPr>
          <p:nvPr>
            <p:ph idx="1"/>
          </p:nvPr>
        </p:nvSpPr>
        <p:spPr>
          <a:xfrm>
            <a:off x="433388" y="1041400"/>
            <a:ext cx="8247062" cy="4524377"/>
          </a:xfrm>
        </p:spPr>
        <p:txBody>
          <a:bodyPr/>
          <a:lstStyle/>
          <a:p>
            <a:r>
              <a:rPr lang="en-US" dirty="0" smtClean="0">
                <a:ea typeface="ＭＳ Ｐゴシック"/>
              </a:rPr>
              <a:t>Based on the success of the Open IMS Core</a:t>
            </a:r>
            <a:r>
              <a:rPr lang="en-US" dirty="0">
                <a:ea typeface="ＭＳ Ｐゴシック"/>
              </a:rPr>
              <a:t> </a:t>
            </a:r>
            <a:r>
              <a:rPr lang="en-US" dirty="0" smtClean="0">
                <a:ea typeface="ＭＳ Ｐゴシック"/>
              </a:rPr>
              <a:t>and OpenEPC Fraunhofer FOKUS has developed a </a:t>
            </a:r>
            <a:r>
              <a:rPr lang="en-US" b="1" dirty="0" smtClean="0">
                <a:ea typeface="ＭＳ Ｐゴシック"/>
              </a:rPr>
              <a:t>NON-OPEN SOURCE </a:t>
            </a:r>
            <a:r>
              <a:rPr lang="en-US" dirty="0" smtClean="0">
                <a:ea typeface="ＭＳ Ｐゴシック"/>
              </a:rPr>
              <a:t>Machine Type Communication platform, enabling academia and industry to:</a:t>
            </a:r>
          </a:p>
          <a:p>
            <a:pPr lvl="1"/>
            <a:r>
              <a:rPr lang="en-US" dirty="0" smtClean="0">
                <a:ea typeface="ＭＳ Ｐゴシック"/>
              </a:rPr>
              <a:t>integrate various machine devices with operator networks</a:t>
            </a:r>
          </a:p>
          <a:p>
            <a:pPr lvl="1"/>
            <a:r>
              <a:rPr lang="en-US" dirty="0" smtClean="0">
                <a:ea typeface="ＭＳ Ｐゴシック"/>
              </a:rPr>
              <a:t>integrate various application platforms and services </a:t>
            </a:r>
          </a:p>
          <a:p>
            <a:pPr>
              <a:buNone/>
            </a:pPr>
            <a:r>
              <a:rPr lang="en-US" dirty="0" smtClean="0">
                <a:ea typeface="ＭＳ Ｐゴシック"/>
              </a:rPr>
              <a:t>	into a single local testbed, thus lowering own development costs</a:t>
            </a:r>
          </a:p>
          <a:p>
            <a:r>
              <a:rPr lang="en-US" dirty="0"/>
              <a:t>OpenMTC is an intermediary layer between multiple service platforms, the operator network, </a:t>
            </a:r>
            <a:r>
              <a:rPr lang="en-US" dirty="0" smtClean="0"/>
              <a:t>and devices</a:t>
            </a:r>
            <a:endParaRPr lang="en-US" dirty="0" smtClean="0">
              <a:ea typeface="ＭＳ Ｐゴシック"/>
            </a:endParaRPr>
          </a:p>
          <a:p>
            <a:r>
              <a:rPr lang="en-US" dirty="0" smtClean="0">
                <a:ea typeface="ＭＳ Ｐゴシック"/>
              </a:rPr>
              <a:t>This platform can be used to perform R&amp;D in the</a:t>
            </a:r>
          </a:p>
          <a:p>
            <a:pPr marL="0" indent="0">
              <a:buNone/>
              <a:tabLst>
                <a:tab pos="266700" algn="l"/>
              </a:tabLst>
            </a:pPr>
            <a:r>
              <a:rPr lang="en-US" dirty="0" smtClean="0">
                <a:ea typeface="ＭＳ Ｐゴシック"/>
              </a:rPr>
              <a:t>	fields of machine type communication</a:t>
            </a:r>
          </a:p>
          <a:p>
            <a:r>
              <a:rPr lang="en-US" dirty="0" smtClean="0">
                <a:ea typeface="ＭＳ Ｐゴシック"/>
              </a:rPr>
              <a:t>OpenMTC implemented features are                                                                 aligned with ETSI M2M specifications:</a:t>
            </a:r>
          </a:p>
          <a:p>
            <a:pPr lvl="1"/>
            <a:r>
              <a:rPr lang="en-US" dirty="0">
                <a:ea typeface="ＭＳ Ｐゴシック"/>
              </a:rPr>
              <a:t>A</a:t>
            </a:r>
            <a:r>
              <a:rPr lang="en-US" dirty="0" smtClean="0">
                <a:ea typeface="ＭＳ Ｐゴシック"/>
              </a:rPr>
              <a:t>daptable to different M2M scenarios                                                                     (e.g. automotive)</a:t>
            </a:r>
          </a:p>
          <a:p>
            <a:pPr lvl="1"/>
            <a:r>
              <a:rPr lang="en-US" dirty="0">
                <a:ea typeface="ＭＳ Ｐゴシック"/>
              </a:rPr>
              <a:t>E</a:t>
            </a:r>
            <a:r>
              <a:rPr lang="en-US" dirty="0" smtClean="0">
                <a:ea typeface="ＭＳ Ｐゴシック"/>
              </a:rPr>
              <a:t>xtensible to specific research needs</a:t>
            </a:r>
          </a:p>
          <a:p>
            <a:pPr lvl="1"/>
            <a:r>
              <a:rPr lang="en-US" dirty="0" smtClean="0">
                <a:ea typeface="ＭＳ Ｐゴシック"/>
              </a:rPr>
              <a:t>Configurable</a:t>
            </a:r>
            <a:endParaRPr lang="en-US" dirty="0">
              <a:ea typeface="ＭＳ Ｐゴシック"/>
            </a:endParaRPr>
          </a:p>
          <a:p>
            <a:pPr lvl="1"/>
            <a:r>
              <a:rPr lang="en-US" dirty="0" err="1" smtClean="0">
                <a:ea typeface="ＭＳ Ｐゴシック"/>
              </a:rPr>
              <a:t>Performant</a:t>
            </a:r>
            <a:endParaRPr lang="en-US" dirty="0" smtClean="0">
              <a:ea typeface="ＭＳ Ｐゴシック"/>
            </a:endParaRPr>
          </a:p>
          <a:p>
            <a:pPr marL="457200" lvl="1" indent="0">
              <a:buNone/>
            </a:pPr>
            <a:r>
              <a:rPr lang="en-US" dirty="0">
                <a:ea typeface="ＭＳ Ｐゴシック"/>
              </a:rPr>
              <a:t>	</a:t>
            </a:r>
            <a:r>
              <a:rPr lang="en-US" dirty="0" smtClean="0">
                <a:ea typeface="ＭＳ Ｐゴシック"/>
              </a:rPr>
              <a:t>	</a:t>
            </a:r>
          </a:p>
          <a:p>
            <a:pPr marL="457200" lvl="1" indent="0">
              <a:buNone/>
            </a:pPr>
            <a:r>
              <a:rPr lang="en-US" dirty="0">
                <a:ea typeface="ＭＳ Ｐゴシック"/>
              </a:rPr>
              <a:t>	</a:t>
            </a:r>
            <a:r>
              <a:rPr lang="en-US" dirty="0" smtClean="0">
                <a:ea typeface="ＭＳ Ｐゴシック"/>
              </a:rPr>
              <a:t>	see </a:t>
            </a:r>
            <a:r>
              <a:rPr lang="en-US" dirty="0" err="1" smtClean="0">
                <a:ea typeface="ＭＳ Ｐゴシック"/>
              </a:rPr>
              <a:t>wwww.open-MTC.org</a:t>
            </a:r>
            <a:endParaRPr lang="en-US" dirty="0" smtClean="0">
              <a:ea typeface="ＭＳ Ｐゴシック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357188" y="685800"/>
            <a:ext cx="8364537" cy="490538"/>
          </a:xfrm>
          <a:prstGeom prst="rect">
            <a:avLst/>
          </a:prstGeom>
        </p:spPr>
        <p:txBody>
          <a:bodyPr/>
          <a:lstStyle/>
          <a:p>
            <a:pPr eaLnBrk="0" hangingPunct="0">
              <a:tabLst>
                <a:tab pos="8818563" algn="r"/>
              </a:tabLst>
              <a:defRPr/>
            </a:pPr>
            <a:endParaRPr lang="de-DE" sz="2000" kern="0" dirty="0">
              <a:solidFill>
                <a:srgbClr val="5F5F5F"/>
              </a:solidFill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8" name="Picture 2" descr="\\filesrv\ngni\internal\Graphics\IMS_Components\OpenMTC\OpenMTC-Over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878" y="3053763"/>
            <a:ext cx="3707232" cy="2819400"/>
          </a:xfrm>
          <a:prstGeom prst="rect">
            <a:avLst/>
          </a:prstGeom>
          <a:noFill/>
        </p:spPr>
      </p:pic>
      <p:pic>
        <p:nvPicPr>
          <p:cNvPr id="10" name="Bild 9" descr="OpenMTC-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127" y="566738"/>
            <a:ext cx="1390651" cy="6096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-293064" y="71632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11" name="Picture 3" descr="\\filesrv\ngni\projects\O\OpenMTC\FFF Demo\ScreenShots FFF demo\smart_room_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534" y="4812242"/>
            <a:ext cx="920049" cy="153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388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3388" y="339725"/>
            <a:ext cx="8280000" cy="720000"/>
          </a:xfrm>
        </p:spPr>
        <p:txBody>
          <a:bodyPr/>
          <a:lstStyle/>
          <a:p>
            <a:r>
              <a:rPr lang="de-DE" dirty="0" err="1" smtClean="0"/>
              <a:t>OpenMTC</a:t>
            </a:r>
            <a:r>
              <a:rPr lang="de-DE" dirty="0" smtClean="0"/>
              <a:t> </a:t>
            </a:r>
            <a:r>
              <a:rPr lang="de-DE" dirty="0" err="1" smtClean="0"/>
              <a:t>Architecture</a:t>
            </a:r>
            <a:r>
              <a:rPr lang="de-DE" dirty="0" smtClean="0"/>
              <a:t> – Release 1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4"/>
          </p:nvPr>
        </p:nvSpPr>
        <p:spPr>
          <a:xfrm>
            <a:off x="433388" y="1097388"/>
            <a:ext cx="4569992" cy="4410000"/>
          </a:xfrm>
        </p:spPr>
        <p:txBody>
          <a:bodyPr/>
          <a:lstStyle/>
          <a:p>
            <a:r>
              <a:rPr lang="en-GB" sz="1500" dirty="0" err="1" smtClean="0"/>
              <a:t>OpenMTC</a:t>
            </a:r>
            <a:r>
              <a:rPr lang="en-GB" sz="1500" dirty="0" smtClean="0"/>
              <a:t> consists of the two main components</a:t>
            </a:r>
          </a:p>
          <a:p>
            <a:pPr lvl="1"/>
            <a:r>
              <a:rPr lang="en-GB" sz="1500" dirty="0" smtClean="0"/>
              <a:t>Network Service Capability Layer (NSCL)</a:t>
            </a:r>
          </a:p>
          <a:p>
            <a:pPr lvl="1"/>
            <a:r>
              <a:rPr lang="en-GB" sz="1500" dirty="0" smtClean="0"/>
              <a:t>Gateway Service Capability Layer (GSCL)</a:t>
            </a:r>
            <a:endParaRPr lang="en-GB" sz="600" dirty="0" smtClean="0"/>
          </a:p>
          <a:p>
            <a:r>
              <a:rPr lang="en-GB" sz="1500" dirty="0" smtClean="0"/>
              <a:t>Both SCLs contain several modules</a:t>
            </a:r>
          </a:p>
          <a:p>
            <a:pPr lvl="1"/>
            <a:r>
              <a:rPr lang="en-GB" sz="1500" dirty="0" smtClean="0"/>
              <a:t>e.g. NGC: Network generic communication, GSEC: Gateway security, etc. </a:t>
            </a:r>
          </a:p>
          <a:p>
            <a:pPr lvl="1"/>
            <a:r>
              <a:rPr lang="en-GB" sz="1500" dirty="0" smtClean="0"/>
              <a:t>Some of them are optional</a:t>
            </a:r>
            <a:endParaRPr lang="en-GB" sz="700" dirty="0" smtClean="0"/>
          </a:p>
          <a:p>
            <a:r>
              <a:rPr lang="en-GB" sz="1500" dirty="0" err="1" smtClean="0"/>
              <a:t>OpenMTC</a:t>
            </a:r>
            <a:r>
              <a:rPr lang="en-GB" sz="1500" dirty="0" smtClean="0"/>
              <a:t> allows interworking with </a:t>
            </a:r>
          </a:p>
          <a:p>
            <a:pPr lvl="1"/>
            <a:r>
              <a:rPr lang="en-GB" sz="1500" dirty="0" err="1" smtClean="0"/>
              <a:t>OpenEPC</a:t>
            </a:r>
            <a:r>
              <a:rPr lang="en-GB" sz="1500" dirty="0" smtClean="0"/>
              <a:t> (Evolved Packet Core) </a:t>
            </a:r>
          </a:p>
          <a:p>
            <a:pPr lvl="1"/>
            <a:r>
              <a:rPr lang="en-GB" sz="1500" dirty="0" err="1" smtClean="0"/>
              <a:t>OpenIMS</a:t>
            </a:r>
            <a:r>
              <a:rPr lang="en-GB" sz="1500" dirty="0" smtClean="0"/>
              <a:t> (IP Multimedia Subsystem)</a:t>
            </a:r>
          </a:p>
          <a:p>
            <a:pPr lvl="1"/>
            <a:r>
              <a:rPr lang="en-GB" sz="1500" dirty="0" smtClean="0"/>
              <a:t>FOKUS Service Broker</a:t>
            </a:r>
            <a:endParaRPr lang="en-GB" sz="600" dirty="0" smtClean="0"/>
          </a:p>
          <a:p>
            <a:r>
              <a:rPr lang="en-GB" sz="1500" dirty="0" err="1" smtClean="0"/>
              <a:t>OpenMTC</a:t>
            </a:r>
            <a:r>
              <a:rPr lang="en-GB" sz="1500" dirty="0" smtClean="0"/>
              <a:t> supports:</a:t>
            </a:r>
          </a:p>
          <a:p>
            <a:pPr lvl="1"/>
            <a:r>
              <a:rPr lang="en-GB" sz="1500" dirty="0" smtClean="0"/>
              <a:t>Various sensors and actuators (e.g. </a:t>
            </a:r>
            <a:r>
              <a:rPr lang="en-GB" sz="1500" dirty="0" err="1" smtClean="0"/>
              <a:t>ZigBee</a:t>
            </a:r>
            <a:r>
              <a:rPr lang="en-GB" sz="1500" dirty="0" smtClean="0"/>
              <a:t>, FS20 devices)</a:t>
            </a:r>
          </a:p>
          <a:p>
            <a:pPr lvl="1"/>
            <a:r>
              <a:rPr lang="en-GB" sz="1500" dirty="0" smtClean="0"/>
              <a:t>Multiple Access networks (e.g. fixed, mobile, </a:t>
            </a:r>
            <a:r>
              <a:rPr lang="en-GB" sz="1500" dirty="0" err="1" smtClean="0"/>
              <a:t>xDSL</a:t>
            </a:r>
            <a:r>
              <a:rPr lang="en-GB" sz="1500" dirty="0" smtClean="0"/>
              <a:t>, 3G, etc.)</a:t>
            </a:r>
          </a:p>
          <a:p>
            <a:pPr lvl="1"/>
            <a:r>
              <a:rPr lang="en-GB" sz="1500" dirty="0" smtClean="0"/>
              <a:t>Various Applications (e.g. Smart Cities, Smart Home, etc.)</a:t>
            </a:r>
          </a:p>
          <a:p>
            <a:pPr marL="914400" lvl="2" indent="0">
              <a:buNone/>
            </a:pPr>
            <a:endParaRPr lang="en-GB" sz="1500" dirty="0" smtClean="0"/>
          </a:p>
          <a:p>
            <a:pPr lvl="1"/>
            <a:endParaRPr lang="en-GB" sz="1500" dirty="0" smtClean="0"/>
          </a:p>
          <a:p>
            <a:pPr lvl="1"/>
            <a:endParaRPr lang="en-GB" sz="1500" dirty="0" smtClean="0"/>
          </a:p>
          <a:p>
            <a:pPr marL="457200" lvl="1" indent="0">
              <a:buNone/>
            </a:pPr>
            <a:r>
              <a:rPr lang="en-GB" sz="1500" dirty="0" smtClean="0"/>
              <a:t>	</a:t>
            </a:r>
            <a:endParaRPr lang="en-GB" sz="15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92" y="1222375"/>
            <a:ext cx="4345408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6" y="339725"/>
            <a:ext cx="1375868" cy="41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06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33388" y="339725"/>
            <a:ext cx="8280000" cy="720000"/>
          </a:xfrm>
        </p:spPr>
        <p:txBody>
          <a:bodyPr/>
          <a:lstStyle/>
          <a:p>
            <a:r>
              <a:rPr lang="en-US" dirty="0" err="1" smtClean="0"/>
              <a:t>OpenMTC</a:t>
            </a:r>
            <a:r>
              <a:rPr lang="en-US" dirty="0"/>
              <a:t> SDK - Standard interface toward the </a:t>
            </a:r>
            <a:r>
              <a:rPr lang="en-US" dirty="0" err="1"/>
              <a:t>OpenMTC</a:t>
            </a:r>
            <a:r>
              <a:rPr lang="en-US" dirty="0"/>
              <a:t> </a:t>
            </a:r>
            <a:r>
              <a:rPr lang="en-US" dirty="0" smtClean="0"/>
              <a:t>core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93056"/>
            <a:ext cx="4428232" cy="4428232"/>
          </a:xfrm>
        </p:spPr>
      </p:pic>
      <p:sp>
        <p:nvSpPr>
          <p:cNvPr id="11" name="Content Placeholder 10"/>
          <p:cNvSpPr>
            <a:spLocks noGrp="1"/>
          </p:cNvSpPr>
          <p:nvPr>
            <p:ph idx="14"/>
          </p:nvPr>
        </p:nvSpPr>
        <p:spPr>
          <a:xfrm>
            <a:off x="432000" y="1715388"/>
            <a:ext cx="3563936" cy="4410000"/>
          </a:xfrm>
        </p:spPr>
        <p:txBody>
          <a:bodyPr/>
          <a:lstStyle/>
          <a:p>
            <a:r>
              <a:rPr lang="en-US" sz="1800" dirty="0" smtClean="0"/>
              <a:t>Providing developers with </a:t>
            </a:r>
            <a:r>
              <a:rPr lang="en-US" sz="1800" dirty="0"/>
              <a:t>standard interface toward the </a:t>
            </a:r>
            <a:r>
              <a:rPr lang="en-US" sz="1800" dirty="0" err="1"/>
              <a:t>OpenMTC</a:t>
            </a:r>
            <a:r>
              <a:rPr lang="en-US" sz="1800" dirty="0"/>
              <a:t> that consists of different service </a:t>
            </a:r>
            <a:r>
              <a:rPr lang="en-US" sz="1800" dirty="0" smtClean="0"/>
              <a:t>capabilities.</a:t>
            </a:r>
          </a:p>
          <a:p>
            <a:endParaRPr lang="en-US" sz="1800" dirty="0" smtClean="0"/>
          </a:p>
          <a:p>
            <a:r>
              <a:rPr lang="en-US" sz="1800" dirty="0" smtClean="0"/>
              <a:t>Enabling </a:t>
            </a:r>
            <a:r>
              <a:rPr lang="en-US" sz="1800" dirty="0"/>
              <a:t>the </a:t>
            </a:r>
            <a:r>
              <a:rPr lang="en-US" sz="1800" dirty="0" err="1"/>
              <a:t>OpenMTC</a:t>
            </a:r>
            <a:r>
              <a:rPr lang="en-US" sz="1800" dirty="0"/>
              <a:t> SDK within the </a:t>
            </a:r>
            <a:r>
              <a:rPr lang="en-US" sz="1800" dirty="0" smtClean="0"/>
              <a:t>FOKUS Broker</a:t>
            </a:r>
            <a:r>
              <a:rPr lang="en-US" sz="1800" dirty="0"/>
              <a:t>. </a:t>
            </a:r>
            <a:endParaRPr lang="en-US" sz="1800" dirty="0" smtClean="0"/>
          </a:p>
          <a:p>
            <a:pPr lvl="1"/>
            <a:r>
              <a:rPr lang="en-US" sz="1800" dirty="0" smtClean="0"/>
              <a:t>Fast </a:t>
            </a:r>
            <a:r>
              <a:rPr lang="en-US" sz="1800" dirty="0"/>
              <a:t>way to combine M2M information with telecommunication or Internet services</a:t>
            </a:r>
            <a:r>
              <a:rPr lang="en-US" sz="1800" dirty="0" smtClean="0"/>
              <a:t>.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Allows </a:t>
            </a:r>
            <a:r>
              <a:rPr lang="en-US" sz="1800" dirty="0"/>
              <a:t>the creation of new value added services.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52326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147" y="454171"/>
            <a:ext cx="8280000" cy="720000"/>
          </a:xfrm>
        </p:spPr>
        <p:txBody>
          <a:bodyPr/>
          <a:lstStyle/>
          <a:p>
            <a:r>
              <a:rPr lang="en-US" dirty="0" smtClean="0"/>
              <a:t>Success Story IP Connectivity / Evolved Packet System</a:t>
            </a:r>
            <a:br>
              <a:rPr lang="en-US" dirty="0" smtClean="0"/>
            </a:br>
            <a:r>
              <a:rPr lang="en-US" dirty="0" smtClean="0"/>
              <a:t>Providing open test-bed software and toolkits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1311182"/>
            <a:ext cx="8280400" cy="2282784"/>
          </a:xfrm>
        </p:spPr>
        <p:txBody>
          <a:bodyPr/>
          <a:lstStyle/>
          <a:p>
            <a:r>
              <a:rPr lang="en-US" dirty="0" smtClean="0"/>
              <a:t>First-time implementation of the latest Next Generation Fixed and Mobile Network architectures and concepts</a:t>
            </a:r>
          </a:p>
          <a:p>
            <a:pPr lvl="1"/>
            <a:r>
              <a:rPr lang="en-US" dirty="0" smtClean="0"/>
              <a:t>Working with major NEPs towards validation of new concepts for NGN-to-Future-Internet evolutions</a:t>
            </a:r>
          </a:p>
          <a:p>
            <a:pPr lvl="1"/>
            <a:r>
              <a:rPr lang="en-US" dirty="0" smtClean="0"/>
              <a:t>Providing small NEPs with a comprehensive prototyping environment</a:t>
            </a:r>
          </a:p>
          <a:p>
            <a:pPr lvl="1"/>
            <a:r>
              <a:rPr lang="en-US" dirty="0" smtClean="0"/>
              <a:t>Establishing test-beds and performing field-trials with major operators towards accelerating the adoption of new technologies</a:t>
            </a:r>
          </a:p>
          <a:p>
            <a:pPr lvl="1"/>
            <a:r>
              <a:rPr lang="en-US" dirty="0" smtClean="0"/>
              <a:t>Enabling the academia with access to the state-of-the-art open prototypes</a:t>
            </a:r>
          </a:p>
          <a:p>
            <a:endParaRPr lang="en-US" dirty="0" smtClean="0"/>
          </a:p>
        </p:txBody>
      </p:sp>
      <p:pic>
        <p:nvPicPr>
          <p:cNvPr id="31" name="Grafik 4" descr="OpenEPC_general-overview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67301" y="3859793"/>
            <a:ext cx="3391817" cy="2369465"/>
          </a:xfrm>
          <a:prstGeom prst="rect">
            <a:avLst/>
          </a:prstGeom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502548" y="3667806"/>
            <a:ext cx="5164753" cy="23225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63600" algn="l" defTabSz="457200" rtl="0" eaLnBrk="1" latinLnBrk="0" hangingPunct="1">
              <a:spcBef>
                <a:spcPct val="20000"/>
              </a:spcBef>
              <a:buClr>
                <a:srgbClr val="F16311"/>
              </a:buClr>
              <a:buFont typeface="Wingdings" charset="2"/>
              <a:buChar char="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"/>
              <a:defRPr sz="1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charset="2"/>
              <a:buChar char="-"/>
              <a:defRPr sz="12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/>
              <a:t>OpenEPC </a:t>
            </a:r>
          </a:p>
          <a:p>
            <a:pPr lvl="1"/>
            <a:r>
              <a:rPr lang="en-US" sz="1500" dirty="0" smtClean="0"/>
              <a:t>Complements the Open Source IMS Core in providing a comprehensive Voice-over-LTE experimentation</a:t>
            </a:r>
          </a:p>
          <a:p>
            <a:pPr lvl="1"/>
            <a:r>
              <a:rPr lang="en-US" sz="1500" dirty="0" smtClean="0"/>
              <a:t>Provides IP connectivity for Heterogeneous Radio Access Networks</a:t>
            </a:r>
          </a:p>
          <a:p>
            <a:r>
              <a:rPr lang="en-US" sz="1500" dirty="0" smtClean="0"/>
              <a:t>Currently powering world-wide laboratories of 4 major </a:t>
            </a:r>
            <a:r>
              <a:rPr lang="en-US" sz="1500" dirty="0" err="1" smtClean="0"/>
              <a:t>telco</a:t>
            </a:r>
            <a:r>
              <a:rPr lang="en-US" sz="1500" dirty="0" smtClean="0"/>
              <a:t> operators, 5 universities, 3 research organizations and many commercial companies</a:t>
            </a:r>
          </a:p>
        </p:txBody>
      </p:sp>
    </p:spTree>
    <p:extLst>
      <p:ext uri="{BB962C8B-B14F-4D97-AF65-F5344CB8AC3E}">
        <p14:creationId xmlns:p14="http://schemas.microsoft.com/office/powerpoint/2010/main" val="421662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val 5"/>
          <p:cNvSpPr>
            <a:spLocks noChangeArrowheads="1"/>
          </p:cNvSpPr>
          <p:nvPr/>
        </p:nvSpPr>
        <p:spPr bwMode="auto">
          <a:xfrm>
            <a:off x="6286500" y="5286375"/>
            <a:ext cx="1928813" cy="928688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latin typeface="+mn-lt"/>
              </a:rPr>
              <a:t>Mobile Broadband</a:t>
            </a:r>
            <a:endParaRPr lang="de-DE" sz="1200" dirty="0">
              <a:solidFill>
                <a:srgbClr val="000000"/>
              </a:solidFill>
              <a:latin typeface="+mn-lt"/>
            </a:endParaRP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IP </a:t>
            </a:r>
            <a:r>
              <a:rPr lang="de-DE" sz="1200" dirty="0" smtClean="0">
                <a:solidFill>
                  <a:srgbClr val="000000"/>
                </a:solidFill>
                <a:latin typeface="+mn-lt"/>
              </a:rPr>
              <a:t>Networks</a:t>
            </a:r>
            <a:endParaRPr lang="de-DE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5886745" y="4643438"/>
            <a:ext cx="2645696" cy="801786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 err="1">
                <a:latin typeface="+mn-lt"/>
              </a:rPr>
              <a:t>Evolved</a:t>
            </a:r>
            <a:r>
              <a:rPr lang="de-DE" sz="1600" dirty="0">
                <a:latin typeface="+mn-lt"/>
              </a:rPr>
              <a:t> Packet </a:t>
            </a:r>
            <a:endParaRPr lang="de-DE" sz="1600" dirty="0" smtClean="0">
              <a:latin typeface="+mn-lt"/>
            </a:endParaRP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 smtClean="0">
                <a:latin typeface="+mn-lt"/>
              </a:rPr>
              <a:t>Core </a:t>
            </a:r>
            <a:r>
              <a:rPr lang="de-DE" sz="1600" dirty="0">
                <a:latin typeface="+mn-lt"/>
              </a:rPr>
              <a:t>(EPC)</a:t>
            </a:r>
          </a:p>
        </p:txBody>
      </p:sp>
      <p:sp>
        <p:nvSpPr>
          <p:cNvPr id="61474" name="Line 7"/>
          <p:cNvSpPr>
            <a:spLocks noChangeShapeType="1"/>
          </p:cNvSpPr>
          <p:nvPr/>
        </p:nvSpPr>
        <p:spPr bwMode="auto">
          <a:xfrm>
            <a:off x="5107788" y="4929102"/>
            <a:ext cx="928688" cy="46038"/>
          </a:xfrm>
          <a:prstGeom prst="line">
            <a:avLst/>
          </a:prstGeom>
          <a:noFill/>
          <a:ln w="762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 sz="1600">
              <a:solidFill>
                <a:schemeClr val="bg1"/>
              </a:solidFill>
            </a:endParaRPr>
          </a:p>
        </p:txBody>
      </p:sp>
      <p:sp>
        <p:nvSpPr>
          <p:cNvPr id="61442" name="Titel 1"/>
          <p:cNvSpPr>
            <a:spLocks noGrp="1"/>
          </p:cNvSpPr>
          <p:nvPr>
            <p:ph type="title"/>
          </p:nvPr>
        </p:nvSpPr>
        <p:spPr bwMode="auto">
          <a:xfrm>
            <a:off x="251520" y="425034"/>
            <a:ext cx="8701087" cy="76405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b="0" dirty="0" smtClean="0">
                <a:solidFill>
                  <a:srgbClr val="000000"/>
                </a:solidFill>
                <a:latin typeface="+mj-lt"/>
                <a:ea typeface="ＭＳ Ｐゴシック"/>
                <a:cs typeface="ＭＳ Ｐゴシック"/>
              </a:rPr>
              <a:t>Evolution of </a:t>
            </a:r>
            <a:r>
              <a:rPr lang="de-DE" b="0" dirty="0" err="1" smtClean="0">
                <a:solidFill>
                  <a:srgbClr val="000000"/>
                </a:solidFill>
                <a:latin typeface="+mj-lt"/>
                <a:ea typeface="ＭＳ Ｐゴシック"/>
                <a:cs typeface="ＭＳ Ｐゴシック"/>
              </a:rPr>
              <a:t>Telecommunication</a:t>
            </a:r>
            <a:r>
              <a:rPr lang="de-DE" b="0" dirty="0" smtClean="0">
                <a:solidFill>
                  <a:srgbClr val="000000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de-DE" b="0" dirty="0" err="1" smtClean="0">
                <a:solidFill>
                  <a:srgbClr val="000000"/>
                </a:solidFill>
                <a:latin typeface="+mj-lt"/>
                <a:ea typeface="ＭＳ Ｐゴシック"/>
                <a:cs typeface="ＭＳ Ｐゴシック"/>
              </a:rPr>
              <a:t>Platforms</a:t>
            </a:r>
            <a:r>
              <a:rPr lang="de-DE" b="0" dirty="0" smtClean="0">
                <a:solidFill>
                  <a:srgbClr val="000000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de-DE" b="0" dirty="0" err="1" smtClean="0">
                <a:solidFill>
                  <a:srgbClr val="000000"/>
                </a:solidFill>
                <a:latin typeface="+mj-lt"/>
                <a:ea typeface="ＭＳ Ｐゴシック"/>
                <a:cs typeface="ＭＳ Ｐゴシック"/>
              </a:rPr>
              <a:t>toward</a:t>
            </a:r>
            <a:r>
              <a:rPr lang="de-DE" b="0" dirty="0" smtClean="0">
                <a:solidFill>
                  <a:srgbClr val="000000"/>
                </a:solidFill>
                <a:latin typeface="+mj-lt"/>
                <a:ea typeface="ＭＳ Ｐゴシック"/>
                <a:cs typeface="ＭＳ Ｐゴシック"/>
              </a:rPr>
              <a:t> Smart Communications</a:t>
            </a: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2071688" y="2145506"/>
            <a:ext cx="2071688" cy="113823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>
                <a:solidFill>
                  <a:srgbClr val="000000"/>
                </a:solidFill>
                <a:latin typeface="+mn-lt"/>
              </a:rPr>
              <a:t>Open APIs 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>
                <a:solidFill>
                  <a:srgbClr val="000000"/>
                </a:solidFill>
                <a:latin typeface="+mn-lt"/>
              </a:rPr>
              <a:t>OSA/Parlay/JAIN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85750" y="2214563"/>
            <a:ext cx="1785938" cy="100012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>
                <a:solidFill>
                  <a:srgbClr val="000000"/>
                </a:solidFill>
                <a:latin typeface="+mn-lt"/>
              </a:rPr>
              <a:t>Intelligent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>
                <a:solidFill>
                  <a:srgbClr val="000000"/>
                </a:solidFill>
                <a:latin typeface="+mn-lt"/>
              </a:rPr>
              <a:t>Network (IN)</a:t>
            </a:r>
          </a:p>
        </p:txBody>
      </p:sp>
      <p:sp>
        <p:nvSpPr>
          <p:cNvPr id="61445" name="Line 7"/>
          <p:cNvSpPr>
            <a:spLocks noChangeShapeType="1"/>
          </p:cNvSpPr>
          <p:nvPr/>
        </p:nvSpPr>
        <p:spPr bwMode="auto">
          <a:xfrm>
            <a:off x="2000250" y="4903788"/>
            <a:ext cx="928688" cy="46037"/>
          </a:xfrm>
          <a:prstGeom prst="line">
            <a:avLst/>
          </a:prstGeom>
          <a:noFill/>
          <a:ln w="762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928938" y="4429125"/>
            <a:ext cx="2632075" cy="1103313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>
                <a:latin typeface="+mn-lt"/>
              </a:rPr>
              <a:t>IP Multimedia 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>
                <a:latin typeface="+mn-lt"/>
              </a:rPr>
              <a:t>System (IMS)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735387" y="2043113"/>
            <a:ext cx="2068513" cy="11001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 smtClean="0">
                <a:solidFill>
                  <a:srgbClr val="000000"/>
                </a:solidFill>
                <a:latin typeface="+mn-lt"/>
              </a:rPr>
              <a:t>Telecom APIs</a:t>
            </a:r>
            <a:endParaRPr lang="de-DE" sz="1600" dirty="0">
              <a:solidFill>
                <a:srgbClr val="000000"/>
              </a:solidFill>
              <a:latin typeface="+mn-lt"/>
            </a:endParaRP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 err="1">
                <a:solidFill>
                  <a:srgbClr val="000000"/>
                </a:solidFill>
                <a:latin typeface="+mn-lt"/>
              </a:rPr>
              <a:t>Parlay</a:t>
            </a:r>
            <a:r>
              <a:rPr lang="de-DE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latin typeface="+mn-lt"/>
              </a:rPr>
              <a:t>X, GSM </a:t>
            </a:r>
            <a:r>
              <a:rPr lang="de-DE" sz="1600" dirty="0" err="1" smtClean="0">
                <a:solidFill>
                  <a:srgbClr val="000000"/>
                </a:solidFill>
                <a:latin typeface="+mn-lt"/>
              </a:rPr>
              <a:t>One</a:t>
            </a:r>
            <a:r>
              <a:rPr lang="de-DE" sz="1600" dirty="0" smtClean="0">
                <a:solidFill>
                  <a:srgbClr val="000000"/>
                </a:solidFill>
                <a:latin typeface="+mn-lt"/>
              </a:rPr>
              <a:t>, 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 smtClean="0">
                <a:solidFill>
                  <a:srgbClr val="000000"/>
                </a:solidFill>
                <a:latin typeface="+mn-lt"/>
              </a:rPr>
              <a:t>OMA NGSI, </a:t>
            </a:r>
            <a:r>
              <a:rPr lang="de-DE" sz="1600" dirty="0" err="1" smtClean="0">
                <a:solidFill>
                  <a:srgbClr val="000000"/>
                </a:solidFill>
                <a:latin typeface="+mn-lt"/>
              </a:rPr>
              <a:t>etc</a:t>
            </a:r>
            <a:endParaRPr lang="de-DE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1448" name="Line 15"/>
          <p:cNvSpPr>
            <a:spLocks noChangeShapeType="1"/>
          </p:cNvSpPr>
          <p:nvPr/>
        </p:nvSpPr>
        <p:spPr bwMode="auto">
          <a:xfrm>
            <a:off x="4451350" y="3856038"/>
            <a:ext cx="392113" cy="93662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8" name="Oval 20"/>
          <p:cNvSpPr>
            <a:spLocks noChangeArrowheads="1"/>
          </p:cNvSpPr>
          <p:nvPr/>
        </p:nvSpPr>
        <p:spPr bwMode="auto">
          <a:xfrm>
            <a:off x="5572132" y="1716258"/>
            <a:ext cx="3327687" cy="1567486"/>
          </a:xfrm>
          <a:prstGeom prst="ellipse">
            <a:avLst/>
          </a:prstGeom>
          <a:solidFill>
            <a:srgbClr val="CCE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800" i="1" dirty="0" err="1" smtClean="0">
                <a:solidFill>
                  <a:srgbClr val="000000"/>
                </a:solidFill>
                <a:latin typeface="+mn-lt"/>
              </a:rPr>
              <a:t>Cloud</a:t>
            </a:r>
            <a:r>
              <a:rPr lang="de-DE" sz="1800" i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800" i="1" dirty="0" err="1" smtClean="0">
                <a:solidFill>
                  <a:srgbClr val="000000"/>
                </a:solidFill>
                <a:latin typeface="+mn-lt"/>
              </a:rPr>
              <a:t>Applications</a:t>
            </a:r>
            <a:r>
              <a:rPr lang="de-DE" sz="1800" i="1" dirty="0" smtClean="0">
                <a:solidFill>
                  <a:srgbClr val="000000"/>
                </a:solidFill>
                <a:latin typeface="+mn-lt"/>
              </a:rPr>
              <a:t>: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800" i="1" dirty="0" smtClean="0">
                <a:solidFill>
                  <a:srgbClr val="000000"/>
                </a:solidFill>
                <a:latin typeface="+mn-lt"/>
              </a:rPr>
              <a:t>RCS, UC, </a:t>
            </a:r>
            <a:r>
              <a:rPr lang="de-DE" sz="1800" i="1" dirty="0" err="1" smtClean="0">
                <a:solidFill>
                  <a:srgbClr val="000000"/>
                </a:solidFill>
                <a:latin typeface="+mn-lt"/>
              </a:rPr>
              <a:t>eGov</a:t>
            </a:r>
            <a:r>
              <a:rPr lang="de-DE" sz="1800" i="1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de-DE" sz="1800" i="1" dirty="0" err="1" smtClean="0">
                <a:solidFill>
                  <a:srgbClr val="000000"/>
                </a:solidFill>
                <a:latin typeface="+mn-lt"/>
              </a:rPr>
              <a:t>eHealth</a:t>
            </a:r>
            <a:r>
              <a:rPr lang="de-DE" sz="1800" i="1" dirty="0" smtClean="0">
                <a:solidFill>
                  <a:srgbClr val="000000"/>
                </a:solidFill>
                <a:latin typeface="+mn-lt"/>
              </a:rPr>
              <a:t>,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800" i="1" dirty="0" err="1" smtClean="0">
                <a:solidFill>
                  <a:srgbClr val="000000"/>
                </a:solidFill>
                <a:latin typeface="+mn-lt"/>
              </a:rPr>
              <a:t>eTransport</a:t>
            </a:r>
            <a:r>
              <a:rPr lang="de-DE" sz="1800" i="1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de-DE" sz="1800" i="1" dirty="0" err="1" smtClean="0">
                <a:solidFill>
                  <a:srgbClr val="000000"/>
                </a:solidFill>
                <a:latin typeface="+mn-lt"/>
              </a:rPr>
              <a:t>eUtilities</a:t>
            </a:r>
            <a:r>
              <a:rPr lang="de-DE" sz="1800" i="1" dirty="0" smtClean="0">
                <a:solidFill>
                  <a:srgbClr val="000000"/>
                </a:solidFill>
                <a:latin typeface="+mn-lt"/>
              </a:rPr>
              <a:t> </a:t>
            </a:r>
            <a:endParaRPr lang="de-DE" sz="1800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1451" name="Line 23"/>
          <p:cNvSpPr>
            <a:spLocks noChangeShapeType="1"/>
          </p:cNvSpPr>
          <p:nvPr/>
        </p:nvSpPr>
        <p:spPr bwMode="auto">
          <a:xfrm flipH="1" flipV="1">
            <a:off x="5710238" y="3384550"/>
            <a:ext cx="93662" cy="242888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de-DE" sz="1600"/>
          </a:p>
        </p:txBody>
      </p:sp>
      <p:sp>
        <p:nvSpPr>
          <p:cNvPr id="46" name="Oval 5"/>
          <p:cNvSpPr>
            <a:spLocks noChangeArrowheads="1"/>
          </p:cNvSpPr>
          <p:nvPr/>
        </p:nvSpPr>
        <p:spPr bwMode="auto">
          <a:xfrm>
            <a:off x="428625" y="4500563"/>
            <a:ext cx="1571625" cy="714375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IN </a:t>
            </a:r>
            <a:r>
              <a:rPr lang="de-DE" sz="1200" dirty="0" err="1">
                <a:solidFill>
                  <a:srgbClr val="000000"/>
                </a:solidFill>
                <a:latin typeface="+mn-lt"/>
              </a:rPr>
              <a:t>Overlay</a:t>
            </a:r>
            <a:endParaRPr lang="de-DE" sz="1200" dirty="0">
              <a:solidFill>
                <a:srgbClr val="000000"/>
              </a:solidFill>
              <a:latin typeface="+mn-lt"/>
            </a:endParaRP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 err="1">
                <a:solidFill>
                  <a:srgbClr val="000000"/>
                </a:solidFill>
                <a:latin typeface="+mn-lt"/>
              </a:rPr>
              <a:t>Architecture</a:t>
            </a:r>
            <a:endParaRPr lang="de-DE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7" name="Oval 5"/>
          <p:cNvSpPr>
            <a:spLocks noChangeArrowheads="1"/>
          </p:cNvSpPr>
          <p:nvPr/>
        </p:nvSpPr>
        <p:spPr bwMode="auto">
          <a:xfrm>
            <a:off x="428625" y="5286375"/>
            <a:ext cx="1571625" cy="714375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latin typeface="+mn-lt"/>
              </a:rPr>
              <a:t>Circuit Switched</a:t>
            </a:r>
            <a:endParaRPr lang="de-DE" sz="1200" dirty="0">
              <a:solidFill>
                <a:srgbClr val="000000"/>
              </a:solidFill>
              <a:latin typeface="+mn-lt"/>
            </a:endParaRP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Networks</a:t>
            </a:r>
          </a:p>
        </p:txBody>
      </p:sp>
      <p:sp>
        <p:nvSpPr>
          <p:cNvPr id="29" name="Pfeil nach links 28"/>
          <p:cNvSpPr/>
          <p:nvPr/>
        </p:nvSpPr>
        <p:spPr>
          <a:xfrm flipH="1">
            <a:off x="357158" y="1357298"/>
            <a:ext cx="2849553" cy="1149366"/>
          </a:xfrm>
          <a:prstGeom prst="lef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 smtClean="0">
                <a:solidFill>
                  <a:schemeClr val="tx1"/>
                </a:solidFill>
              </a:rPr>
              <a:t>IT Impact on </a:t>
            </a:r>
            <a:r>
              <a:rPr lang="de-DE" sz="1600" dirty="0" err="1" smtClean="0">
                <a:solidFill>
                  <a:schemeClr val="tx1"/>
                </a:solidFill>
              </a:rPr>
              <a:t>Telecoms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214313" y="5857875"/>
            <a:ext cx="847725" cy="347663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PSTN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785813" y="6072188"/>
            <a:ext cx="847725" cy="347662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GSM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1357313" y="5857875"/>
            <a:ext cx="847725" cy="347663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IP</a:t>
            </a:r>
          </a:p>
        </p:txBody>
      </p:sp>
      <p:sp>
        <p:nvSpPr>
          <p:cNvPr id="33" name="Oval 5"/>
          <p:cNvSpPr>
            <a:spLocks noChangeArrowheads="1"/>
          </p:cNvSpPr>
          <p:nvPr/>
        </p:nvSpPr>
        <p:spPr bwMode="auto">
          <a:xfrm>
            <a:off x="2143125" y="3214686"/>
            <a:ext cx="4143376" cy="1285877"/>
          </a:xfrm>
          <a:prstGeom prst="ellipse">
            <a:avLst/>
          </a:prstGeom>
          <a:solidFill>
            <a:srgbClr val="CCE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800" dirty="0">
                <a:solidFill>
                  <a:srgbClr val="000000"/>
                </a:solidFill>
                <a:latin typeface="+mn-lt"/>
              </a:rPr>
              <a:t>Service </a:t>
            </a:r>
            <a:r>
              <a:rPr lang="de-DE" sz="1800" dirty="0" err="1">
                <a:solidFill>
                  <a:srgbClr val="000000"/>
                </a:solidFill>
                <a:latin typeface="+mn-lt"/>
              </a:rPr>
              <a:t>Delivery</a:t>
            </a:r>
            <a:r>
              <a:rPr lang="de-DE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</a:rPr>
              <a:t>Platform</a:t>
            </a:r>
            <a:r>
              <a:rPr lang="de-DE" sz="180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800" dirty="0" smtClean="0">
                <a:solidFill>
                  <a:srgbClr val="000000"/>
                </a:solidFill>
                <a:latin typeface="+mn-lt"/>
              </a:rPr>
              <a:t>(</a:t>
            </a:r>
            <a:r>
              <a:rPr lang="de-DE" sz="1800" dirty="0">
                <a:solidFill>
                  <a:srgbClr val="000000"/>
                </a:solidFill>
                <a:latin typeface="+mn-lt"/>
              </a:rPr>
              <a:t>SOA </a:t>
            </a:r>
            <a:r>
              <a:rPr lang="de-DE" sz="1800" dirty="0" err="1">
                <a:solidFill>
                  <a:srgbClr val="000000"/>
                </a:solidFill>
                <a:latin typeface="+mn-lt"/>
              </a:rPr>
              <a:t>based</a:t>
            </a:r>
            <a:r>
              <a:rPr lang="de-DE" sz="1800" dirty="0">
                <a:solidFill>
                  <a:srgbClr val="000000"/>
                </a:solidFill>
                <a:latin typeface="+mn-lt"/>
              </a:rPr>
              <a:t>)</a:t>
            </a:r>
          </a:p>
        </p:txBody>
      </p:sp>
      <p:sp>
        <p:nvSpPr>
          <p:cNvPr id="35" name="Oval 5"/>
          <p:cNvSpPr>
            <a:spLocks noChangeArrowheads="1"/>
          </p:cNvSpPr>
          <p:nvPr/>
        </p:nvSpPr>
        <p:spPr bwMode="auto">
          <a:xfrm>
            <a:off x="3429000" y="5500688"/>
            <a:ext cx="1571625" cy="714375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IP Networks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latin typeface="+mn-lt"/>
              </a:rPr>
              <a:t>(NGN)</a:t>
            </a:r>
            <a:endParaRPr lang="de-DE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6" name="Oval 5"/>
          <p:cNvSpPr>
            <a:spLocks noChangeArrowheads="1"/>
          </p:cNvSpPr>
          <p:nvPr/>
        </p:nvSpPr>
        <p:spPr bwMode="auto">
          <a:xfrm>
            <a:off x="2928938" y="6000750"/>
            <a:ext cx="847725" cy="347663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DSL</a:t>
            </a:r>
          </a:p>
        </p:txBody>
      </p:sp>
      <p:sp>
        <p:nvSpPr>
          <p:cNvPr id="37" name="Oval 5"/>
          <p:cNvSpPr>
            <a:spLocks noChangeArrowheads="1"/>
          </p:cNvSpPr>
          <p:nvPr/>
        </p:nvSpPr>
        <p:spPr bwMode="auto">
          <a:xfrm>
            <a:off x="3500438" y="6143625"/>
            <a:ext cx="847725" cy="347663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UMTS</a:t>
            </a:r>
          </a:p>
        </p:txBody>
      </p:sp>
      <p:sp>
        <p:nvSpPr>
          <p:cNvPr id="38" name="Oval 5"/>
          <p:cNvSpPr>
            <a:spLocks noChangeArrowheads="1"/>
          </p:cNvSpPr>
          <p:nvPr/>
        </p:nvSpPr>
        <p:spPr bwMode="auto">
          <a:xfrm>
            <a:off x="4214813" y="6143625"/>
            <a:ext cx="847725" cy="347663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WLAN</a:t>
            </a:r>
          </a:p>
        </p:txBody>
      </p:sp>
      <p:sp>
        <p:nvSpPr>
          <p:cNvPr id="39" name="Oval 5"/>
          <p:cNvSpPr>
            <a:spLocks noChangeArrowheads="1"/>
          </p:cNvSpPr>
          <p:nvPr/>
        </p:nvSpPr>
        <p:spPr bwMode="auto">
          <a:xfrm>
            <a:off x="4714875" y="5929313"/>
            <a:ext cx="847725" cy="347662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Cable</a:t>
            </a:r>
          </a:p>
        </p:txBody>
      </p:sp>
      <p:sp>
        <p:nvSpPr>
          <p:cNvPr id="41" name="Abgerundetes Rechteck 40"/>
          <p:cNvSpPr/>
          <p:nvPr/>
        </p:nvSpPr>
        <p:spPr>
          <a:xfrm>
            <a:off x="3067332" y="4250531"/>
            <a:ext cx="2493681" cy="35718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</a:rPr>
              <a:t>Network </a:t>
            </a:r>
            <a:r>
              <a:rPr lang="de-DE" sz="1600" dirty="0" err="1">
                <a:solidFill>
                  <a:schemeClr val="bg1"/>
                </a:solidFill>
              </a:rPr>
              <a:t>Abstraction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42" name="Abgerundetes Rechteck 41"/>
          <p:cNvSpPr/>
          <p:nvPr/>
        </p:nvSpPr>
        <p:spPr>
          <a:xfrm>
            <a:off x="2571749" y="3143250"/>
            <a:ext cx="3286125" cy="35718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</a:rPr>
              <a:t>Open Service </a:t>
            </a:r>
            <a:r>
              <a:rPr lang="de-DE" sz="1600" dirty="0" smtClean="0">
                <a:solidFill>
                  <a:schemeClr val="bg1"/>
                </a:solidFill>
              </a:rPr>
              <a:t>APIs (</a:t>
            </a:r>
            <a:r>
              <a:rPr lang="de-DE" sz="1600" dirty="0" err="1" smtClean="0">
                <a:solidFill>
                  <a:schemeClr val="bg1"/>
                </a:solidFill>
              </a:rPr>
              <a:t>Enablers</a:t>
            </a:r>
            <a:r>
              <a:rPr lang="de-DE" sz="1600" dirty="0" smtClean="0">
                <a:solidFill>
                  <a:schemeClr val="bg1"/>
                </a:solidFill>
              </a:rPr>
              <a:t>)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43" name="Pfeil nach links 42"/>
          <p:cNvSpPr/>
          <p:nvPr/>
        </p:nvSpPr>
        <p:spPr>
          <a:xfrm rot="19095268" flipH="1">
            <a:off x="2145411" y="5300285"/>
            <a:ext cx="1399757" cy="74688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 err="1" smtClean="0">
                <a:solidFill>
                  <a:schemeClr val="bg1"/>
                </a:solidFill>
              </a:rPr>
              <a:t>VoIP</a:t>
            </a:r>
            <a:r>
              <a:rPr lang="de-DE" sz="1600" dirty="0" smtClean="0">
                <a:solidFill>
                  <a:schemeClr val="bg1"/>
                </a:solidFill>
              </a:rPr>
              <a:t> / SIP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61468" name="Line 7"/>
          <p:cNvSpPr>
            <a:spLocks noChangeShapeType="1"/>
          </p:cNvSpPr>
          <p:nvPr/>
        </p:nvSpPr>
        <p:spPr bwMode="auto">
          <a:xfrm flipV="1">
            <a:off x="1857375" y="3857625"/>
            <a:ext cx="1000125" cy="260350"/>
          </a:xfrm>
          <a:prstGeom prst="line">
            <a:avLst/>
          </a:prstGeom>
          <a:noFill/>
          <a:ln w="762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50" name="Oval 5"/>
          <p:cNvSpPr>
            <a:spLocks noChangeArrowheads="1"/>
          </p:cNvSpPr>
          <p:nvPr/>
        </p:nvSpPr>
        <p:spPr bwMode="auto">
          <a:xfrm>
            <a:off x="5857875" y="5929313"/>
            <a:ext cx="847725" cy="347662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LTE</a:t>
            </a:r>
          </a:p>
        </p:txBody>
      </p:sp>
      <p:sp>
        <p:nvSpPr>
          <p:cNvPr id="51" name="Oval 5"/>
          <p:cNvSpPr>
            <a:spLocks noChangeArrowheads="1"/>
          </p:cNvSpPr>
          <p:nvPr/>
        </p:nvSpPr>
        <p:spPr bwMode="auto">
          <a:xfrm>
            <a:off x="7715250" y="5929313"/>
            <a:ext cx="847725" cy="347662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 err="1" smtClean="0">
                <a:solidFill>
                  <a:srgbClr val="000000"/>
                </a:solidFill>
                <a:latin typeface="+mn-lt"/>
              </a:rPr>
              <a:t>WiMAX</a:t>
            </a:r>
            <a:endParaRPr lang="de-DE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auto">
          <a:xfrm>
            <a:off x="6786563" y="6041231"/>
            <a:ext cx="847725" cy="347663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WLAN</a:t>
            </a:r>
          </a:p>
        </p:txBody>
      </p:sp>
      <p:sp>
        <p:nvSpPr>
          <p:cNvPr id="61476" name="Line 7"/>
          <p:cNvSpPr>
            <a:spLocks noChangeShapeType="1"/>
          </p:cNvSpPr>
          <p:nvPr/>
        </p:nvSpPr>
        <p:spPr bwMode="auto">
          <a:xfrm flipV="1">
            <a:off x="1500166" y="3071810"/>
            <a:ext cx="1285875" cy="760413"/>
          </a:xfrm>
          <a:prstGeom prst="line">
            <a:avLst/>
          </a:prstGeom>
          <a:noFill/>
          <a:ln w="762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58" name="Pfeil nach links 57"/>
          <p:cNvSpPr/>
          <p:nvPr/>
        </p:nvSpPr>
        <p:spPr>
          <a:xfrm rot="19095268" flipH="1">
            <a:off x="5324475" y="5187950"/>
            <a:ext cx="1308100" cy="828675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</a:rPr>
              <a:t>All-IP</a:t>
            </a:r>
          </a:p>
        </p:txBody>
      </p:sp>
      <p:sp>
        <p:nvSpPr>
          <p:cNvPr id="48" name="Oval 20"/>
          <p:cNvSpPr>
            <a:spLocks noChangeArrowheads="1"/>
          </p:cNvSpPr>
          <p:nvPr/>
        </p:nvSpPr>
        <p:spPr bwMode="auto">
          <a:xfrm>
            <a:off x="5572132" y="3296444"/>
            <a:ext cx="3327687" cy="1346993"/>
          </a:xfrm>
          <a:prstGeom prst="ellipse">
            <a:avLst/>
          </a:prstGeom>
          <a:solidFill>
            <a:srgbClr val="CCE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dirty="0" smtClean="0">
                <a:solidFill>
                  <a:srgbClr val="000000"/>
                </a:solidFill>
                <a:latin typeface="+mn-lt"/>
              </a:rPr>
              <a:t>Smart City / 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dirty="0" smtClean="0">
                <a:solidFill>
                  <a:srgbClr val="000000"/>
                </a:solidFill>
                <a:latin typeface="+mn-lt"/>
              </a:rPr>
              <a:t>Future Internet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dirty="0" smtClean="0">
                <a:solidFill>
                  <a:srgbClr val="000000"/>
                </a:solidFill>
                <a:latin typeface="+mn-lt"/>
              </a:rPr>
              <a:t>Core </a:t>
            </a:r>
            <a:r>
              <a:rPr lang="de-DE" dirty="0" err="1" smtClean="0">
                <a:solidFill>
                  <a:srgbClr val="000000"/>
                </a:solidFill>
                <a:latin typeface="+mn-lt"/>
              </a:rPr>
              <a:t>Platform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5" name="Abgerundetes Rechteck 54"/>
          <p:cNvSpPr/>
          <p:nvPr/>
        </p:nvSpPr>
        <p:spPr>
          <a:xfrm>
            <a:off x="6286501" y="3117850"/>
            <a:ext cx="1957021" cy="35718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 smtClean="0">
                <a:solidFill>
                  <a:schemeClr val="bg1"/>
                </a:solidFill>
              </a:rPr>
              <a:t>APIs (</a:t>
            </a:r>
            <a:r>
              <a:rPr lang="de-DE" sz="1600" dirty="0" err="1" smtClean="0">
                <a:solidFill>
                  <a:schemeClr val="bg1"/>
                </a:solidFill>
              </a:rPr>
              <a:t>Enablers</a:t>
            </a:r>
            <a:r>
              <a:rPr lang="de-DE" sz="1600" dirty="0" smtClean="0">
                <a:solidFill>
                  <a:schemeClr val="bg1"/>
                </a:solidFill>
              </a:rPr>
              <a:t>)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56" name="Abgerundetes Rechteck 55"/>
          <p:cNvSpPr/>
          <p:nvPr/>
        </p:nvSpPr>
        <p:spPr>
          <a:xfrm>
            <a:off x="5940152" y="4437112"/>
            <a:ext cx="2653527" cy="32300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 smtClean="0">
                <a:solidFill>
                  <a:schemeClr val="bg1"/>
                </a:solidFill>
              </a:rPr>
              <a:t>    Network </a:t>
            </a:r>
            <a:r>
              <a:rPr lang="de-DE" sz="1600" dirty="0" err="1" smtClean="0">
                <a:solidFill>
                  <a:schemeClr val="bg1"/>
                </a:solidFill>
              </a:rPr>
              <a:t>Abstraction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45" name="Oval 5"/>
          <p:cNvSpPr>
            <a:spLocks noChangeArrowheads="1"/>
          </p:cNvSpPr>
          <p:nvPr/>
        </p:nvSpPr>
        <p:spPr bwMode="auto">
          <a:xfrm>
            <a:off x="428625" y="3786188"/>
            <a:ext cx="1571625" cy="642937"/>
          </a:xfrm>
          <a:prstGeom prst="ellipse">
            <a:avLst/>
          </a:prstGeom>
          <a:solidFill>
            <a:srgbClr val="CCE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IN Services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 err="1">
                <a:solidFill>
                  <a:srgbClr val="000000"/>
                </a:solidFill>
                <a:latin typeface="+mn-lt"/>
              </a:rPr>
              <a:t>based</a:t>
            </a:r>
            <a:r>
              <a:rPr lang="de-DE" sz="1200" dirty="0">
                <a:solidFill>
                  <a:srgbClr val="000000"/>
                </a:solidFill>
                <a:latin typeface="+mn-lt"/>
              </a:rPr>
              <a:t> on SIBs</a:t>
            </a: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5572132" y="4679113"/>
            <a:ext cx="1028584" cy="357101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 smtClean="0">
                <a:latin typeface="+mn-lt"/>
              </a:rPr>
              <a:t>IMS</a:t>
            </a:r>
            <a:endParaRPr lang="de-DE" sz="1600" dirty="0">
              <a:latin typeface="+mn-lt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18149" y="4750551"/>
            <a:ext cx="1028584" cy="357101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 smtClean="0">
                <a:latin typeface="+mn-lt"/>
              </a:rPr>
              <a:t>MTC</a:t>
            </a:r>
            <a:endParaRPr lang="de-DE" sz="1600" dirty="0">
              <a:latin typeface="+mn-lt"/>
            </a:endParaRPr>
          </a:p>
        </p:txBody>
      </p:sp>
      <p:sp>
        <p:nvSpPr>
          <p:cNvPr id="3" name="Pfeil nach rechts 2"/>
          <p:cNvSpPr/>
          <p:nvPr/>
        </p:nvSpPr>
        <p:spPr>
          <a:xfrm>
            <a:off x="5401101" y="3809575"/>
            <a:ext cx="2570494" cy="1591148"/>
          </a:xfrm>
          <a:prstGeom prst="rightArrow">
            <a:avLst>
              <a:gd name="adj1" fmla="val 65714"/>
              <a:gd name="adj2" fmla="val 50000"/>
            </a:avLst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400" b="1" i="1" kern="0" dirty="0">
                <a:solidFill>
                  <a:srgbClr val="800000"/>
                </a:solidFill>
              </a:rPr>
              <a:t>Internet </a:t>
            </a:r>
            <a:r>
              <a:rPr lang="de-DE" sz="2400" b="1" i="1" kern="0" dirty="0" err="1">
                <a:solidFill>
                  <a:srgbClr val="800000"/>
                </a:solidFill>
              </a:rPr>
              <a:t>of</a:t>
            </a:r>
            <a:r>
              <a:rPr lang="de-DE" sz="2400" b="1" i="1" kern="0" dirty="0">
                <a:solidFill>
                  <a:srgbClr val="800000"/>
                </a:solidFill>
              </a:rPr>
              <a:t> </a:t>
            </a:r>
            <a:r>
              <a:rPr lang="de-DE" sz="2400" b="1" i="1" kern="0" dirty="0" smtClean="0">
                <a:solidFill>
                  <a:srgbClr val="800000"/>
                </a:solidFill>
              </a:rPr>
              <a:t>Things</a:t>
            </a:r>
            <a:endParaRPr lang="de-DE" sz="2400" b="1" i="1" kern="0" dirty="0">
              <a:solidFill>
                <a:srgbClr val="800000"/>
              </a:solidFill>
            </a:endParaRPr>
          </a:p>
        </p:txBody>
      </p:sp>
      <p:sp>
        <p:nvSpPr>
          <p:cNvPr id="63" name="Pfeil nach rechts 62"/>
          <p:cNvSpPr/>
          <p:nvPr/>
        </p:nvSpPr>
        <p:spPr>
          <a:xfrm flipH="1">
            <a:off x="6970715" y="2569721"/>
            <a:ext cx="2173285" cy="1591148"/>
          </a:xfrm>
          <a:prstGeom prst="rightArrow">
            <a:avLst>
              <a:gd name="adj1" fmla="val 65714"/>
              <a:gd name="adj2" fmla="val 50000"/>
            </a:avLst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400" b="1" i="1" kern="0" dirty="0">
                <a:solidFill>
                  <a:srgbClr val="800000"/>
                </a:solidFill>
              </a:rPr>
              <a:t>Internet </a:t>
            </a:r>
            <a:r>
              <a:rPr lang="de-DE" sz="2400" b="1" i="1" kern="0" dirty="0" err="1">
                <a:solidFill>
                  <a:srgbClr val="800000"/>
                </a:solidFill>
              </a:rPr>
              <a:t>of</a:t>
            </a:r>
            <a:r>
              <a:rPr lang="de-DE" sz="2400" b="1" i="1" kern="0" dirty="0">
                <a:solidFill>
                  <a:srgbClr val="800000"/>
                </a:solidFill>
              </a:rPr>
              <a:t> Services</a:t>
            </a:r>
          </a:p>
        </p:txBody>
      </p:sp>
      <p:sp>
        <p:nvSpPr>
          <p:cNvPr id="64" name="Pfeil nach rechts 63"/>
          <p:cNvSpPr/>
          <p:nvPr/>
        </p:nvSpPr>
        <p:spPr>
          <a:xfrm flipH="1">
            <a:off x="7007659" y="4971147"/>
            <a:ext cx="2136341" cy="1714734"/>
          </a:xfrm>
          <a:prstGeom prst="rightArrow">
            <a:avLst>
              <a:gd name="adj1" fmla="val 65714"/>
              <a:gd name="adj2" fmla="val 50000"/>
            </a:avLst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400" b="1" i="1" kern="0" dirty="0" smtClean="0">
                <a:solidFill>
                  <a:srgbClr val="800000"/>
                </a:solidFill>
              </a:rPr>
              <a:t>Network </a:t>
            </a:r>
            <a:r>
              <a:rPr lang="de-DE" sz="2400" b="1" i="1" kern="0" dirty="0" err="1" smtClean="0">
                <a:solidFill>
                  <a:srgbClr val="800000"/>
                </a:solidFill>
              </a:rPr>
              <a:t>of</a:t>
            </a:r>
            <a:r>
              <a:rPr lang="de-DE" sz="2400" b="1" i="1" kern="0" dirty="0" smtClean="0">
                <a:solidFill>
                  <a:srgbClr val="800000"/>
                </a:solidFill>
              </a:rPr>
              <a:t> </a:t>
            </a:r>
            <a:r>
              <a:rPr lang="de-DE" sz="2400" b="1" i="1" kern="0" dirty="0" err="1" smtClean="0">
                <a:solidFill>
                  <a:srgbClr val="800000"/>
                </a:solidFill>
              </a:rPr>
              <a:t>the</a:t>
            </a:r>
            <a:r>
              <a:rPr lang="de-DE" sz="2400" b="1" i="1" kern="0" dirty="0" smtClean="0">
                <a:solidFill>
                  <a:srgbClr val="800000"/>
                </a:solidFill>
              </a:rPr>
              <a:t> Future</a:t>
            </a:r>
            <a:endParaRPr lang="de-DE" sz="2400" b="1" i="1" kern="0" dirty="0">
              <a:solidFill>
                <a:srgbClr val="800000"/>
              </a:solidFill>
            </a:endParaRPr>
          </a:p>
        </p:txBody>
      </p:sp>
      <p:sp>
        <p:nvSpPr>
          <p:cNvPr id="65" name="Pfeil nach links 64"/>
          <p:cNvSpPr/>
          <p:nvPr/>
        </p:nvSpPr>
        <p:spPr>
          <a:xfrm rot="19796533">
            <a:off x="6887075" y="838941"/>
            <a:ext cx="2347022" cy="1149366"/>
          </a:xfrm>
          <a:prstGeom prst="leftArrow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b="1" i="1" dirty="0" smtClean="0">
                <a:solidFill>
                  <a:srgbClr val="800000"/>
                </a:solidFill>
              </a:rPr>
              <a:t>Future Internet Research</a:t>
            </a:r>
            <a:endParaRPr lang="de-DE" sz="1600" b="1" i="1" dirty="0">
              <a:solidFill>
                <a:srgbClr val="800000"/>
              </a:solidFill>
            </a:endParaRPr>
          </a:p>
        </p:txBody>
      </p:sp>
      <p:pic>
        <p:nvPicPr>
          <p:cNvPr id="66" name="Picture 6" descr="Z:\internal\Graphics\Logos\NGN2FI\NGN2FI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6933" y="1081907"/>
            <a:ext cx="1431407" cy="612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34412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3388" y="349250"/>
            <a:ext cx="8280000" cy="720000"/>
          </a:xfrm>
        </p:spPr>
        <p:txBody>
          <a:bodyPr/>
          <a:lstStyle/>
          <a:p>
            <a:r>
              <a:rPr lang="en-US" dirty="0" smtClean="0"/>
              <a:t>What is FOKUS OpenEPC Platform?</a:t>
            </a:r>
            <a:endParaRPr lang="de-DE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090" y="3544455"/>
            <a:ext cx="3617414" cy="3292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Inhaltsplatzhalter 2"/>
          <p:cNvSpPr txBox="1">
            <a:spLocks/>
          </p:cNvSpPr>
          <p:nvPr/>
        </p:nvSpPr>
        <p:spPr>
          <a:xfrm>
            <a:off x="433388" y="1025525"/>
            <a:ext cx="8568952" cy="56552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3538" indent="-363538" algn="l" defTabSz="354013" rtl="0" eaLnBrk="1" latinLnBrk="0" hangingPunct="1">
              <a:spcBef>
                <a:spcPct val="20000"/>
              </a:spcBef>
              <a:buClr>
                <a:srgbClr val="F3660E"/>
              </a:buClr>
              <a:buFont typeface="Wingdings" charset="2"/>
              <a:buChar char="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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dirty="0" smtClean="0">
                <a:latin typeface="Calibri"/>
                <a:ea typeface="ＭＳ Ｐゴシック"/>
                <a:cs typeface="Calibri"/>
              </a:rPr>
              <a:t>Future </a:t>
            </a:r>
            <a:r>
              <a:rPr lang="en-US" dirty="0">
                <a:latin typeface="Calibri"/>
                <a:ea typeface="ＭＳ Ｐゴシック"/>
                <a:cs typeface="Calibri"/>
              </a:rPr>
              <a:t>massive broadband communications will be realized through multi-access support (LTE, 3G, 2G, </a:t>
            </a:r>
            <a:r>
              <a:rPr lang="en-US" dirty="0" err="1">
                <a:latin typeface="Calibri"/>
                <a:ea typeface="ＭＳ Ｐゴシック"/>
                <a:cs typeface="Calibri"/>
              </a:rPr>
              <a:t>WiFi</a:t>
            </a:r>
            <a:r>
              <a:rPr lang="en-US" dirty="0">
                <a:latin typeface="Calibri"/>
                <a:ea typeface="ＭＳ Ｐゴシック"/>
                <a:cs typeface="Calibri"/>
              </a:rPr>
              <a:t>, fixed networks …) and multi-application domains (OTT, IMS, P2P, M2M, Cloud, …)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libri"/>
                <a:ea typeface="ＭＳ Ｐゴシック"/>
                <a:cs typeface="Calibri"/>
              </a:rPr>
              <a:t>Fraunhofer FOKUS is developing the </a:t>
            </a:r>
            <a:r>
              <a:rPr lang="en-US" b="1" dirty="0">
                <a:latin typeface="Calibri"/>
                <a:ea typeface="ＭＳ Ｐゴシック"/>
                <a:cs typeface="Calibri"/>
              </a:rPr>
              <a:t>NON-OPEN SOURCE </a:t>
            </a:r>
            <a:r>
              <a:rPr lang="en-US" dirty="0" smtClean="0">
                <a:latin typeface="Calibri"/>
                <a:ea typeface="ＭＳ Ｐゴシック"/>
                <a:cs typeface="Calibri"/>
              </a:rPr>
              <a:t>OpenEPC toolkit, enabling to: </a:t>
            </a:r>
            <a:endParaRPr lang="en-US" dirty="0">
              <a:latin typeface="Calibri"/>
              <a:ea typeface="ＭＳ Ｐゴシック"/>
              <a:cs typeface="Calibri"/>
            </a:endParaRPr>
          </a:p>
          <a:p>
            <a:pPr lvl="1">
              <a:buFont typeface="Lucida Grande"/>
              <a:buChar char="–"/>
            </a:pPr>
            <a:r>
              <a:rPr lang="en-US" dirty="0">
                <a:latin typeface="Calibri"/>
                <a:ea typeface="ＭＳ Ｐゴシック"/>
                <a:cs typeface="Calibri"/>
              </a:rPr>
              <a:t>integrate various network technologies and </a:t>
            </a:r>
          </a:p>
          <a:p>
            <a:pPr lvl="1">
              <a:buFont typeface="Lucida Grande"/>
              <a:buChar char="–"/>
            </a:pPr>
            <a:r>
              <a:rPr lang="en-US" dirty="0">
                <a:latin typeface="Calibri"/>
                <a:ea typeface="ＭＳ Ｐゴシック"/>
                <a:cs typeface="Calibri"/>
              </a:rPr>
              <a:t>integrate various application platforms </a:t>
            </a:r>
            <a:endParaRPr lang="en-US" dirty="0" smtClean="0">
              <a:latin typeface="Calibri"/>
              <a:ea typeface="ＭＳ Ｐゴシック"/>
              <a:cs typeface="Calibri"/>
            </a:endParaRPr>
          </a:p>
          <a:p>
            <a:pPr lvl="1">
              <a:buFont typeface="Lucida Grande"/>
              <a:buChar char="–"/>
            </a:pPr>
            <a:r>
              <a:rPr lang="en-US" dirty="0" smtClean="0">
                <a:latin typeface="Calibri"/>
                <a:ea typeface="ＭＳ Ｐゴシック"/>
                <a:cs typeface="Calibri"/>
              </a:rPr>
              <a:t>into </a:t>
            </a:r>
            <a:r>
              <a:rPr lang="en-US" dirty="0">
                <a:latin typeface="Calibri"/>
                <a:ea typeface="ＭＳ Ｐゴシック"/>
                <a:cs typeface="Calibri"/>
              </a:rPr>
              <a:t>a single local testbed, thus lowering own development costs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libri"/>
                <a:ea typeface="ＭＳ Ｐゴシック"/>
                <a:cs typeface="Calibri"/>
              </a:rPr>
              <a:t>This platform can be used to perform R&amp;D in the fields </a:t>
            </a:r>
            <a:r>
              <a:rPr lang="en-US" dirty="0" smtClean="0">
                <a:latin typeface="Calibri"/>
                <a:ea typeface="ＭＳ Ｐゴシック"/>
                <a:cs typeface="Calibri"/>
              </a:rPr>
              <a:t>of</a:t>
            </a:r>
          </a:p>
          <a:p>
            <a:pPr lvl="1">
              <a:buFont typeface="Lucida Grande"/>
              <a:buChar char="–"/>
            </a:pPr>
            <a:r>
              <a:rPr lang="en-US" dirty="0" err="1" smtClean="0">
                <a:latin typeface="Calibri"/>
                <a:ea typeface="ＭＳ Ｐゴシック"/>
                <a:cs typeface="Calibri"/>
              </a:rPr>
              <a:t>QoS</a:t>
            </a:r>
            <a:r>
              <a:rPr lang="en-US" dirty="0">
                <a:latin typeface="Calibri"/>
                <a:ea typeface="ＭＳ Ｐゴシック"/>
                <a:cs typeface="Calibri"/>
              </a:rPr>
              <a:t>, Charging, Mobility, Security</a:t>
            </a:r>
            <a:r>
              <a:rPr lang="en-US" dirty="0" smtClean="0">
                <a:latin typeface="Calibri"/>
                <a:ea typeface="ＭＳ Ｐゴシック"/>
                <a:cs typeface="Calibri"/>
              </a:rPr>
              <a:t>,  </a:t>
            </a:r>
            <a:r>
              <a:rPr lang="en-US" dirty="0">
                <a:latin typeface="Calibri"/>
                <a:ea typeface="ＭＳ Ｐゴシック"/>
                <a:cs typeface="Calibri"/>
              </a:rPr>
              <a:t>Management, Monitoring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Calibri"/>
                <a:ea typeface="ＭＳ Ｐゴシック"/>
                <a:cs typeface="Calibri"/>
              </a:rPr>
              <a:t>OpenEPC represents a software implementation of the 3GPP </a:t>
            </a:r>
          </a:p>
          <a:p>
            <a:pPr marL="0" indent="0">
              <a:buNone/>
            </a:pPr>
            <a:r>
              <a:rPr lang="en-US" dirty="0">
                <a:latin typeface="Calibri"/>
                <a:ea typeface="ＭＳ Ｐゴシック"/>
                <a:cs typeface="Calibri"/>
              </a:rPr>
              <a:t>	</a:t>
            </a:r>
            <a:r>
              <a:rPr lang="en-US" dirty="0" smtClean="0">
                <a:latin typeface="Calibri"/>
                <a:ea typeface="ＭＳ Ｐゴシック"/>
                <a:cs typeface="Calibri"/>
              </a:rPr>
              <a:t>EPC standard addressing academia and industry R&amp;D:</a:t>
            </a:r>
          </a:p>
          <a:p>
            <a:pPr lvl="1">
              <a:buFont typeface="Lucida Grande"/>
              <a:buChar char="–"/>
            </a:pPr>
            <a:r>
              <a:rPr lang="en-US" dirty="0">
                <a:latin typeface="Calibri"/>
                <a:ea typeface="ＭＳ Ｐゴシック"/>
                <a:cs typeface="Calibri"/>
              </a:rPr>
              <a:t>Based on 3GPP standards</a:t>
            </a:r>
          </a:p>
          <a:p>
            <a:pPr lvl="1">
              <a:buFont typeface="Lucida Grande"/>
              <a:buChar char="–"/>
            </a:pPr>
            <a:r>
              <a:rPr lang="en-US" dirty="0" smtClean="0">
                <a:latin typeface="Calibri"/>
                <a:ea typeface="ＭＳ Ｐゴシック"/>
                <a:cs typeface="Calibri"/>
              </a:rPr>
              <a:t>Configurable to different deployments</a:t>
            </a:r>
          </a:p>
          <a:p>
            <a:pPr lvl="1">
              <a:buFont typeface="Lucida Grande"/>
              <a:buChar char="–"/>
            </a:pPr>
            <a:r>
              <a:rPr lang="en-US" dirty="0" smtClean="0">
                <a:latin typeface="Calibri"/>
                <a:ea typeface="ＭＳ Ｐゴシック"/>
                <a:cs typeface="Calibri"/>
              </a:rPr>
              <a:t>Customizable to the various testbed requirements</a:t>
            </a:r>
          </a:p>
          <a:p>
            <a:pPr lvl="1">
              <a:buFont typeface="Lucida Grande"/>
              <a:buChar char="–"/>
            </a:pPr>
            <a:r>
              <a:rPr lang="en-US" dirty="0" smtClean="0">
                <a:latin typeface="Calibri"/>
                <a:ea typeface="ＭＳ Ｐゴシック"/>
                <a:cs typeface="Calibri"/>
              </a:rPr>
              <a:t>Extensible to specific research needs</a:t>
            </a:r>
          </a:p>
          <a:p>
            <a:pPr lvl="1">
              <a:buFont typeface="Lucida Grande"/>
              <a:buChar char="–"/>
            </a:pPr>
            <a:r>
              <a:rPr lang="en-US" dirty="0" smtClean="0">
                <a:latin typeface="Calibri"/>
                <a:ea typeface="ＭＳ Ｐゴシック"/>
                <a:cs typeface="Calibri"/>
              </a:rPr>
              <a:t>Reliable &amp; highly performant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Calibri"/>
                <a:ea typeface="ＭＳ Ｐゴシック"/>
                <a:cs typeface="Calibri"/>
              </a:rPr>
              <a:t>More information: </a:t>
            </a:r>
            <a:r>
              <a:rPr lang="en-US" b="1" u="sng" dirty="0" smtClean="0">
                <a:solidFill>
                  <a:srgbClr val="FFA14B"/>
                </a:solidFill>
                <a:latin typeface="Calibri"/>
                <a:cs typeface="Calibri"/>
              </a:rPr>
              <a:t>www.OpenEPC.net</a:t>
            </a:r>
            <a:endParaRPr lang="en-US" b="1" u="sng" dirty="0" smtClean="0">
              <a:solidFill>
                <a:srgbClr val="FFA14B"/>
              </a:solidFill>
              <a:latin typeface="Calibri"/>
              <a:ea typeface="ＭＳ Ｐゴシック"/>
              <a:cs typeface="Calibri"/>
            </a:endParaRPr>
          </a:p>
          <a:p>
            <a:pPr marL="0" indent="0">
              <a:buNone/>
            </a:pPr>
            <a:endParaRPr lang="en-US" b="1" dirty="0" smtClean="0">
              <a:latin typeface="Calibri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9751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349250"/>
            <a:ext cx="8280000" cy="720000"/>
          </a:xfrm>
        </p:spPr>
        <p:txBody>
          <a:bodyPr/>
          <a:lstStyle/>
          <a:p>
            <a:r>
              <a:rPr lang="en-US" dirty="0" smtClean="0"/>
              <a:t>OpenEPC: </a:t>
            </a:r>
            <a:r>
              <a:rPr lang="en-US" dirty="0" smtClean="0">
                <a:solidFill>
                  <a:schemeClr val="tx1"/>
                </a:solidFill>
              </a:rPr>
              <a:t>Features, Functionality, and Components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433388" y="1041400"/>
            <a:ext cx="8280000" cy="4410000"/>
          </a:xfrm>
        </p:spPr>
        <p:txBody>
          <a:bodyPr/>
          <a:lstStyle/>
          <a:p>
            <a:pPr>
              <a:spcBef>
                <a:spcPts val="650"/>
              </a:spcBef>
            </a:pPr>
            <a:r>
              <a:rPr lang="en-US" dirty="0"/>
              <a:t>Core Network Mobility Management</a:t>
            </a:r>
          </a:p>
          <a:p>
            <a:pPr>
              <a:spcBef>
                <a:spcPts val="650"/>
              </a:spcBef>
            </a:pPr>
            <a:r>
              <a:rPr lang="en-US" dirty="0"/>
              <a:t>Core Network Support for </a:t>
            </a:r>
            <a:r>
              <a:rPr lang="en-US" dirty="0" smtClean="0"/>
              <a:t>3GPP Accesses</a:t>
            </a:r>
          </a:p>
          <a:p>
            <a:pPr lvl="1">
              <a:spcBef>
                <a:spcPts val="650"/>
              </a:spcBef>
            </a:pPr>
            <a:r>
              <a:rPr lang="en-US" sz="1400" dirty="0" smtClean="0"/>
              <a:t>LTE Access Network Integration</a:t>
            </a:r>
          </a:p>
          <a:p>
            <a:pPr lvl="1">
              <a:spcBef>
                <a:spcPts val="650"/>
              </a:spcBef>
            </a:pPr>
            <a:r>
              <a:rPr lang="en-US" sz="1400" dirty="0" smtClean="0"/>
              <a:t>HSPA/UMTS Access Network Integration</a:t>
            </a:r>
          </a:p>
          <a:p>
            <a:pPr lvl="1">
              <a:spcBef>
                <a:spcPts val="650"/>
              </a:spcBef>
            </a:pPr>
            <a:r>
              <a:rPr lang="en-US" sz="1400" dirty="0" smtClean="0"/>
              <a:t>EDGE/GPRS Access Network Integration</a:t>
            </a:r>
          </a:p>
          <a:p>
            <a:pPr>
              <a:spcBef>
                <a:spcPts val="650"/>
              </a:spcBef>
            </a:pPr>
            <a:r>
              <a:rPr lang="en-US" dirty="0" smtClean="0"/>
              <a:t>Non-3GPP Access Networks AAA</a:t>
            </a:r>
            <a:endParaRPr lang="en-US" dirty="0"/>
          </a:p>
          <a:p>
            <a:pPr>
              <a:spcBef>
                <a:spcPts val="650"/>
              </a:spcBef>
            </a:pPr>
            <a:r>
              <a:rPr lang="en-US" dirty="0" smtClean="0"/>
              <a:t>Policy </a:t>
            </a:r>
            <a:r>
              <a:rPr lang="en-US" dirty="0"/>
              <a:t>and Charging Control</a:t>
            </a:r>
          </a:p>
          <a:p>
            <a:pPr>
              <a:spcBef>
                <a:spcPts val="650"/>
              </a:spcBef>
            </a:pPr>
            <a:r>
              <a:rPr lang="en-US" dirty="0" smtClean="0"/>
              <a:t>Accounting and Charging</a:t>
            </a:r>
          </a:p>
          <a:p>
            <a:pPr>
              <a:spcBef>
                <a:spcPts val="650"/>
              </a:spcBef>
            </a:pPr>
            <a:r>
              <a:rPr lang="en-US" dirty="0"/>
              <a:t>Subscriber Management &amp; Provisioning</a:t>
            </a:r>
          </a:p>
          <a:p>
            <a:pPr>
              <a:spcBef>
                <a:spcPts val="650"/>
              </a:spcBef>
            </a:pPr>
            <a:r>
              <a:rPr lang="en-US" dirty="0" smtClean="0"/>
              <a:t>User Plane Realization</a:t>
            </a:r>
            <a:endParaRPr lang="en-US" dirty="0"/>
          </a:p>
          <a:p>
            <a:pPr>
              <a:spcBef>
                <a:spcPts val="650"/>
              </a:spcBef>
            </a:pPr>
            <a:r>
              <a:rPr lang="en-US" dirty="0" smtClean="0"/>
              <a:t>Client </a:t>
            </a:r>
            <a:r>
              <a:rPr lang="en-US" dirty="0"/>
              <a:t>Mobility </a:t>
            </a:r>
            <a:r>
              <a:rPr lang="en-US" dirty="0" smtClean="0"/>
              <a:t>Management</a:t>
            </a:r>
          </a:p>
          <a:p>
            <a:pPr>
              <a:spcBef>
                <a:spcPts val="650"/>
              </a:spcBef>
            </a:pPr>
            <a:r>
              <a:rPr lang="en-US" dirty="0" smtClean="0"/>
              <a:t>Distribution Features</a:t>
            </a:r>
          </a:p>
          <a:p>
            <a:pPr>
              <a:spcBef>
                <a:spcPts val="650"/>
              </a:spcBef>
            </a:pPr>
            <a:r>
              <a:rPr lang="en-US" dirty="0" smtClean="0"/>
              <a:t>Interconnection with Access Networks &amp; Devices</a:t>
            </a:r>
          </a:p>
          <a:p>
            <a:pPr>
              <a:spcBef>
                <a:spcPts val="650"/>
              </a:spcBef>
            </a:pPr>
            <a:r>
              <a:rPr lang="en-US" dirty="0"/>
              <a:t>Interconnection with Applications and </a:t>
            </a:r>
            <a:r>
              <a:rPr lang="en-US" dirty="0" smtClean="0"/>
              <a:t>Services</a:t>
            </a:r>
            <a:endParaRPr lang="en-US" dirty="0"/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19" y="1539145"/>
            <a:ext cx="4733449" cy="398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032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OpenEPC+OpenIMS</a:t>
            </a:r>
            <a:r>
              <a:rPr lang="en-US" dirty="0" smtClean="0"/>
              <a:t>: Just </a:t>
            </a:r>
            <a:r>
              <a:rPr lang="en-US" dirty="0"/>
              <a:t>add </a:t>
            </a:r>
            <a:r>
              <a:rPr lang="en-US" dirty="0" smtClean="0"/>
              <a:t>Radio, Devices and Applications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45" y="1617289"/>
            <a:ext cx="6192688" cy="443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324" y="1521787"/>
            <a:ext cx="1078021" cy="5101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82" y="1189228"/>
            <a:ext cx="1213642" cy="8561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40" y="2110663"/>
            <a:ext cx="1381472" cy="9809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97333" y="1384955"/>
            <a:ext cx="8416340" cy="5238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407" y="3517456"/>
            <a:ext cx="1322708" cy="9178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59228" y="3922142"/>
            <a:ext cx="1187521" cy="877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32" b="94468" l="6250" r="9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247" y="3800206"/>
            <a:ext cx="1212980" cy="1270239"/>
          </a:xfrm>
          <a:prstGeom prst="rect">
            <a:avLst/>
          </a:prstGeom>
        </p:spPr>
      </p:pic>
      <p:pic>
        <p:nvPicPr>
          <p:cNvPr id="44036" name="Picture 4" descr="http://www.3gpp.org/IMG/jpg/3GPP_TM_R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909" y="3236388"/>
            <a:ext cx="641209" cy="37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81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608" y="4437112"/>
            <a:ext cx="1750791" cy="1750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711" y="2564904"/>
            <a:ext cx="2076561" cy="19227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Off-the-Shelf Devices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2940050" cy="4410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580" y="1556792"/>
            <a:ext cx="2006820" cy="1461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8"/>
          <a:stretch/>
        </p:blipFill>
        <p:spPr>
          <a:xfrm>
            <a:off x="6012160" y="1556792"/>
            <a:ext cx="2963213" cy="4406240"/>
          </a:xfrm>
          <a:prstGeom prst="rect">
            <a:avLst/>
          </a:prstGeom>
        </p:spPr>
      </p:pic>
      <p:pic>
        <p:nvPicPr>
          <p:cNvPr id="10" name="Picture 2" descr="49FEE2E6-54B0-440F-B1E8-A507673BD4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640365"/>
            <a:ext cx="2383577" cy="152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228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reeform 89"/>
          <p:cNvSpPr/>
          <p:nvPr/>
        </p:nvSpPr>
        <p:spPr>
          <a:xfrm>
            <a:off x="492369" y="1159771"/>
            <a:ext cx="8499231" cy="4407877"/>
          </a:xfrm>
          <a:custGeom>
            <a:avLst/>
            <a:gdLst>
              <a:gd name="connsiteX0" fmla="*/ 0 w 8499231"/>
              <a:gd name="connsiteY0" fmla="*/ 3528646 h 4407877"/>
              <a:gd name="connsiteX1" fmla="*/ 6834554 w 8499231"/>
              <a:gd name="connsiteY1" fmla="*/ 574431 h 4407877"/>
              <a:gd name="connsiteX2" fmla="*/ 6588369 w 8499231"/>
              <a:gd name="connsiteY2" fmla="*/ 0 h 4407877"/>
              <a:gd name="connsiteX3" fmla="*/ 8499231 w 8499231"/>
              <a:gd name="connsiteY3" fmla="*/ 539261 h 4407877"/>
              <a:gd name="connsiteX4" fmla="*/ 7549662 w 8499231"/>
              <a:gd name="connsiteY4" fmla="*/ 2321169 h 4407877"/>
              <a:gd name="connsiteX5" fmla="*/ 7303477 w 8499231"/>
              <a:gd name="connsiteY5" fmla="*/ 1723292 h 4407877"/>
              <a:gd name="connsiteX6" fmla="*/ 351693 w 8499231"/>
              <a:gd name="connsiteY6" fmla="*/ 4407877 h 4407877"/>
              <a:gd name="connsiteX7" fmla="*/ 11723 w 8499231"/>
              <a:gd name="connsiteY7" fmla="*/ 3598985 h 4407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99231" h="4407877">
                <a:moveTo>
                  <a:pt x="0" y="3528646"/>
                </a:moveTo>
                <a:lnTo>
                  <a:pt x="6834554" y="574431"/>
                </a:lnTo>
                <a:lnTo>
                  <a:pt x="6588369" y="0"/>
                </a:lnTo>
                <a:lnTo>
                  <a:pt x="8499231" y="539261"/>
                </a:lnTo>
                <a:lnTo>
                  <a:pt x="7549662" y="2321169"/>
                </a:lnTo>
                <a:lnTo>
                  <a:pt x="7303477" y="1723292"/>
                </a:lnTo>
                <a:lnTo>
                  <a:pt x="351693" y="4407877"/>
                </a:lnTo>
                <a:lnTo>
                  <a:pt x="11723" y="3598985"/>
                </a:lnTo>
              </a:path>
            </a:pathLst>
          </a:custGeom>
          <a:gradFill>
            <a:gsLst>
              <a:gs pos="46000">
                <a:srgbClr val="FF8F00"/>
              </a:gs>
              <a:gs pos="14000">
                <a:srgbClr val="FFA14B"/>
              </a:gs>
              <a:gs pos="65000">
                <a:srgbClr val="FF0300"/>
              </a:gs>
              <a:gs pos="100000">
                <a:srgbClr val="4D0808"/>
              </a:gs>
            </a:gsLst>
            <a:lin ang="13500000" scaled="0"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432000" y="611813"/>
            <a:ext cx="8280000" cy="720000"/>
          </a:xfrm>
          <a:prstGeom prst="rect">
            <a:avLst/>
          </a:prstGeom>
        </p:spPr>
        <p:txBody>
          <a:bodyPr vert="horz" lIns="0" tIns="0" rIns="91440" bIns="0" rtlCol="0" anchor="t" anchorCtr="0">
            <a:noAutofit/>
          </a:bodyPr>
          <a:lstStyle/>
          <a:p>
            <a:pPr defTabSz="457200">
              <a:spcBef>
                <a:spcPct val="0"/>
              </a:spcBef>
              <a:defRPr/>
            </a:pPr>
            <a:endParaRPr lang="de-DE" sz="2200" dirty="0">
              <a:solidFill>
                <a:srgbClr val="179C7D"/>
              </a:solidFill>
            </a:endParaRPr>
          </a:p>
        </p:txBody>
      </p:sp>
      <p:cxnSp>
        <p:nvCxnSpPr>
          <p:cNvPr id="17" name="Gerade Verbindung 21"/>
          <p:cNvCxnSpPr/>
          <p:nvPr/>
        </p:nvCxnSpPr>
        <p:spPr>
          <a:xfrm rot="5400000" flipH="1" flipV="1">
            <a:off x="-8680012" y="2957018"/>
            <a:ext cx="1289612" cy="1588"/>
          </a:xfrm>
          <a:prstGeom prst="line">
            <a:avLst/>
          </a:prstGeom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Titel 1"/>
          <p:cNvSpPr txBox="1">
            <a:spLocks/>
          </p:cNvSpPr>
          <p:nvPr/>
        </p:nvSpPr>
        <p:spPr>
          <a:xfrm>
            <a:off x="432000" y="611813"/>
            <a:ext cx="8280000" cy="720000"/>
          </a:xfrm>
          <a:prstGeom prst="rect">
            <a:avLst/>
          </a:prstGeom>
        </p:spPr>
        <p:txBody>
          <a:bodyPr vert="horz" lIns="0" tIns="0" rIns="91440" bIns="0" rtlCol="0" anchor="t" anchorCtr="0">
            <a:noAutofit/>
          </a:bodyPr>
          <a:lstStyle/>
          <a:p>
            <a:pPr defTabSz="457200">
              <a:spcBef>
                <a:spcPct val="0"/>
              </a:spcBef>
              <a:defRPr/>
            </a:pPr>
            <a:endParaRPr lang="de-DE" sz="2200" dirty="0">
              <a:solidFill>
                <a:srgbClr val="179C7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3813" y="4511759"/>
            <a:ext cx="149912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Preview</a:t>
            </a: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Nov. 2009</a:t>
            </a: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867948" y="4015205"/>
            <a:ext cx="153521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Rel. 1</a:t>
            </a: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April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2010</a:t>
            </a: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77764" y="3525310"/>
            <a:ext cx="139086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Rel. 2</a:t>
            </a: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Feb 2011</a:t>
            </a: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283968" y="3022995"/>
            <a:ext cx="137736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Rel. 3</a:t>
            </a: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Jan 2012</a:t>
            </a: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580709" y="2518939"/>
            <a:ext cx="1727595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Rel. 4</a:t>
            </a: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Nov 2012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04248" y="2013142"/>
            <a:ext cx="172819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Rel. </a:t>
            </a:r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5/6</a:t>
            </a:r>
            <a:endParaRPr lang="en-US" sz="2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…</a:t>
            </a:r>
            <a:endParaRPr lang="en-US" sz="20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57" name="Gerade Verbindung 42"/>
          <p:cNvCxnSpPr>
            <a:stCxn id="58" idx="1"/>
            <a:endCxn id="14" idx="2"/>
          </p:cNvCxnSpPr>
          <p:nvPr/>
        </p:nvCxnSpPr>
        <p:spPr>
          <a:xfrm rot="10800000">
            <a:off x="1393378" y="5219645"/>
            <a:ext cx="1234411" cy="702254"/>
          </a:xfrm>
          <a:prstGeom prst="bentConnector2">
            <a:avLst/>
          </a:prstGeom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8" name="Textfeld 25"/>
          <p:cNvSpPr txBox="1"/>
          <p:nvPr/>
        </p:nvSpPr>
        <p:spPr>
          <a:xfrm>
            <a:off x="2627788" y="5644900"/>
            <a:ext cx="129614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+mj-lt"/>
                <a:cs typeface="Frutiger 45 Light"/>
              </a:rPr>
              <a:t>First demo of the OpenEPC at the 5th IMS Workshop</a:t>
            </a:r>
            <a:endParaRPr lang="en-US" sz="1200" dirty="0">
              <a:latin typeface="+mn-lt"/>
              <a:cs typeface="Frutiger 45 Light"/>
            </a:endParaRPr>
          </a:p>
        </p:txBody>
      </p:sp>
      <p:cxnSp>
        <p:nvCxnSpPr>
          <p:cNvPr id="59" name="Gerade Verbindung 42"/>
          <p:cNvCxnSpPr>
            <a:stCxn id="61" idx="2"/>
            <a:endCxn id="52" idx="0"/>
          </p:cNvCxnSpPr>
          <p:nvPr/>
        </p:nvCxnSpPr>
        <p:spPr>
          <a:xfrm rot="16200000" flipH="1">
            <a:off x="1784236" y="3163886"/>
            <a:ext cx="326715" cy="1375922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1" name="Textfeld 27"/>
          <p:cNvSpPr txBox="1"/>
          <p:nvPr/>
        </p:nvSpPr>
        <p:spPr>
          <a:xfrm>
            <a:off x="323529" y="2765160"/>
            <a:ext cx="187220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+mj-lt"/>
                <a:cs typeface="Frutiger 45 Light"/>
              </a:rPr>
              <a:t>Core Network Mobility</a:t>
            </a:r>
            <a:endParaRPr lang="de-DE" sz="1200" dirty="0" smtClean="0">
              <a:latin typeface="+mn-lt"/>
              <a:cs typeface="Frutiger 45 Light"/>
            </a:endParaRPr>
          </a:p>
          <a:p>
            <a:r>
              <a:rPr lang="de-DE" sz="1200" dirty="0">
                <a:latin typeface="+mj-lt"/>
                <a:cs typeface="Frutiger 45 Light"/>
              </a:rPr>
              <a:t>Client Mobility</a:t>
            </a:r>
            <a:endParaRPr lang="de-DE" sz="1200" dirty="0" smtClean="0">
              <a:latin typeface="+mn-lt"/>
              <a:cs typeface="Frutiger 45 Light"/>
            </a:endParaRPr>
          </a:p>
          <a:p>
            <a:r>
              <a:rPr lang="de-DE" sz="1200" dirty="0">
                <a:latin typeface="+mj-lt"/>
                <a:cs typeface="Frutiger 45 Light"/>
              </a:rPr>
              <a:t>Policy and Charging Control</a:t>
            </a:r>
            <a:endParaRPr lang="de-DE" sz="1200" dirty="0" smtClean="0">
              <a:latin typeface="+mn-lt"/>
              <a:cs typeface="Frutiger 45 Light"/>
            </a:endParaRPr>
          </a:p>
          <a:p>
            <a:r>
              <a:rPr lang="de-DE" sz="1200" dirty="0">
                <a:latin typeface="+mj-lt"/>
                <a:cs typeface="Frutiger 45 Light"/>
              </a:rPr>
              <a:t>Subscription Management</a:t>
            </a:r>
            <a:endParaRPr lang="de-DE" sz="1200" dirty="0" smtClean="0">
              <a:latin typeface="+mn-lt"/>
              <a:cs typeface="Frutiger 45 Light"/>
            </a:endParaRPr>
          </a:p>
          <a:p>
            <a:r>
              <a:rPr lang="de-DE" sz="1200" dirty="0">
                <a:latin typeface="+mj-lt"/>
                <a:cs typeface="Frutiger 45 Light"/>
              </a:rPr>
              <a:t>Mobile Device support</a:t>
            </a:r>
            <a:endParaRPr lang="de-DE" sz="1200" dirty="0" smtClean="0">
              <a:latin typeface="+mn-lt"/>
              <a:cs typeface="Frutiger 45 Light"/>
            </a:endParaRPr>
          </a:p>
        </p:txBody>
      </p:sp>
      <p:sp>
        <p:nvSpPr>
          <p:cNvPr id="62" name="Textfeld 35"/>
          <p:cNvSpPr txBox="1"/>
          <p:nvPr/>
        </p:nvSpPr>
        <p:spPr>
          <a:xfrm>
            <a:off x="4211960" y="4619308"/>
            <a:ext cx="1589891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+mj-lt"/>
                <a:cs typeface="Frutiger 45 Light"/>
              </a:rPr>
              <a:t>Extended Mobility </a:t>
            </a:r>
            <a:endParaRPr lang="de-DE" sz="1200" dirty="0" smtClean="0">
              <a:latin typeface="+mn-lt"/>
              <a:cs typeface="Frutiger 45 Light"/>
            </a:endParaRPr>
          </a:p>
          <a:p>
            <a:r>
              <a:rPr lang="de-DE" sz="1200" dirty="0">
                <a:latin typeface="+mj-lt"/>
                <a:cs typeface="Frutiger 45 Light"/>
              </a:rPr>
              <a:t>(GTP, MME etc.)</a:t>
            </a:r>
            <a:endParaRPr lang="de-DE" sz="1200" dirty="0" smtClean="0">
              <a:latin typeface="+mn-lt"/>
              <a:cs typeface="Frutiger 45 Light"/>
            </a:endParaRPr>
          </a:p>
          <a:p>
            <a:r>
              <a:rPr lang="de-DE" sz="1200" dirty="0">
                <a:latin typeface="+mj-lt"/>
                <a:cs typeface="Frutiger 45 Light"/>
              </a:rPr>
              <a:t>Extended AAA</a:t>
            </a:r>
            <a:endParaRPr lang="de-DE" sz="1200" dirty="0" smtClean="0">
              <a:latin typeface="+mn-lt"/>
              <a:cs typeface="Frutiger 45 Light"/>
            </a:endParaRPr>
          </a:p>
          <a:p>
            <a:r>
              <a:rPr lang="de-DE" sz="1200" dirty="0">
                <a:latin typeface="+mj-lt"/>
                <a:cs typeface="Frutiger 45 Light"/>
              </a:rPr>
              <a:t>More Access Networks Integration</a:t>
            </a:r>
            <a:endParaRPr lang="de-DE" sz="1200" dirty="0" smtClean="0">
              <a:latin typeface="+mn-lt"/>
              <a:cs typeface="Frutiger 45 Light"/>
            </a:endParaRPr>
          </a:p>
          <a:p>
            <a:r>
              <a:rPr lang="de-DE" sz="1200" dirty="0">
                <a:latin typeface="+mj-lt"/>
                <a:cs typeface="Frutiger 45 Light"/>
              </a:rPr>
              <a:t>Support for specific applications</a:t>
            </a:r>
            <a:endParaRPr lang="de-DE" sz="1200" dirty="0">
              <a:latin typeface="+mn-lt"/>
              <a:cs typeface="Frutiger 45 Light"/>
            </a:endParaRPr>
          </a:p>
        </p:txBody>
      </p:sp>
      <p:cxnSp>
        <p:nvCxnSpPr>
          <p:cNvPr id="63" name="Gerade Verbindung 42"/>
          <p:cNvCxnSpPr>
            <a:stCxn id="62" idx="1"/>
            <a:endCxn id="53" idx="2"/>
          </p:cNvCxnSpPr>
          <p:nvPr/>
        </p:nvCxnSpPr>
        <p:spPr>
          <a:xfrm rot="10800000">
            <a:off x="3773200" y="4233197"/>
            <a:ext cx="438761" cy="1032443"/>
          </a:xfrm>
          <a:prstGeom prst="bentConnector2">
            <a:avLst/>
          </a:prstGeom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6" name="Textfeld 35"/>
          <p:cNvSpPr txBox="1"/>
          <p:nvPr/>
        </p:nvSpPr>
        <p:spPr>
          <a:xfrm>
            <a:off x="2345380" y="1226277"/>
            <a:ext cx="165055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+mj-lt"/>
                <a:cs typeface="Frutiger 45 Light"/>
              </a:rPr>
              <a:t>Integration of 3GPP</a:t>
            </a:r>
            <a:endParaRPr lang="en-US" sz="1200" dirty="0" smtClean="0">
              <a:latin typeface="+mn-lt"/>
              <a:cs typeface="Frutiger 45 Light"/>
            </a:endParaRPr>
          </a:p>
          <a:p>
            <a:r>
              <a:rPr lang="en-US" sz="1200" dirty="0">
                <a:latin typeface="+mj-lt"/>
                <a:cs typeface="Frutiger 45 Light"/>
              </a:rPr>
              <a:t>Offline Charging</a:t>
            </a:r>
            <a:endParaRPr lang="en-US" sz="1200" dirty="0" smtClean="0">
              <a:latin typeface="+mn-lt"/>
              <a:cs typeface="Frutiger 45 Light"/>
            </a:endParaRPr>
          </a:p>
          <a:p>
            <a:r>
              <a:rPr lang="en-US" sz="1200" dirty="0">
                <a:latin typeface="+mj-lt"/>
                <a:cs typeface="Frutiger 45 Light"/>
              </a:rPr>
              <a:t>Non-3GPP AAA</a:t>
            </a:r>
            <a:endParaRPr lang="en-US" sz="1200" dirty="0" smtClean="0">
              <a:latin typeface="+mn-lt"/>
              <a:cs typeface="Frutiger 45 Light"/>
            </a:endParaRPr>
          </a:p>
          <a:p>
            <a:r>
              <a:rPr lang="en-US" sz="1200" dirty="0">
                <a:latin typeface="+mj-lt"/>
                <a:cs typeface="Frutiger 45 Light"/>
              </a:rPr>
              <a:t>Extended UE function </a:t>
            </a:r>
            <a:endParaRPr lang="en-US" sz="1200" dirty="0" smtClean="0">
              <a:latin typeface="+mn-lt"/>
              <a:cs typeface="Frutiger 45 Light"/>
            </a:endParaRPr>
          </a:p>
          <a:p>
            <a:r>
              <a:rPr lang="en-US" sz="1200" dirty="0">
                <a:latin typeface="+mj-lt"/>
                <a:cs typeface="Frutiger 45 Light"/>
              </a:rPr>
              <a:t>Dynamic node selection </a:t>
            </a:r>
            <a:endParaRPr lang="en-US" sz="1200" dirty="0" smtClean="0">
              <a:latin typeface="+mn-lt"/>
              <a:cs typeface="Frutiger 45 Light"/>
            </a:endParaRPr>
          </a:p>
          <a:p>
            <a:r>
              <a:rPr lang="en-US" sz="1200" dirty="0">
                <a:latin typeface="+mj-lt"/>
                <a:cs typeface="Frutiger 45 Light"/>
              </a:rPr>
              <a:t>Full NAS, GTP stacks</a:t>
            </a:r>
            <a:endParaRPr lang="en-US" sz="1200" dirty="0" smtClean="0">
              <a:latin typeface="+mn-lt"/>
              <a:cs typeface="Frutiger 45 Light"/>
            </a:endParaRPr>
          </a:p>
          <a:p>
            <a:r>
              <a:rPr lang="en-US" sz="1200" dirty="0">
                <a:latin typeface="+mj-lt"/>
                <a:cs typeface="Frutiger 45 Light"/>
              </a:rPr>
              <a:t>S1AP with APER, X2AP</a:t>
            </a:r>
            <a:endParaRPr lang="en-US" sz="1200" dirty="0" smtClean="0">
              <a:latin typeface="+mn-lt"/>
              <a:cs typeface="Frutiger 45 Light"/>
            </a:endParaRPr>
          </a:p>
        </p:txBody>
      </p:sp>
      <p:cxnSp>
        <p:nvCxnSpPr>
          <p:cNvPr id="67" name="Gerade Verbindung 42"/>
          <p:cNvCxnSpPr>
            <a:stCxn id="66" idx="2"/>
            <a:endCxn id="54" idx="0"/>
          </p:cNvCxnSpPr>
          <p:nvPr/>
        </p:nvCxnSpPr>
        <p:spPr>
          <a:xfrm rot="16200000" flipH="1">
            <a:off x="3819625" y="1869971"/>
            <a:ext cx="504056" cy="1801991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1" name="Gerade Verbindung 42"/>
          <p:cNvCxnSpPr>
            <a:stCxn id="73" idx="1"/>
          </p:cNvCxnSpPr>
          <p:nvPr/>
        </p:nvCxnSpPr>
        <p:spPr>
          <a:xfrm rot="10800000">
            <a:off x="6084168" y="3346161"/>
            <a:ext cx="360040" cy="1238945"/>
          </a:xfrm>
          <a:prstGeom prst="bentConnector2">
            <a:avLst/>
          </a:prstGeom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3" name="Textfeld 35"/>
          <p:cNvSpPr txBox="1"/>
          <p:nvPr/>
        </p:nvSpPr>
        <p:spPr>
          <a:xfrm>
            <a:off x="6444208" y="4031107"/>
            <a:ext cx="236055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+mj-lt"/>
                <a:cs typeface="Frutiger 45 Light"/>
              </a:rPr>
              <a:t>LTE RAN integration</a:t>
            </a:r>
            <a:endParaRPr lang="en-US" sz="1200" dirty="0" smtClean="0">
              <a:latin typeface="+mn-lt"/>
              <a:cs typeface="Frutiger 45 Light"/>
            </a:endParaRPr>
          </a:p>
          <a:p>
            <a:r>
              <a:rPr lang="en-US" sz="1200" dirty="0">
                <a:latin typeface="+mj-lt"/>
                <a:cs typeface="Frutiger 45 Light"/>
              </a:rPr>
              <a:t>2G and 3G RAN integration</a:t>
            </a:r>
            <a:endParaRPr lang="en-US" sz="1200" dirty="0" smtClean="0">
              <a:latin typeface="+mn-lt"/>
              <a:cs typeface="Frutiger 45 Light"/>
            </a:endParaRPr>
          </a:p>
          <a:p>
            <a:r>
              <a:rPr lang="en-US" sz="1200" dirty="0">
                <a:latin typeface="+mj-lt"/>
                <a:cs typeface="Frutiger 45 Light"/>
              </a:rPr>
              <a:t>Android Mobile Devices Support</a:t>
            </a:r>
            <a:endParaRPr lang="en-US" sz="1200" dirty="0" smtClean="0">
              <a:cs typeface="Frutiger 45 Light"/>
            </a:endParaRPr>
          </a:p>
          <a:p>
            <a:r>
              <a:rPr lang="en-US" sz="1200" dirty="0">
                <a:latin typeface="+mj-lt"/>
                <a:cs typeface="Frutiger 45 Light"/>
              </a:rPr>
              <a:t>Multiple APN Support</a:t>
            </a:r>
            <a:endParaRPr lang="en-US" sz="1200" dirty="0" smtClean="0">
              <a:cs typeface="Frutiger 45 Light"/>
            </a:endParaRPr>
          </a:p>
          <a:p>
            <a:r>
              <a:rPr lang="en-US" sz="1200" dirty="0">
                <a:latin typeface="+mj-lt"/>
                <a:cs typeface="Frutiger 45 Light"/>
              </a:rPr>
              <a:t>Radio conditions based handover</a:t>
            </a:r>
            <a:endParaRPr lang="en-US" sz="1200" dirty="0" smtClean="0">
              <a:latin typeface="+mn-lt"/>
              <a:cs typeface="Frutiger 45 Light"/>
            </a:endParaRPr>
          </a:p>
          <a:p>
            <a:r>
              <a:rPr lang="en-US" sz="1200" dirty="0">
                <a:latin typeface="+mj-lt"/>
                <a:cs typeface="Frutiger 45 Light"/>
              </a:rPr>
              <a:t>Traffic Shaping for QoS</a:t>
            </a:r>
            <a:endParaRPr lang="en-US" sz="1200" dirty="0" smtClean="0">
              <a:cs typeface="Frutiger 45 Light"/>
            </a:endParaRPr>
          </a:p>
        </p:txBody>
      </p:sp>
      <p:cxnSp>
        <p:nvCxnSpPr>
          <p:cNvPr id="77" name="Gerade Verbindung 42"/>
          <p:cNvCxnSpPr>
            <a:stCxn id="80" idx="2"/>
          </p:cNvCxnSpPr>
          <p:nvPr/>
        </p:nvCxnSpPr>
        <p:spPr>
          <a:xfrm rot="16200000" flipH="1">
            <a:off x="6103772" y="1530430"/>
            <a:ext cx="148294" cy="1252657"/>
          </a:xfrm>
          <a:prstGeom prst="bentConnector2">
            <a:avLst/>
          </a:prstGeom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0" name="Textfeld 35"/>
          <p:cNvSpPr txBox="1"/>
          <p:nvPr/>
        </p:nvSpPr>
        <p:spPr>
          <a:xfrm>
            <a:off x="4412083" y="974616"/>
            <a:ext cx="227901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+mj-lt"/>
                <a:cs typeface="Frutiger 45 Light"/>
              </a:rPr>
              <a:t>OpenFlow and SDN-EPC</a:t>
            </a:r>
            <a:endParaRPr lang="en-US" sz="1200" dirty="0" smtClean="0">
              <a:cs typeface="Frutiger 45 Light"/>
            </a:endParaRPr>
          </a:p>
          <a:p>
            <a:r>
              <a:rPr lang="en-US" sz="1200" dirty="0" smtClean="0">
                <a:latin typeface="+mj-lt"/>
                <a:cs typeface="Frutiger 45 Light"/>
              </a:rPr>
              <a:t>VoLTE with SRVCC</a:t>
            </a:r>
          </a:p>
          <a:p>
            <a:r>
              <a:rPr lang="en-US" sz="1200" dirty="0" smtClean="0">
                <a:latin typeface="+mj-lt"/>
                <a:cs typeface="Frutiger 45 Light"/>
              </a:rPr>
              <a:t>Network </a:t>
            </a:r>
            <a:r>
              <a:rPr lang="en-US" sz="1200" dirty="0">
                <a:latin typeface="+mj-lt"/>
                <a:cs typeface="Frutiger 45 Light"/>
              </a:rPr>
              <a:t>Functions </a:t>
            </a:r>
            <a:r>
              <a:rPr lang="en-US" sz="1200" dirty="0" smtClean="0">
                <a:latin typeface="+mj-lt"/>
                <a:cs typeface="Frutiger 45 Light"/>
              </a:rPr>
              <a:t>Virtualization</a:t>
            </a:r>
          </a:p>
          <a:p>
            <a:r>
              <a:rPr lang="en-US" sz="1200" dirty="0" smtClean="0">
                <a:latin typeface="+mj-lt"/>
                <a:cs typeface="Frutiger 45 Light"/>
              </a:rPr>
              <a:t>UE/eNodeB-emulation-with-WiFi</a:t>
            </a:r>
          </a:p>
          <a:p>
            <a:r>
              <a:rPr lang="en-US" sz="1200" dirty="0" smtClean="0">
                <a:latin typeface="+mj-lt"/>
                <a:cs typeface="Frutiger 45 Light"/>
              </a:rPr>
              <a:t>Self Organized Networks Features</a:t>
            </a:r>
          </a:p>
          <a:p>
            <a:r>
              <a:rPr lang="en-US" sz="1200" dirty="0" smtClean="0">
                <a:latin typeface="+mj-lt"/>
                <a:cs typeface="Frutiger 45 Light"/>
              </a:rPr>
              <a:t>…</a:t>
            </a:r>
            <a:endParaRPr lang="en-US" sz="1200" dirty="0">
              <a:cs typeface="Frutiger 45 Light"/>
            </a:endParaRPr>
          </a:p>
        </p:txBody>
      </p:sp>
    </p:spTree>
    <p:extLst>
      <p:ext uri="{BB962C8B-B14F-4D97-AF65-F5344CB8AC3E}">
        <p14:creationId xmlns:p14="http://schemas.microsoft.com/office/powerpoint/2010/main" val="410562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701" y="398742"/>
            <a:ext cx="8560646" cy="745893"/>
          </a:xfrm>
        </p:spPr>
        <p:txBody>
          <a:bodyPr/>
          <a:lstStyle/>
          <a:p>
            <a:r>
              <a:rPr lang="en-US" dirty="0" smtClean="0"/>
              <a:t>Network </a:t>
            </a:r>
            <a:r>
              <a:rPr lang="en-US" dirty="0" smtClean="0"/>
              <a:t>Functions Virtualization (NFV)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432000" y="1095122"/>
            <a:ext cx="3749581" cy="4410000"/>
          </a:xfrm>
        </p:spPr>
        <p:txBody>
          <a:bodyPr/>
          <a:lstStyle/>
          <a:p>
            <a:r>
              <a:rPr lang="en-US" sz="1800" dirty="0" smtClean="0">
                <a:latin typeface="+mj-lt"/>
              </a:rPr>
              <a:t>Network Functions Virtualization (NFV) is a novel paradigm that presumes that the network functions:</a:t>
            </a:r>
          </a:p>
          <a:p>
            <a:pPr lvl="1"/>
            <a:r>
              <a:rPr lang="en-US" sz="1800" dirty="0" smtClean="0">
                <a:latin typeface="+mj-lt"/>
              </a:rPr>
              <a:t>Are implemented only as software (programs)</a:t>
            </a:r>
          </a:p>
          <a:p>
            <a:pPr lvl="1"/>
            <a:r>
              <a:rPr lang="en-US" sz="1800" dirty="0" smtClean="0">
                <a:latin typeface="+mj-lt"/>
              </a:rPr>
              <a:t>Can run on top of common servers</a:t>
            </a:r>
          </a:p>
          <a:p>
            <a:endParaRPr lang="en-US" sz="1800" dirty="0" smtClean="0">
              <a:latin typeface="+mj-lt"/>
            </a:endParaRPr>
          </a:p>
          <a:p>
            <a:r>
              <a:rPr lang="en-US" sz="1800" dirty="0" smtClean="0">
                <a:latin typeface="+mj-lt"/>
              </a:rPr>
              <a:t>NFV implies that network functions:</a:t>
            </a:r>
            <a:endParaRPr lang="en-US" sz="1800" dirty="0">
              <a:latin typeface="+mj-lt"/>
            </a:endParaRPr>
          </a:p>
          <a:p>
            <a:pPr lvl="1"/>
            <a:r>
              <a:rPr lang="en-US" sz="1800" dirty="0" smtClean="0">
                <a:latin typeface="+mj-lt"/>
              </a:rPr>
              <a:t>Can be moved as required</a:t>
            </a:r>
          </a:p>
          <a:p>
            <a:pPr lvl="1"/>
            <a:r>
              <a:rPr lang="en-US" sz="1800" dirty="0" smtClean="0">
                <a:latin typeface="+mj-lt"/>
              </a:rPr>
              <a:t>Do not require special equipment</a:t>
            </a:r>
          </a:p>
          <a:p>
            <a:pPr lvl="1"/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0128579"/>
              </p:ext>
            </p:extLst>
          </p:nvPr>
        </p:nvGraphicFramePr>
        <p:xfrm>
          <a:off x="4320072" y="1449560"/>
          <a:ext cx="4690957" cy="3960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Diapositiva" r:id="rId3" imgW="3692480" imgH="2769017" progId="PowerPoint.Slide.12">
                  <p:embed/>
                </p:oleObj>
              </mc:Choice>
              <mc:Fallback>
                <p:oleObj name="Diapositiva" r:id="rId3" imgW="3692480" imgH="2769017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0072" y="1449560"/>
                        <a:ext cx="4690957" cy="39606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603453" y="6293564"/>
            <a:ext cx="5025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latin typeface="+mj-lt"/>
              </a:rPr>
              <a:t>© NFV </a:t>
            </a:r>
            <a:r>
              <a:rPr lang="en-GB" sz="1400" u="sng" dirty="0">
                <a:latin typeface="+mj-lt"/>
              </a:rPr>
              <a:t>White Paper </a:t>
            </a:r>
            <a:r>
              <a:rPr lang="en-GB" sz="1400" dirty="0">
                <a:latin typeface="+mj-lt"/>
              </a:rPr>
              <a:t>presented at “SDN and </a:t>
            </a:r>
            <a:r>
              <a:rPr lang="en-GB" sz="1400" dirty="0" err="1">
                <a:latin typeface="+mj-lt"/>
              </a:rPr>
              <a:t>OpenFlow</a:t>
            </a:r>
            <a:r>
              <a:rPr lang="en-GB" sz="1400" dirty="0">
                <a:latin typeface="+mj-lt"/>
              </a:rPr>
              <a:t> World Congress”, Darmstadt Oct 22-</a:t>
            </a:r>
            <a:r>
              <a:rPr lang="en-GB" sz="1400" dirty="0" smtClean="0">
                <a:latin typeface="+mj-lt"/>
              </a:rPr>
              <a:t>24, 2012</a:t>
            </a:r>
            <a:endParaRPr lang="en-GB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900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2000" y="528013"/>
            <a:ext cx="8280000" cy="720000"/>
          </a:xfrm>
        </p:spPr>
        <p:txBody>
          <a:bodyPr/>
          <a:lstStyle/>
          <a:p>
            <a:r>
              <a:rPr lang="en-US" dirty="0" smtClean="0"/>
              <a:t>What’s next: Network Functions Virtualization (NFV)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413455" y="1107618"/>
            <a:ext cx="8298545" cy="4825783"/>
          </a:xfrm>
        </p:spPr>
        <p:txBody>
          <a:bodyPr/>
          <a:lstStyle/>
          <a:p>
            <a:r>
              <a:rPr lang="en-US" sz="1800" dirty="0"/>
              <a:t>Network Functions Virtualization (NFV) is a novel paradigm that presumes that the network functions:</a:t>
            </a:r>
          </a:p>
          <a:p>
            <a:pPr lvl="1"/>
            <a:r>
              <a:rPr lang="en-US" sz="1800" dirty="0"/>
              <a:t>Are implemented only as software (programs)</a:t>
            </a:r>
          </a:p>
          <a:p>
            <a:pPr lvl="1"/>
            <a:r>
              <a:rPr lang="en-US" sz="1800" dirty="0"/>
              <a:t>Can run on top of common </a:t>
            </a:r>
            <a:r>
              <a:rPr lang="en-US" sz="1800" dirty="0" smtClean="0"/>
              <a:t>servers</a:t>
            </a:r>
          </a:p>
          <a:p>
            <a:r>
              <a:rPr lang="en-US" sz="1800" dirty="0" smtClean="0"/>
              <a:t>Research directions:</a:t>
            </a:r>
          </a:p>
          <a:p>
            <a:pPr lvl="1"/>
            <a:r>
              <a:rPr lang="en-US" sz="1800" dirty="0" smtClean="0"/>
              <a:t>Are the cloud infrastructures ready to deploy NFV (delay, capacity, parallelism)</a:t>
            </a:r>
          </a:p>
          <a:p>
            <a:pPr lvl="1"/>
            <a:r>
              <a:rPr lang="en-US" sz="1800" dirty="0" smtClean="0"/>
              <a:t>Virtualized infrastructures management (networking, elasticity, failover)</a:t>
            </a:r>
          </a:p>
          <a:p>
            <a:pPr lvl="1"/>
            <a:r>
              <a:rPr lang="en-US" sz="1800" dirty="0" smtClean="0"/>
              <a:t>Defining the next core network architecture  </a:t>
            </a:r>
            <a:endParaRPr lang="en-US" sz="1800" dirty="0"/>
          </a:p>
          <a:p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1" y="3699588"/>
            <a:ext cx="3468488" cy="249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718" y="3809500"/>
            <a:ext cx="3450470" cy="238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ight Arrow 36"/>
          <p:cNvSpPr/>
          <p:nvPr/>
        </p:nvSpPr>
        <p:spPr>
          <a:xfrm>
            <a:off x="4243129" y="4794353"/>
            <a:ext cx="572017" cy="8858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66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935" y="336026"/>
            <a:ext cx="8280000" cy="720000"/>
          </a:xfrm>
        </p:spPr>
        <p:txBody>
          <a:bodyPr/>
          <a:lstStyle/>
          <a:p>
            <a:r>
              <a:rPr lang="en-US" dirty="0" smtClean="0"/>
              <a:t>What’s next: Mobile Telco Architecture Evolution Path </a:t>
            </a:r>
            <a:r>
              <a:rPr lang="en-US" dirty="0" smtClean="0">
                <a:sym typeface="Wingdings" pitchFamily="2" charset="2"/>
              </a:rPr>
              <a:t> SDN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 rot="16200000">
            <a:off x="1576573" y="1459881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 rot="16200000">
            <a:off x="1854901" y="1459881"/>
            <a:ext cx="504056" cy="28803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4387" y="141458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GGSN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12" name="Flowchart: Process 11"/>
          <p:cNvSpPr/>
          <p:nvPr/>
        </p:nvSpPr>
        <p:spPr>
          <a:xfrm rot="16200000">
            <a:off x="1585332" y="2684017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Flowchart: Process 12"/>
          <p:cNvSpPr/>
          <p:nvPr/>
        </p:nvSpPr>
        <p:spPr>
          <a:xfrm rot="16200000">
            <a:off x="1863660" y="2684017"/>
            <a:ext cx="504056" cy="28803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93146" y="2638721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SGSN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15" name="Flowchart: Process 14"/>
          <p:cNvSpPr/>
          <p:nvPr/>
        </p:nvSpPr>
        <p:spPr>
          <a:xfrm rot="16200000">
            <a:off x="1590343" y="3836145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Flowchart: Process 15"/>
          <p:cNvSpPr/>
          <p:nvPr/>
        </p:nvSpPr>
        <p:spPr>
          <a:xfrm rot="16200000">
            <a:off x="1868671" y="3836145"/>
            <a:ext cx="504056" cy="28803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63078" y="3790849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RNC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18" name="Flowchart: Process 17"/>
          <p:cNvSpPr/>
          <p:nvPr/>
        </p:nvSpPr>
        <p:spPr>
          <a:xfrm rot="16200000">
            <a:off x="1590343" y="4988273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" name="Flowchart: Process 18"/>
          <p:cNvSpPr/>
          <p:nvPr/>
        </p:nvSpPr>
        <p:spPr>
          <a:xfrm rot="16200000">
            <a:off x="1868671" y="4988273"/>
            <a:ext cx="504056" cy="28803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1430" y="4942977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err="1" smtClean="0">
                <a:solidFill>
                  <a:prstClr val="black"/>
                </a:solidFill>
                <a:latin typeface="Tahoma"/>
              </a:rPr>
              <a:t>NodeB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21" name="Flowchart: Process 20"/>
          <p:cNvSpPr/>
          <p:nvPr/>
        </p:nvSpPr>
        <p:spPr>
          <a:xfrm rot="16200000">
            <a:off x="5872226" y="1459881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2" name="Flowchart: Process 21"/>
          <p:cNvSpPr/>
          <p:nvPr/>
        </p:nvSpPr>
        <p:spPr>
          <a:xfrm rot="16200000">
            <a:off x="6150554" y="1459881"/>
            <a:ext cx="504056" cy="28803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30535" y="1414585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PGW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24" name="Flowchart: Process 23"/>
          <p:cNvSpPr/>
          <p:nvPr/>
        </p:nvSpPr>
        <p:spPr>
          <a:xfrm rot="16200000">
            <a:off x="5883347" y="2684017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5" name="Flowchart: Process 24"/>
          <p:cNvSpPr/>
          <p:nvPr/>
        </p:nvSpPr>
        <p:spPr>
          <a:xfrm rot="16200000">
            <a:off x="6161675" y="2684017"/>
            <a:ext cx="504056" cy="28803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28030" y="2638721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SGW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30" name="Flowchart: Process 29"/>
          <p:cNvSpPr/>
          <p:nvPr/>
        </p:nvSpPr>
        <p:spPr>
          <a:xfrm rot="16200000">
            <a:off x="5893051" y="4983627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1" name="Flowchart: Process 30"/>
          <p:cNvSpPr/>
          <p:nvPr/>
        </p:nvSpPr>
        <p:spPr>
          <a:xfrm rot="16200000">
            <a:off x="6171379" y="4983627"/>
            <a:ext cx="504056" cy="28803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90775" y="4938331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err="1" smtClean="0">
                <a:solidFill>
                  <a:prstClr val="black"/>
                </a:solidFill>
                <a:latin typeface="Tahoma"/>
              </a:rPr>
              <a:t>eNB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33" name="Flowchart: Process 32"/>
          <p:cNvSpPr/>
          <p:nvPr/>
        </p:nvSpPr>
        <p:spPr>
          <a:xfrm rot="16200000">
            <a:off x="5358235" y="3836145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50223" y="379084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MME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cxnSp>
        <p:nvCxnSpPr>
          <p:cNvPr id="63" name="Straight Connector 62"/>
          <p:cNvCxnSpPr>
            <a:stCxn id="24" idx="3"/>
            <a:endCxn id="21" idx="1"/>
          </p:cNvCxnSpPr>
          <p:nvPr/>
        </p:nvCxnSpPr>
        <p:spPr>
          <a:xfrm flipH="1" flipV="1">
            <a:off x="6124254" y="1855925"/>
            <a:ext cx="11121" cy="72008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25" idx="3"/>
            <a:endCxn id="22" idx="1"/>
          </p:cNvCxnSpPr>
          <p:nvPr/>
        </p:nvCxnSpPr>
        <p:spPr>
          <a:xfrm flipH="1" flipV="1">
            <a:off x="6402582" y="1855925"/>
            <a:ext cx="11121" cy="720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31" idx="3"/>
            <a:endCxn id="25" idx="1"/>
          </p:cNvCxnSpPr>
          <p:nvPr/>
        </p:nvCxnSpPr>
        <p:spPr>
          <a:xfrm flipH="1" flipV="1">
            <a:off x="6413703" y="3080061"/>
            <a:ext cx="9704" cy="17955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30" idx="3"/>
            <a:endCxn id="33" idx="1"/>
          </p:cNvCxnSpPr>
          <p:nvPr/>
        </p:nvCxnSpPr>
        <p:spPr>
          <a:xfrm flipH="1" flipV="1">
            <a:off x="5610263" y="4232189"/>
            <a:ext cx="534816" cy="643426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33" idx="3"/>
            <a:endCxn id="24" idx="1"/>
          </p:cNvCxnSpPr>
          <p:nvPr/>
        </p:nvCxnSpPr>
        <p:spPr>
          <a:xfrm flipV="1">
            <a:off x="5610263" y="3080061"/>
            <a:ext cx="525112" cy="648072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12" idx="3"/>
            <a:endCxn id="9" idx="1"/>
          </p:cNvCxnSpPr>
          <p:nvPr/>
        </p:nvCxnSpPr>
        <p:spPr>
          <a:xfrm flipH="1" flipV="1">
            <a:off x="1828601" y="1855925"/>
            <a:ext cx="8759" cy="72008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13" idx="3"/>
            <a:endCxn id="10" idx="1"/>
          </p:cNvCxnSpPr>
          <p:nvPr/>
        </p:nvCxnSpPr>
        <p:spPr>
          <a:xfrm flipH="1" flipV="1">
            <a:off x="2106929" y="1855925"/>
            <a:ext cx="8759" cy="720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16" idx="3"/>
            <a:endCxn id="13" idx="1"/>
          </p:cNvCxnSpPr>
          <p:nvPr/>
        </p:nvCxnSpPr>
        <p:spPr>
          <a:xfrm flipH="1" flipV="1">
            <a:off x="2115688" y="3080061"/>
            <a:ext cx="5011" cy="6480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19" idx="3"/>
            <a:endCxn id="16" idx="1"/>
          </p:cNvCxnSpPr>
          <p:nvPr/>
        </p:nvCxnSpPr>
        <p:spPr>
          <a:xfrm flipV="1">
            <a:off x="2120699" y="4232189"/>
            <a:ext cx="0" cy="6480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15" idx="3"/>
            <a:endCxn id="12" idx="1"/>
          </p:cNvCxnSpPr>
          <p:nvPr/>
        </p:nvCxnSpPr>
        <p:spPr>
          <a:xfrm flipH="1" flipV="1">
            <a:off x="1837360" y="3080061"/>
            <a:ext cx="5011" cy="648072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18" idx="3"/>
            <a:endCxn id="15" idx="1"/>
          </p:cNvCxnSpPr>
          <p:nvPr/>
        </p:nvCxnSpPr>
        <p:spPr>
          <a:xfrm flipV="1">
            <a:off x="1842371" y="4232189"/>
            <a:ext cx="0" cy="648072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 flipV="1">
            <a:off x="5934973" y="6037035"/>
            <a:ext cx="2380313" cy="4646"/>
          </a:xfrm>
          <a:prstGeom prst="line">
            <a:avLst/>
          </a:prstGeom>
          <a:ln w="34925">
            <a:solidFill>
              <a:srgbClr val="0070C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3746733" y="6032389"/>
            <a:ext cx="121392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>
            <a:off x="583709" y="6041681"/>
            <a:ext cx="1956748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5807177" y="5672349"/>
            <a:ext cx="262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Tahoma"/>
              </a:rPr>
              <a:t>OpenFlow Control Plane</a:t>
            </a:r>
            <a:endParaRPr lang="en-US" sz="1800">
              <a:solidFill>
                <a:prstClr val="black"/>
              </a:solidFill>
              <a:latin typeface="Tahoma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684940" y="5672349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Data Plane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96240" y="5663057"/>
            <a:ext cx="2142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3GPP </a:t>
            </a:r>
            <a:r>
              <a:rPr lang="de-DE" sz="1800" dirty="0" err="1" smtClean="0">
                <a:solidFill>
                  <a:prstClr val="black"/>
                </a:solidFill>
                <a:latin typeface="Tahoma"/>
              </a:rPr>
              <a:t>Control</a:t>
            </a: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 Plane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1598876" y="919821"/>
            <a:ext cx="77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UMTS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5261866" y="919821"/>
            <a:ext cx="146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SAE/EPS r12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147" name="Right Arrow 146"/>
          <p:cNvSpPr/>
          <p:nvPr/>
        </p:nvSpPr>
        <p:spPr>
          <a:xfrm>
            <a:off x="218341" y="5424967"/>
            <a:ext cx="8658097" cy="31939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</a:rPr>
              <a:t>Mobile Telco Architecture </a:t>
            </a:r>
            <a:r>
              <a:rPr lang="en-US" sz="1400" dirty="0" smtClean="0">
                <a:solidFill>
                  <a:prstClr val="black"/>
                </a:solidFill>
              </a:rPr>
              <a:t>Evolution Path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1494862" y="919821"/>
            <a:ext cx="916481" cy="453650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5250222" y="919821"/>
            <a:ext cx="1448839" cy="453650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1" name="Flowchart: Process 150"/>
          <p:cNvSpPr/>
          <p:nvPr/>
        </p:nvSpPr>
        <p:spPr>
          <a:xfrm rot="16200000">
            <a:off x="2829552" y="1459881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2" name="Flowchart: Process 151"/>
          <p:cNvSpPr/>
          <p:nvPr/>
        </p:nvSpPr>
        <p:spPr>
          <a:xfrm rot="16200000">
            <a:off x="3107880" y="1459881"/>
            <a:ext cx="504056" cy="28803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837366" y="141458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GGSN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154" name="Flowchart: Process 153"/>
          <p:cNvSpPr/>
          <p:nvPr/>
        </p:nvSpPr>
        <p:spPr>
          <a:xfrm rot="16200000">
            <a:off x="2838311" y="2684017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7" name="Flowchart: Process 156"/>
          <p:cNvSpPr/>
          <p:nvPr/>
        </p:nvSpPr>
        <p:spPr>
          <a:xfrm rot="16200000">
            <a:off x="2843322" y="3836145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8" name="Flowchart: Process 157"/>
          <p:cNvSpPr/>
          <p:nvPr/>
        </p:nvSpPr>
        <p:spPr>
          <a:xfrm rot="16200000">
            <a:off x="3121650" y="3836145"/>
            <a:ext cx="504056" cy="28803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2916057" y="3790849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RNC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160" name="Flowchart: Process 159"/>
          <p:cNvSpPr/>
          <p:nvPr/>
        </p:nvSpPr>
        <p:spPr>
          <a:xfrm rot="16200000">
            <a:off x="2843322" y="4988273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1" name="Flowchart: Process 160"/>
          <p:cNvSpPr/>
          <p:nvPr/>
        </p:nvSpPr>
        <p:spPr>
          <a:xfrm rot="16200000">
            <a:off x="3121650" y="4988273"/>
            <a:ext cx="504056" cy="28803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2814409" y="4942977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err="1" smtClean="0">
                <a:solidFill>
                  <a:prstClr val="black"/>
                </a:solidFill>
                <a:latin typeface="Tahoma"/>
              </a:rPr>
              <a:t>NodeB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cxnSp>
        <p:nvCxnSpPr>
          <p:cNvPr id="163" name="Straight Connector 162"/>
          <p:cNvCxnSpPr>
            <a:stCxn id="154" idx="3"/>
            <a:endCxn id="151" idx="1"/>
          </p:cNvCxnSpPr>
          <p:nvPr/>
        </p:nvCxnSpPr>
        <p:spPr>
          <a:xfrm flipH="1" flipV="1">
            <a:off x="3081580" y="1855925"/>
            <a:ext cx="8759" cy="72008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58" idx="3"/>
            <a:endCxn id="152" idx="1"/>
          </p:cNvCxnSpPr>
          <p:nvPr/>
        </p:nvCxnSpPr>
        <p:spPr>
          <a:xfrm flipH="1" flipV="1">
            <a:off x="3359908" y="1855925"/>
            <a:ext cx="13770" cy="18722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161" idx="3"/>
            <a:endCxn id="158" idx="1"/>
          </p:cNvCxnSpPr>
          <p:nvPr/>
        </p:nvCxnSpPr>
        <p:spPr>
          <a:xfrm flipV="1">
            <a:off x="3373678" y="4232189"/>
            <a:ext cx="0" cy="6480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157" idx="3"/>
            <a:endCxn id="154" idx="1"/>
          </p:cNvCxnSpPr>
          <p:nvPr/>
        </p:nvCxnSpPr>
        <p:spPr>
          <a:xfrm flipH="1" flipV="1">
            <a:off x="3090339" y="3080061"/>
            <a:ext cx="5011" cy="648072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stCxn id="160" idx="3"/>
            <a:endCxn id="157" idx="1"/>
          </p:cNvCxnSpPr>
          <p:nvPr/>
        </p:nvCxnSpPr>
        <p:spPr>
          <a:xfrm flipV="1">
            <a:off x="3095350" y="4232189"/>
            <a:ext cx="0" cy="648072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>
            <a:off x="2734517" y="919821"/>
            <a:ext cx="10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HSPA r7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2747841" y="919821"/>
            <a:ext cx="916481" cy="453650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2718998" y="2638721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SGSN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172" name="Flowchart: Process 171"/>
          <p:cNvSpPr/>
          <p:nvPr/>
        </p:nvSpPr>
        <p:spPr>
          <a:xfrm rot="16200000">
            <a:off x="4073311" y="1459881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73" name="Flowchart: Process 172"/>
          <p:cNvSpPr/>
          <p:nvPr/>
        </p:nvSpPr>
        <p:spPr>
          <a:xfrm rot="16200000">
            <a:off x="4351639" y="1459881"/>
            <a:ext cx="504056" cy="28803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4081125" y="141458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GGSN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175" name="Flowchart: Process 174"/>
          <p:cNvSpPr/>
          <p:nvPr/>
        </p:nvSpPr>
        <p:spPr>
          <a:xfrm rot="16200000">
            <a:off x="4082070" y="2684017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79" name="Flowchart: Process 178"/>
          <p:cNvSpPr/>
          <p:nvPr/>
        </p:nvSpPr>
        <p:spPr>
          <a:xfrm rot="16200000">
            <a:off x="4087081" y="4988273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80" name="Flowchart: Process 179"/>
          <p:cNvSpPr/>
          <p:nvPr/>
        </p:nvSpPr>
        <p:spPr>
          <a:xfrm rot="16200000">
            <a:off x="4365409" y="4988273"/>
            <a:ext cx="504056" cy="28803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058168" y="4942977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err="1" smtClean="0">
                <a:solidFill>
                  <a:prstClr val="black"/>
                </a:solidFill>
                <a:latin typeface="Tahoma"/>
              </a:rPr>
              <a:t>NodeB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cxnSp>
        <p:nvCxnSpPr>
          <p:cNvPr id="182" name="Straight Connector 181"/>
          <p:cNvCxnSpPr>
            <a:stCxn id="175" idx="3"/>
            <a:endCxn id="172" idx="1"/>
          </p:cNvCxnSpPr>
          <p:nvPr/>
        </p:nvCxnSpPr>
        <p:spPr>
          <a:xfrm flipH="1" flipV="1">
            <a:off x="4325339" y="1855925"/>
            <a:ext cx="8759" cy="72008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>
            <a:stCxn id="180" idx="3"/>
            <a:endCxn id="173" idx="1"/>
          </p:cNvCxnSpPr>
          <p:nvPr/>
        </p:nvCxnSpPr>
        <p:spPr>
          <a:xfrm flipH="1" flipV="1">
            <a:off x="4603667" y="1855925"/>
            <a:ext cx="13770" cy="30243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>
            <a:stCxn id="179" idx="3"/>
            <a:endCxn id="175" idx="1"/>
          </p:cNvCxnSpPr>
          <p:nvPr/>
        </p:nvCxnSpPr>
        <p:spPr>
          <a:xfrm flipH="1" flipV="1">
            <a:off x="4334098" y="3080061"/>
            <a:ext cx="5011" cy="18002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TextBox 186"/>
          <p:cNvSpPr txBox="1"/>
          <p:nvPr/>
        </p:nvSpPr>
        <p:spPr>
          <a:xfrm>
            <a:off x="3978276" y="919821"/>
            <a:ext cx="10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HSPA r8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3991600" y="919821"/>
            <a:ext cx="916481" cy="453650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3962757" y="2638721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SGSN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194" name="Flowchart: Process 193"/>
          <p:cNvSpPr/>
          <p:nvPr/>
        </p:nvSpPr>
        <p:spPr>
          <a:xfrm rot="16200000">
            <a:off x="300052" y="1459881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5" name="Flowchart: Process 194"/>
          <p:cNvSpPr/>
          <p:nvPr/>
        </p:nvSpPr>
        <p:spPr>
          <a:xfrm rot="16200000">
            <a:off x="578380" y="1459881"/>
            <a:ext cx="504056" cy="28803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307866" y="141458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GGSN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197" name="Flowchart: Process 196"/>
          <p:cNvSpPr/>
          <p:nvPr/>
        </p:nvSpPr>
        <p:spPr>
          <a:xfrm rot="16200000">
            <a:off x="308811" y="2684017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8" name="Flowchart: Process 197"/>
          <p:cNvSpPr/>
          <p:nvPr/>
        </p:nvSpPr>
        <p:spPr>
          <a:xfrm rot="16200000">
            <a:off x="587139" y="2684017"/>
            <a:ext cx="504056" cy="28803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316625" y="2638721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SGSN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200" name="Flowchart: Process 199"/>
          <p:cNvSpPr/>
          <p:nvPr/>
        </p:nvSpPr>
        <p:spPr>
          <a:xfrm rot="16200000">
            <a:off x="313822" y="3404097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1" name="Flowchart: Process 200"/>
          <p:cNvSpPr/>
          <p:nvPr/>
        </p:nvSpPr>
        <p:spPr>
          <a:xfrm rot="16200000">
            <a:off x="592150" y="3404097"/>
            <a:ext cx="504056" cy="28803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402588" y="3358801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BSC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203" name="Flowchart: Process 202"/>
          <p:cNvSpPr/>
          <p:nvPr/>
        </p:nvSpPr>
        <p:spPr>
          <a:xfrm rot="16200000">
            <a:off x="313822" y="4988273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4" name="Flowchart: Process 203"/>
          <p:cNvSpPr/>
          <p:nvPr/>
        </p:nvSpPr>
        <p:spPr>
          <a:xfrm rot="16200000">
            <a:off x="592150" y="4988273"/>
            <a:ext cx="504056" cy="28803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284909" y="4942977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err="1" smtClean="0">
                <a:solidFill>
                  <a:prstClr val="black"/>
                </a:solidFill>
                <a:latin typeface="Tahoma"/>
              </a:rPr>
              <a:t>NodeB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cxnSp>
        <p:nvCxnSpPr>
          <p:cNvPr id="206" name="Straight Connector 205"/>
          <p:cNvCxnSpPr>
            <a:stCxn id="197" idx="3"/>
            <a:endCxn id="194" idx="1"/>
          </p:cNvCxnSpPr>
          <p:nvPr/>
        </p:nvCxnSpPr>
        <p:spPr>
          <a:xfrm flipH="1" flipV="1">
            <a:off x="552080" y="1855925"/>
            <a:ext cx="8759" cy="72008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>
            <a:stCxn id="198" idx="3"/>
            <a:endCxn id="195" idx="1"/>
          </p:cNvCxnSpPr>
          <p:nvPr/>
        </p:nvCxnSpPr>
        <p:spPr>
          <a:xfrm flipH="1" flipV="1">
            <a:off x="830408" y="1855925"/>
            <a:ext cx="8759" cy="720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>
            <a:stCxn id="201" idx="3"/>
            <a:endCxn id="198" idx="1"/>
          </p:cNvCxnSpPr>
          <p:nvPr/>
        </p:nvCxnSpPr>
        <p:spPr>
          <a:xfrm flipH="1" flipV="1">
            <a:off x="839167" y="3080061"/>
            <a:ext cx="5011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>
            <a:stCxn id="204" idx="3"/>
            <a:endCxn id="201" idx="1"/>
          </p:cNvCxnSpPr>
          <p:nvPr/>
        </p:nvCxnSpPr>
        <p:spPr>
          <a:xfrm flipV="1">
            <a:off x="844178" y="3800141"/>
            <a:ext cx="0" cy="10801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>
            <a:stCxn id="200" idx="3"/>
            <a:endCxn id="197" idx="1"/>
          </p:cNvCxnSpPr>
          <p:nvPr/>
        </p:nvCxnSpPr>
        <p:spPr>
          <a:xfrm flipH="1" flipV="1">
            <a:off x="560839" y="3080061"/>
            <a:ext cx="5011" cy="216024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 flipV="1">
            <a:off x="591838" y="3790849"/>
            <a:ext cx="0" cy="108012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2" name="TextBox 211"/>
          <p:cNvSpPr txBox="1"/>
          <p:nvPr/>
        </p:nvSpPr>
        <p:spPr>
          <a:xfrm>
            <a:off x="322355" y="919821"/>
            <a:ext cx="77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UMTS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213" name="Rectangle 212"/>
          <p:cNvSpPr/>
          <p:nvPr/>
        </p:nvSpPr>
        <p:spPr>
          <a:xfrm>
            <a:off x="218341" y="919821"/>
            <a:ext cx="916481" cy="453650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4" name="Flowchart: Process 213"/>
          <p:cNvSpPr/>
          <p:nvPr/>
        </p:nvSpPr>
        <p:spPr>
          <a:xfrm rot="16200000">
            <a:off x="320687" y="4196185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15" name="Flowchart: Process 214"/>
          <p:cNvSpPr/>
          <p:nvPr/>
        </p:nvSpPr>
        <p:spPr>
          <a:xfrm rot="16200000">
            <a:off x="599015" y="4196185"/>
            <a:ext cx="504056" cy="28803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414743" y="4150889"/>
            <a:ext cx="57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Tahoma"/>
              </a:rPr>
              <a:t>BTS</a:t>
            </a:r>
            <a:endParaRPr lang="en-US" sz="18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130" name="Flowchart: Process 129"/>
          <p:cNvSpPr/>
          <p:nvPr/>
        </p:nvSpPr>
        <p:spPr>
          <a:xfrm rot="16200000">
            <a:off x="7090296" y="1459881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1" name="Flowchart: Process 130"/>
          <p:cNvSpPr/>
          <p:nvPr/>
        </p:nvSpPr>
        <p:spPr>
          <a:xfrm rot="16200000">
            <a:off x="8319241" y="1531889"/>
            <a:ext cx="504056" cy="144016"/>
          </a:xfrm>
          <a:prstGeom prst="flowChartProcess">
            <a:avLst/>
          </a:prstGeom>
          <a:gradFill>
            <a:gsLst>
              <a:gs pos="0">
                <a:srgbClr val="0070C0"/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2" name="Flowchart: Process 131"/>
          <p:cNvSpPr/>
          <p:nvPr/>
        </p:nvSpPr>
        <p:spPr>
          <a:xfrm rot="16200000">
            <a:off x="7099792" y="2684017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3" name="Flowchart: Process 132"/>
          <p:cNvSpPr/>
          <p:nvPr/>
        </p:nvSpPr>
        <p:spPr>
          <a:xfrm rot="16200000">
            <a:off x="7558953" y="4988273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4" name="Flowchart: Process 133"/>
          <p:cNvSpPr/>
          <p:nvPr/>
        </p:nvSpPr>
        <p:spPr>
          <a:xfrm rot="16200000">
            <a:off x="7837281" y="4988273"/>
            <a:ext cx="504056" cy="28803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7656677" y="4942977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Tahoma"/>
              </a:rPr>
              <a:t>eNB</a:t>
            </a:r>
            <a:endParaRPr lang="en-US" sz="1800">
              <a:solidFill>
                <a:prstClr val="black"/>
              </a:solidFill>
              <a:latin typeface="Tahoma"/>
            </a:endParaRPr>
          </a:p>
        </p:txBody>
      </p:sp>
      <p:sp>
        <p:nvSpPr>
          <p:cNvPr id="136" name="Flowchart: Process 135"/>
          <p:cNvSpPr/>
          <p:nvPr/>
        </p:nvSpPr>
        <p:spPr>
          <a:xfrm rot="16200000">
            <a:off x="7084021" y="3836145"/>
            <a:ext cx="504056" cy="288032"/>
          </a:xfrm>
          <a:prstGeom prst="flowChartProcess">
            <a:avLst/>
          </a:prstGeom>
          <a:gradFill>
            <a:gsLst>
              <a:gs pos="50000">
                <a:schemeClr val="accent3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987093" y="379084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Tahoma"/>
              </a:rPr>
              <a:t>MME</a:t>
            </a:r>
            <a:endParaRPr lang="en-US" sz="1800">
              <a:solidFill>
                <a:prstClr val="black"/>
              </a:solidFill>
              <a:latin typeface="Tahoma"/>
            </a:endParaRPr>
          </a:p>
        </p:txBody>
      </p:sp>
      <p:cxnSp>
        <p:nvCxnSpPr>
          <p:cNvPr id="141" name="Straight Connector 140"/>
          <p:cNvCxnSpPr>
            <a:stCxn id="134" idx="3"/>
            <a:endCxn id="178" idx="1"/>
          </p:cNvCxnSpPr>
          <p:nvPr/>
        </p:nvCxnSpPr>
        <p:spPr>
          <a:xfrm flipV="1">
            <a:off x="8089309" y="3073092"/>
            <a:ext cx="643113" cy="18071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>
            <a:stCxn id="178" idx="3"/>
            <a:endCxn id="171" idx="1"/>
          </p:cNvCxnSpPr>
          <p:nvPr/>
        </p:nvCxnSpPr>
        <p:spPr>
          <a:xfrm flipH="1" flipV="1">
            <a:off x="8715285" y="1855925"/>
            <a:ext cx="17137" cy="7177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>
            <a:stCxn id="133" idx="3"/>
            <a:endCxn id="136" idx="1"/>
          </p:cNvCxnSpPr>
          <p:nvPr/>
        </p:nvCxnSpPr>
        <p:spPr>
          <a:xfrm flipH="1" flipV="1">
            <a:off x="7336049" y="4232189"/>
            <a:ext cx="474932" cy="648072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V="1">
            <a:off x="7331362" y="3080061"/>
            <a:ext cx="15771" cy="648072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H="1" flipV="1">
            <a:off x="7347133" y="1855925"/>
            <a:ext cx="9496" cy="72008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131" idx="0"/>
            <a:endCxn id="176" idx="0"/>
          </p:cNvCxnSpPr>
          <p:nvPr/>
        </p:nvCxnSpPr>
        <p:spPr>
          <a:xfrm flipH="1">
            <a:off x="7643653" y="1603897"/>
            <a:ext cx="855608" cy="0"/>
          </a:xfrm>
          <a:prstGeom prst="line">
            <a:avLst/>
          </a:prstGeom>
          <a:ln w="34925">
            <a:solidFill>
              <a:srgbClr val="0070C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77" idx="0"/>
            <a:endCxn id="185" idx="0"/>
          </p:cNvCxnSpPr>
          <p:nvPr/>
        </p:nvCxnSpPr>
        <p:spPr>
          <a:xfrm flipH="1">
            <a:off x="7643878" y="2821064"/>
            <a:ext cx="872520" cy="6969"/>
          </a:xfrm>
          <a:prstGeom prst="line">
            <a:avLst/>
          </a:prstGeom>
          <a:ln w="34925">
            <a:solidFill>
              <a:srgbClr val="0070C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1" name="Flowchart: Process 170"/>
          <p:cNvSpPr/>
          <p:nvPr/>
        </p:nvSpPr>
        <p:spPr>
          <a:xfrm rot="16200000">
            <a:off x="8465580" y="1534212"/>
            <a:ext cx="499410" cy="144016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6" name="Flowchart: Process 175"/>
          <p:cNvSpPr/>
          <p:nvPr/>
        </p:nvSpPr>
        <p:spPr>
          <a:xfrm rot="5400000">
            <a:off x="7319617" y="1531889"/>
            <a:ext cx="504056" cy="144016"/>
          </a:xfrm>
          <a:prstGeom prst="flowChartProcess">
            <a:avLst/>
          </a:prstGeom>
          <a:gradFill>
            <a:gsLst>
              <a:gs pos="0">
                <a:srgbClr val="0070C0"/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7" name="Flowchart: Process 176"/>
          <p:cNvSpPr/>
          <p:nvPr/>
        </p:nvSpPr>
        <p:spPr>
          <a:xfrm rot="16200000">
            <a:off x="8336378" y="2749056"/>
            <a:ext cx="504056" cy="144016"/>
          </a:xfrm>
          <a:prstGeom prst="flowChartProcess">
            <a:avLst/>
          </a:prstGeom>
          <a:gradFill>
            <a:gsLst>
              <a:gs pos="0">
                <a:srgbClr val="0070C0"/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8" name="Flowchart: Process 177"/>
          <p:cNvSpPr/>
          <p:nvPr/>
        </p:nvSpPr>
        <p:spPr>
          <a:xfrm rot="16200000">
            <a:off x="8482717" y="2751379"/>
            <a:ext cx="499410" cy="144016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7078486" y="1279279"/>
            <a:ext cx="673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Tahoma"/>
              </a:rPr>
              <a:t>PGW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Tahoma"/>
              </a:rPr>
              <a:t>-C</a:t>
            </a:r>
            <a:endParaRPr lang="en-US" sz="1800">
              <a:solidFill>
                <a:prstClr val="black"/>
              </a:solidFill>
              <a:latin typeface="Tahoma"/>
            </a:endParaRPr>
          </a:p>
        </p:txBody>
      </p:sp>
      <p:sp>
        <p:nvSpPr>
          <p:cNvPr id="185" name="Flowchart: Process 184"/>
          <p:cNvSpPr/>
          <p:nvPr/>
        </p:nvSpPr>
        <p:spPr>
          <a:xfrm rot="5400000">
            <a:off x="7319842" y="2756025"/>
            <a:ext cx="504056" cy="144016"/>
          </a:xfrm>
          <a:prstGeom prst="flowChartProcess">
            <a:avLst/>
          </a:prstGeom>
          <a:gradFill>
            <a:gsLst>
              <a:gs pos="0">
                <a:srgbClr val="0070C0"/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7103996" y="2503997"/>
            <a:ext cx="675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Tahoma"/>
              </a:rPr>
              <a:t>SGW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Tahoma"/>
              </a:rPr>
              <a:t>-C</a:t>
            </a:r>
            <a:endParaRPr lang="en-US" sz="1800">
              <a:solidFill>
                <a:prstClr val="black"/>
              </a:solidFill>
              <a:latin typeface="Tahoma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7203117" y="919821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Tahoma"/>
              </a:rPr>
              <a:t>SAE/EPS+OF</a:t>
            </a:r>
            <a:endParaRPr lang="en-US" sz="1800">
              <a:solidFill>
                <a:prstClr val="black"/>
              </a:solidFill>
              <a:latin typeface="Tahoma"/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6987093" y="919821"/>
            <a:ext cx="1889345" cy="453650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8251614" y="1281602"/>
            <a:ext cx="673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Tahoma"/>
              </a:rPr>
              <a:t>PGW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Tahoma"/>
              </a:rPr>
              <a:t>-D</a:t>
            </a:r>
            <a:endParaRPr lang="en-US" sz="1800">
              <a:solidFill>
                <a:prstClr val="black"/>
              </a:solidFill>
              <a:latin typeface="Tahoma"/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8328132" y="2503997"/>
            <a:ext cx="675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Tahoma"/>
              </a:rPr>
              <a:t>SGW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Tahoma"/>
              </a:rPr>
              <a:t>-D</a:t>
            </a:r>
            <a:endParaRPr lang="en-US" sz="1800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6022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637" y="706700"/>
            <a:ext cx="6928350" cy="500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225271" y="5665830"/>
            <a:ext cx="8708309" cy="462987"/>
          </a:xfrm>
        </p:spPr>
        <p:txBody>
          <a:bodyPr/>
          <a:lstStyle/>
          <a:p>
            <a:r>
              <a:rPr lang="en-US" dirty="0" smtClean="0"/>
              <a:t>Run in the data center software components for : PCRF, HSS, AAA, MME, ANDSF, DPI, OCS, OFCS, ….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14826" y="762863"/>
            <a:ext cx="1114424" cy="254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576" y="572318"/>
            <a:ext cx="8280000" cy="720000"/>
          </a:xfrm>
        </p:spPr>
        <p:txBody>
          <a:bodyPr/>
          <a:lstStyle/>
          <a:p>
            <a:r>
              <a:rPr lang="en-US" dirty="0" smtClean="0"/>
              <a:t>Step 1: Virtualize the Control Plane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90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4" y="1107848"/>
            <a:ext cx="6893871" cy="452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98477"/>
            <a:ext cx="8280000" cy="720000"/>
          </a:xfrm>
        </p:spPr>
        <p:txBody>
          <a:bodyPr/>
          <a:lstStyle/>
          <a:p>
            <a:r>
              <a:rPr lang="en-US" dirty="0" smtClean="0"/>
              <a:t>Step 2</a:t>
            </a:r>
            <a:r>
              <a:rPr lang="en-US" dirty="0" smtClean="0"/>
              <a:t>: Split the User Plane and Use SDN switches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269572" y="5558270"/>
            <a:ext cx="8280000" cy="493277"/>
          </a:xfrm>
        </p:spPr>
        <p:txBody>
          <a:bodyPr/>
          <a:lstStyle/>
          <a:p>
            <a:r>
              <a:rPr lang="en-US" dirty="0" smtClean="0"/>
              <a:t>EPC Control, Mobility and all signaling can be virtualized</a:t>
            </a:r>
          </a:p>
          <a:p>
            <a:r>
              <a:rPr lang="en-US" dirty="0" smtClean="0"/>
              <a:t>But the User Data Plane stays in the infrastructure </a:t>
            </a:r>
            <a:r>
              <a:rPr lang="en-US" dirty="0" smtClean="0">
                <a:sym typeface="Wingdings" pitchFamily="2" charset="2"/>
              </a:rPr>
              <a:t>for maximum performance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43258" y="1120064"/>
            <a:ext cx="1114424" cy="161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8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el 1"/>
          <p:cNvSpPr>
            <a:spLocks noGrp="1"/>
          </p:cNvSpPr>
          <p:nvPr>
            <p:ph type="title"/>
          </p:nvPr>
        </p:nvSpPr>
        <p:spPr bwMode="auto">
          <a:xfrm>
            <a:off x="398614" y="469665"/>
            <a:ext cx="8280400" cy="7191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b="0" dirty="0" err="1" smtClean="0">
                <a:latin typeface="+mj-lt"/>
                <a:ea typeface="ＭＳ Ｐゴシック"/>
                <a:cs typeface="ＭＳ Ｐゴシック"/>
              </a:rPr>
              <a:t>Related</a:t>
            </a:r>
            <a:r>
              <a:rPr lang="de-DE" b="0" dirty="0" smtClean="0">
                <a:latin typeface="+mj-lt"/>
                <a:ea typeface="ＭＳ Ｐゴシック"/>
                <a:cs typeface="ＭＳ Ｐゴシック"/>
              </a:rPr>
              <a:t> FOKUS </a:t>
            </a:r>
            <a:r>
              <a:rPr lang="de-DE" b="0" dirty="0" err="1" smtClean="0">
                <a:latin typeface="+mj-lt"/>
                <a:ea typeface="ＭＳ Ｐゴシック"/>
                <a:cs typeface="ＭＳ Ｐゴシック"/>
              </a:rPr>
              <a:t>Testbed</a:t>
            </a:r>
            <a:r>
              <a:rPr lang="de-DE" b="0" dirty="0" smtClean="0">
                <a:latin typeface="+mj-lt"/>
                <a:ea typeface="ＭＳ Ｐゴシック"/>
                <a:cs typeface="ＭＳ Ｐゴシック"/>
              </a:rPr>
              <a:t> Evolution</a:t>
            </a: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2071688" y="2145506"/>
            <a:ext cx="2071688" cy="113823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>
                <a:solidFill>
                  <a:srgbClr val="000000"/>
                </a:solidFill>
                <a:latin typeface="+mn-lt"/>
              </a:rPr>
              <a:t>Open APIs 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>
                <a:solidFill>
                  <a:srgbClr val="000000"/>
                </a:solidFill>
                <a:latin typeface="+mn-lt"/>
              </a:rPr>
              <a:t>OSA/Parlay/JAIN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85750" y="2214563"/>
            <a:ext cx="1785938" cy="100012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>
                <a:solidFill>
                  <a:srgbClr val="000000"/>
                </a:solidFill>
                <a:latin typeface="+mn-lt"/>
              </a:rPr>
              <a:t>Intelligent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>
                <a:solidFill>
                  <a:srgbClr val="000000"/>
                </a:solidFill>
                <a:latin typeface="+mn-lt"/>
              </a:rPr>
              <a:t>Network (IN)</a:t>
            </a:r>
          </a:p>
        </p:txBody>
      </p:sp>
      <p:sp>
        <p:nvSpPr>
          <p:cNvPr id="61445" name="Line 7"/>
          <p:cNvSpPr>
            <a:spLocks noChangeShapeType="1"/>
          </p:cNvSpPr>
          <p:nvPr/>
        </p:nvSpPr>
        <p:spPr bwMode="auto">
          <a:xfrm>
            <a:off x="2000250" y="4903788"/>
            <a:ext cx="928688" cy="46037"/>
          </a:xfrm>
          <a:prstGeom prst="line">
            <a:avLst/>
          </a:prstGeom>
          <a:noFill/>
          <a:ln w="762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928938" y="4429125"/>
            <a:ext cx="2632075" cy="1103313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>
                <a:latin typeface="+mn-lt"/>
              </a:rPr>
              <a:t>IP Multimedia 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>
                <a:latin typeface="+mn-lt"/>
              </a:rPr>
              <a:t>System (IMS)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735387" y="2043113"/>
            <a:ext cx="2068513" cy="11001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 smtClean="0">
                <a:solidFill>
                  <a:srgbClr val="000000"/>
                </a:solidFill>
                <a:latin typeface="+mn-lt"/>
              </a:rPr>
              <a:t>Telecom APIs</a:t>
            </a:r>
            <a:endParaRPr lang="de-DE" sz="1600" dirty="0">
              <a:solidFill>
                <a:srgbClr val="000000"/>
              </a:solidFill>
              <a:latin typeface="+mn-lt"/>
            </a:endParaRP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 err="1">
                <a:solidFill>
                  <a:srgbClr val="000000"/>
                </a:solidFill>
                <a:latin typeface="+mn-lt"/>
              </a:rPr>
              <a:t>Parlay</a:t>
            </a:r>
            <a:r>
              <a:rPr lang="de-DE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latin typeface="+mn-lt"/>
              </a:rPr>
              <a:t>X, GSM </a:t>
            </a:r>
            <a:r>
              <a:rPr lang="de-DE" sz="1600" dirty="0" err="1" smtClean="0">
                <a:solidFill>
                  <a:srgbClr val="000000"/>
                </a:solidFill>
                <a:latin typeface="+mn-lt"/>
              </a:rPr>
              <a:t>One</a:t>
            </a:r>
            <a:r>
              <a:rPr lang="de-DE" sz="1600" dirty="0" smtClean="0">
                <a:solidFill>
                  <a:srgbClr val="000000"/>
                </a:solidFill>
                <a:latin typeface="+mn-lt"/>
              </a:rPr>
              <a:t>, 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 smtClean="0">
                <a:solidFill>
                  <a:srgbClr val="000000"/>
                </a:solidFill>
                <a:latin typeface="+mn-lt"/>
              </a:rPr>
              <a:t>OMA NGSI, </a:t>
            </a:r>
            <a:r>
              <a:rPr lang="de-DE" sz="1600" dirty="0" err="1" smtClean="0">
                <a:solidFill>
                  <a:srgbClr val="000000"/>
                </a:solidFill>
                <a:latin typeface="+mn-lt"/>
              </a:rPr>
              <a:t>etc</a:t>
            </a:r>
            <a:endParaRPr lang="de-DE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1448" name="Line 15"/>
          <p:cNvSpPr>
            <a:spLocks noChangeShapeType="1"/>
          </p:cNvSpPr>
          <p:nvPr/>
        </p:nvSpPr>
        <p:spPr bwMode="auto">
          <a:xfrm>
            <a:off x="4451350" y="3856038"/>
            <a:ext cx="392113" cy="93662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8" name="Oval 20"/>
          <p:cNvSpPr>
            <a:spLocks noChangeArrowheads="1"/>
          </p:cNvSpPr>
          <p:nvPr/>
        </p:nvSpPr>
        <p:spPr bwMode="auto">
          <a:xfrm>
            <a:off x="5572132" y="1716258"/>
            <a:ext cx="3327687" cy="1567486"/>
          </a:xfrm>
          <a:prstGeom prst="ellipse">
            <a:avLst/>
          </a:prstGeom>
          <a:solidFill>
            <a:srgbClr val="CCE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800" i="1" dirty="0" smtClean="0">
                <a:solidFill>
                  <a:srgbClr val="000000"/>
                </a:solidFill>
                <a:latin typeface="+mn-lt"/>
              </a:rPr>
              <a:t>FI Applications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800" i="1" dirty="0" smtClean="0">
                <a:solidFill>
                  <a:srgbClr val="000000"/>
                </a:solidFill>
                <a:latin typeface="+mn-lt"/>
              </a:rPr>
              <a:t>Smart Cities, </a:t>
            </a:r>
            <a:r>
              <a:rPr lang="de-DE" sz="1800" i="1" dirty="0" err="1" smtClean="0">
                <a:solidFill>
                  <a:srgbClr val="000000"/>
                </a:solidFill>
                <a:latin typeface="+mn-lt"/>
              </a:rPr>
              <a:t>eGov</a:t>
            </a:r>
            <a:r>
              <a:rPr lang="de-DE" sz="1800" i="1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de-DE" sz="1800" i="1" dirty="0" err="1" smtClean="0">
                <a:solidFill>
                  <a:srgbClr val="000000"/>
                </a:solidFill>
                <a:latin typeface="+mn-lt"/>
              </a:rPr>
              <a:t>eHealth</a:t>
            </a:r>
            <a:r>
              <a:rPr lang="de-DE" sz="1800" i="1" dirty="0" smtClean="0">
                <a:solidFill>
                  <a:srgbClr val="000000"/>
                </a:solidFill>
                <a:latin typeface="+mn-lt"/>
              </a:rPr>
              <a:t>,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800" i="1" dirty="0" err="1" smtClean="0">
                <a:solidFill>
                  <a:srgbClr val="000000"/>
                </a:solidFill>
                <a:latin typeface="+mn-lt"/>
              </a:rPr>
              <a:t>eTransport</a:t>
            </a:r>
            <a:r>
              <a:rPr lang="de-DE" sz="1800" i="1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de-DE" sz="1800" i="1" dirty="0" err="1" smtClean="0">
                <a:solidFill>
                  <a:srgbClr val="000000"/>
                </a:solidFill>
                <a:latin typeface="+mn-lt"/>
              </a:rPr>
              <a:t>eUtilities</a:t>
            </a:r>
            <a:r>
              <a:rPr lang="de-DE" sz="1800" i="1" dirty="0" smtClean="0">
                <a:solidFill>
                  <a:srgbClr val="000000"/>
                </a:solidFill>
                <a:latin typeface="+mn-lt"/>
              </a:rPr>
              <a:t> </a:t>
            </a:r>
            <a:endParaRPr lang="de-DE" sz="1800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1451" name="Line 23"/>
          <p:cNvSpPr>
            <a:spLocks noChangeShapeType="1"/>
          </p:cNvSpPr>
          <p:nvPr/>
        </p:nvSpPr>
        <p:spPr bwMode="auto">
          <a:xfrm flipH="1" flipV="1">
            <a:off x="5710238" y="3384550"/>
            <a:ext cx="93662" cy="242888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de-DE" sz="1600"/>
          </a:p>
        </p:txBody>
      </p:sp>
      <p:sp>
        <p:nvSpPr>
          <p:cNvPr id="45" name="Oval 5"/>
          <p:cNvSpPr>
            <a:spLocks noChangeArrowheads="1"/>
          </p:cNvSpPr>
          <p:nvPr/>
        </p:nvSpPr>
        <p:spPr bwMode="auto">
          <a:xfrm>
            <a:off x="428625" y="3786188"/>
            <a:ext cx="1571625" cy="6429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IN Services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 err="1">
                <a:solidFill>
                  <a:srgbClr val="000000"/>
                </a:solidFill>
                <a:latin typeface="+mn-lt"/>
              </a:rPr>
              <a:t>based</a:t>
            </a:r>
            <a:r>
              <a:rPr lang="de-DE" sz="1200" dirty="0">
                <a:solidFill>
                  <a:srgbClr val="000000"/>
                </a:solidFill>
                <a:latin typeface="+mn-lt"/>
              </a:rPr>
              <a:t> on SIBs</a:t>
            </a:r>
          </a:p>
        </p:txBody>
      </p:sp>
      <p:sp>
        <p:nvSpPr>
          <p:cNvPr id="46" name="Oval 5"/>
          <p:cNvSpPr>
            <a:spLocks noChangeArrowheads="1"/>
          </p:cNvSpPr>
          <p:nvPr/>
        </p:nvSpPr>
        <p:spPr bwMode="auto">
          <a:xfrm>
            <a:off x="428625" y="4500563"/>
            <a:ext cx="1571625" cy="714375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IN </a:t>
            </a:r>
            <a:r>
              <a:rPr lang="de-DE" sz="1200" dirty="0" err="1">
                <a:solidFill>
                  <a:srgbClr val="000000"/>
                </a:solidFill>
                <a:latin typeface="+mn-lt"/>
              </a:rPr>
              <a:t>Overlay</a:t>
            </a:r>
            <a:endParaRPr lang="de-DE" sz="1200" dirty="0">
              <a:solidFill>
                <a:srgbClr val="000000"/>
              </a:solidFill>
              <a:latin typeface="+mn-lt"/>
            </a:endParaRP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 err="1">
                <a:solidFill>
                  <a:srgbClr val="000000"/>
                </a:solidFill>
                <a:latin typeface="+mn-lt"/>
              </a:rPr>
              <a:t>Architecture</a:t>
            </a:r>
            <a:endParaRPr lang="de-DE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7" name="Oval 5"/>
          <p:cNvSpPr>
            <a:spLocks noChangeArrowheads="1"/>
          </p:cNvSpPr>
          <p:nvPr/>
        </p:nvSpPr>
        <p:spPr bwMode="auto">
          <a:xfrm>
            <a:off x="428625" y="5286375"/>
            <a:ext cx="1571625" cy="714375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latin typeface="+mn-lt"/>
              </a:rPr>
              <a:t>Circuit Switched</a:t>
            </a:r>
            <a:endParaRPr lang="de-DE" sz="1200" dirty="0">
              <a:solidFill>
                <a:srgbClr val="000000"/>
              </a:solidFill>
              <a:latin typeface="+mn-lt"/>
            </a:endParaRP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Networks</a:t>
            </a:r>
          </a:p>
        </p:txBody>
      </p:sp>
      <p:sp>
        <p:nvSpPr>
          <p:cNvPr id="29" name="Pfeil nach links 28"/>
          <p:cNvSpPr/>
          <p:nvPr/>
        </p:nvSpPr>
        <p:spPr>
          <a:xfrm flipH="1">
            <a:off x="357158" y="1357298"/>
            <a:ext cx="2849553" cy="1149366"/>
          </a:xfrm>
          <a:prstGeom prst="lef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 smtClean="0">
                <a:solidFill>
                  <a:schemeClr val="tx1"/>
                </a:solidFill>
              </a:rPr>
              <a:t>IT Impact on </a:t>
            </a:r>
            <a:r>
              <a:rPr lang="de-DE" sz="1600" dirty="0" err="1" smtClean="0">
                <a:solidFill>
                  <a:schemeClr val="tx1"/>
                </a:solidFill>
              </a:rPr>
              <a:t>Telecoms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214313" y="5857875"/>
            <a:ext cx="847725" cy="347663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PSTN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785813" y="6072188"/>
            <a:ext cx="847725" cy="347662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GSM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1357313" y="5857875"/>
            <a:ext cx="847725" cy="347663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IP</a:t>
            </a:r>
          </a:p>
        </p:txBody>
      </p:sp>
      <p:sp>
        <p:nvSpPr>
          <p:cNvPr id="33" name="Oval 5"/>
          <p:cNvSpPr>
            <a:spLocks noChangeArrowheads="1"/>
          </p:cNvSpPr>
          <p:nvPr/>
        </p:nvSpPr>
        <p:spPr bwMode="auto">
          <a:xfrm>
            <a:off x="2143125" y="3214686"/>
            <a:ext cx="4143376" cy="128587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800" dirty="0">
                <a:solidFill>
                  <a:srgbClr val="000000"/>
                </a:solidFill>
                <a:latin typeface="+mn-lt"/>
              </a:rPr>
              <a:t>Service </a:t>
            </a:r>
            <a:r>
              <a:rPr lang="de-DE" sz="1800" dirty="0" err="1">
                <a:solidFill>
                  <a:srgbClr val="000000"/>
                </a:solidFill>
                <a:latin typeface="+mn-lt"/>
              </a:rPr>
              <a:t>Delivery</a:t>
            </a:r>
            <a:r>
              <a:rPr lang="de-DE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</a:rPr>
              <a:t>Platform</a:t>
            </a:r>
            <a:r>
              <a:rPr lang="de-DE" sz="180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800" dirty="0" smtClean="0">
                <a:solidFill>
                  <a:srgbClr val="000000"/>
                </a:solidFill>
                <a:latin typeface="+mn-lt"/>
              </a:rPr>
              <a:t>(</a:t>
            </a:r>
            <a:r>
              <a:rPr lang="de-DE" sz="1800" dirty="0">
                <a:solidFill>
                  <a:srgbClr val="000000"/>
                </a:solidFill>
                <a:latin typeface="+mn-lt"/>
              </a:rPr>
              <a:t>SOA </a:t>
            </a:r>
            <a:r>
              <a:rPr lang="de-DE" sz="1800" dirty="0" err="1">
                <a:solidFill>
                  <a:srgbClr val="000000"/>
                </a:solidFill>
                <a:latin typeface="+mn-lt"/>
              </a:rPr>
              <a:t>based</a:t>
            </a:r>
            <a:r>
              <a:rPr lang="de-DE" sz="1800" dirty="0">
                <a:solidFill>
                  <a:srgbClr val="000000"/>
                </a:solidFill>
                <a:latin typeface="+mn-lt"/>
              </a:rPr>
              <a:t>)</a:t>
            </a:r>
          </a:p>
        </p:txBody>
      </p:sp>
      <p:sp>
        <p:nvSpPr>
          <p:cNvPr id="35" name="Oval 5"/>
          <p:cNvSpPr>
            <a:spLocks noChangeArrowheads="1"/>
          </p:cNvSpPr>
          <p:nvPr/>
        </p:nvSpPr>
        <p:spPr bwMode="auto">
          <a:xfrm>
            <a:off x="3429000" y="5500688"/>
            <a:ext cx="1571625" cy="714375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IP Networks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latin typeface="+mn-lt"/>
              </a:rPr>
              <a:t>(NGN)</a:t>
            </a:r>
            <a:endParaRPr lang="de-DE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6" name="Oval 5"/>
          <p:cNvSpPr>
            <a:spLocks noChangeArrowheads="1"/>
          </p:cNvSpPr>
          <p:nvPr/>
        </p:nvSpPr>
        <p:spPr bwMode="auto">
          <a:xfrm>
            <a:off x="2928938" y="6000750"/>
            <a:ext cx="847725" cy="347663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DSL</a:t>
            </a:r>
          </a:p>
        </p:txBody>
      </p:sp>
      <p:sp>
        <p:nvSpPr>
          <p:cNvPr id="37" name="Oval 5"/>
          <p:cNvSpPr>
            <a:spLocks noChangeArrowheads="1"/>
          </p:cNvSpPr>
          <p:nvPr/>
        </p:nvSpPr>
        <p:spPr bwMode="auto">
          <a:xfrm>
            <a:off x="3500438" y="6143625"/>
            <a:ext cx="847725" cy="347663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UMTS</a:t>
            </a:r>
          </a:p>
        </p:txBody>
      </p:sp>
      <p:sp>
        <p:nvSpPr>
          <p:cNvPr id="38" name="Oval 5"/>
          <p:cNvSpPr>
            <a:spLocks noChangeArrowheads="1"/>
          </p:cNvSpPr>
          <p:nvPr/>
        </p:nvSpPr>
        <p:spPr bwMode="auto">
          <a:xfrm>
            <a:off x="4214813" y="6143625"/>
            <a:ext cx="847725" cy="347663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WLAN</a:t>
            </a:r>
          </a:p>
        </p:txBody>
      </p:sp>
      <p:sp>
        <p:nvSpPr>
          <p:cNvPr id="39" name="Oval 5"/>
          <p:cNvSpPr>
            <a:spLocks noChangeArrowheads="1"/>
          </p:cNvSpPr>
          <p:nvPr/>
        </p:nvSpPr>
        <p:spPr bwMode="auto">
          <a:xfrm>
            <a:off x="4714875" y="5929313"/>
            <a:ext cx="847725" cy="347662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Cable</a:t>
            </a:r>
          </a:p>
        </p:txBody>
      </p:sp>
      <p:sp>
        <p:nvSpPr>
          <p:cNvPr id="41" name="Abgerundetes Rechteck 40"/>
          <p:cNvSpPr/>
          <p:nvPr/>
        </p:nvSpPr>
        <p:spPr>
          <a:xfrm>
            <a:off x="3067332" y="4250531"/>
            <a:ext cx="2493681" cy="35718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</a:rPr>
              <a:t>Network </a:t>
            </a:r>
            <a:r>
              <a:rPr lang="de-DE" sz="1600" dirty="0" err="1">
                <a:solidFill>
                  <a:schemeClr val="bg1"/>
                </a:solidFill>
              </a:rPr>
              <a:t>Abstraction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42" name="Abgerundetes Rechteck 41"/>
          <p:cNvSpPr/>
          <p:nvPr/>
        </p:nvSpPr>
        <p:spPr>
          <a:xfrm>
            <a:off x="2571749" y="3143250"/>
            <a:ext cx="3286125" cy="35718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</a:rPr>
              <a:t>Open Service </a:t>
            </a:r>
            <a:r>
              <a:rPr lang="de-DE" sz="1600" dirty="0" smtClean="0">
                <a:solidFill>
                  <a:schemeClr val="bg1"/>
                </a:solidFill>
              </a:rPr>
              <a:t>APIs (</a:t>
            </a:r>
            <a:r>
              <a:rPr lang="de-DE" sz="1600" dirty="0" err="1" smtClean="0">
                <a:solidFill>
                  <a:schemeClr val="bg1"/>
                </a:solidFill>
              </a:rPr>
              <a:t>Enablers</a:t>
            </a:r>
            <a:r>
              <a:rPr lang="de-DE" sz="1600" dirty="0" smtClean="0">
                <a:solidFill>
                  <a:schemeClr val="bg1"/>
                </a:solidFill>
              </a:rPr>
              <a:t>)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43" name="Pfeil nach links 42"/>
          <p:cNvSpPr/>
          <p:nvPr/>
        </p:nvSpPr>
        <p:spPr>
          <a:xfrm rot="19095268" flipH="1">
            <a:off x="2145411" y="5300285"/>
            <a:ext cx="1399757" cy="74688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 err="1" smtClean="0">
                <a:solidFill>
                  <a:schemeClr val="bg1"/>
                </a:solidFill>
              </a:rPr>
              <a:t>VoIP</a:t>
            </a:r>
            <a:r>
              <a:rPr lang="de-DE" sz="1600" dirty="0" smtClean="0">
                <a:solidFill>
                  <a:schemeClr val="bg1"/>
                </a:solidFill>
              </a:rPr>
              <a:t> / SIP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61468" name="Line 7"/>
          <p:cNvSpPr>
            <a:spLocks noChangeShapeType="1"/>
          </p:cNvSpPr>
          <p:nvPr/>
        </p:nvSpPr>
        <p:spPr bwMode="auto">
          <a:xfrm flipV="1">
            <a:off x="1857375" y="3857625"/>
            <a:ext cx="1000125" cy="260350"/>
          </a:xfrm>
          <a:prstGeom prst="line">
            <a:avLst/>
          </a:prstGeom>
          <a:noFill/>
          <a:ln w="762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49" name="Oval 5"/>
          <p:cNvSpPr>
            <a:spLocks noChangeArrowheads="1"/>
          </p:cNvSpPr>
          <p:nvPr/>
        </p:nvSpPr>
        <p:spPr bwMode="auto">
          <a:xfrm>
            <a:off x="6286500" y="5286375"/>
            <a:ext cx="1928813" cy="928688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latin typeface="+mn-lt"/>
              </a:rPr>
              <a:t>Mobile Broadband</a:t>
            </a:r>
            <a:endParaRPr lang="de-DE" sz="1200" dirty="0">
              <a:solidFill>
                <a:srgbClr val="000000"/>
              </a:solidFill>
              <a:latin typeface="+mn-lt"/>
            </a:endParaRP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IP </a:t>
            </a:r>
            <a:r>
              <a:rPr lang="de-DE" sz="1200" dirty="0" smtClean="0">
                <a:solidFill>
                  <a:srgbClr val="000000"/>
                </a:solidFill>
                <a:latin typeface="+mn-lt"/>
              </a:rPr>
              <a:t>Networks</a:t>
            </a:r>
            <a:endParaRPr lang="de-DE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0" name="Oval 5"/>
          <p:cNvSpPr>
            <a:spLocks noChangeArrowheads="1"/>
          </p:cNvSpPr>
          <p:nvPr/>
        </p:nvSpPr>
        <p:spPr bwMode="auto">
          <a:xfrm>
            <a:off x="5857875" y="5929313"/>
            <a:ext cx="847725" cy="347662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LTE</a:t>
            </a:r>
          </a:p>
        </p:txBody>
      </p:sp>
      <p:sp>
        <p:nvSpPr>
          <p:cNvPr id="51" name="Oval 5"/>
          <p:cNvSpPr>
            <a:spLocks noChangeArrowheads="1"/>
          </p:cNvSpPr>
          <p:nvPr/>
        </p:nvSpPr>
        <p:spPr bwMode="auto">
          <a:xfrm>
            <a:off x="7715250" y="5929313"/>
            <a:ext cx="847725" cy="347662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 err="1" smtClean="0">
                <a:solidFill>
                  <a:srgbClr val="000000"/>
                </a:solidFill>
                <a:latin typeface="+mn-lt"/>
              </a:rPr>
              <a:t>WiMAX</a:t>
            </a:r>
            <a:endParaRPr lang="de-DE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auto">
          <a:xfrm>
            <a:off x="6786563" y="6041231"/>
            <a:ext cx="847725" cy="347663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200" dirty="0">
                <a:solidFill>
                  <a:srgbClr val="000000"/>
                </a:solidFill>
                <a:latin typeface="+mn-lt"/>
              </a:rPr>
              <a:t>WLAN</a:t>
            </a:r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5886745" y="4643438"/>
            <a:ext cx="2645696" cy="801786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 err="1">
                <a:latin typeface="+mn-lt"/>
              </a:rPr>
              <a:t>Evolved</a:t>
            </a:r>
            <a:r>
              <a:rPr lang="de-DE" sz="1600" dirty="0">
                <a:latin typeface="+mn-lt"/>
              </a:rPr>
              <a:t> Packet </a:t>
            </a:r>
            <a:endParaRPr lang="de-DE" sz="1600" dirty="0" smtClean="0">
              <a:latin typeface="+mn-lt"/>
            </a:endParaRP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sz="1600" dirty="0" smtClean="0">
                <a:latin typeface="+mn-lt"/>
              </a:rPr>
              <a:t>Core </a:t>
            </a:r>
            <a:r>
              <a:rPr lang="de-DE" sz="1600" dirty="0">
                <a:latin typeface="+mn-lt"/>
              </a:rPr>
              <a:t>(EPC)</a:t>
            </a:r>
          </a:p>
        </p:txBody>
      </p:sp>
      <p:sp>
        <p:nvSpPr>
          <p:cNvPr id="61474" name="Line 7"/>
          <p:cNvSpPr>
            <a:spLocks noChangeShapeType="1"/>
          </p:cNvSpPr>
          <p:nvPr/>
        </p:nvSpPr>
        <p:spPr bwMode="auto">
          <a:xfrm>
            <a:off x="5107788" y="4929102"/>
            <a:ext cx="928688" cy="46038"/>
          </a:xfrm>
          <a:prstGeom prst="line">
            <a:avLst/>
          </a:prstGeom>
          <a:noFill/>
          <a:ln w="762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 sz="1600">
              <a:solidFill>
                <a:schemeClr val="bg1"/>
              </a:solidFill>
            </a:endParaRPr>
          </a:p>
        </p:txBody>
      </p:sp>
      <p:sp>
        <p:nvSpPr>
          <p:cNvPr id="61476" name="Line 7"/>
          <p:cNvSpPr>
            <a:spLocks noChangeShapeType="1"/>
          </p:cNvSpPr>
          <p:nvPr/>
        </p:nvSpPr>
        <p:spPr bwMode="auto">
          <a:xfrm flipV="1">
            <a:off x="1500166" y="3071810"/>
            <a:ext cx="1285875" cy="760413"/>
          </a:xfrm>
          <a:prstGeom prst="line">
            <a:avLst/>
          </a:prstGeom>
          <a:noFill/>
          <a:ln w="762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58" name="Pfeil nach links 57"/>
          <p:cNvSpPr/>
          <p:nvPr/>
        </p:nvSpPr>
        <p:spPr>
          <a:xfrm rot="19095268" flipH="1">
            <a:off x="5324475" y="5187950"/>
            <a:ext cx="1308100" cy="828675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</a:rPr>
              <a:t>All-IP</a:t>
            </a:r>
          </a:p>
        </p:txBody>
      </p:sp>
      <p:pic>
        <p:nvPicPr>
          <p:cNvPr id="44" name="Picture 6" descr="Z:\internal\Graphics\Logos\NGN2FI\NGN2FI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834" y="1020709"/>
            <a:ext cx="1431407" cy="612443"/>
          </a:xfrm>
          <a:prstGeom prst="rect">
            <a:avLst/>
          </a:prstGeom>
          <a:noFill/>
        </p:spPr>
      </p:pic>
      <p:sp>
        <p:nvSpPr>
          <p:cNvPr id="48" name="Oval 20"/>
          <p:cNvSpPr>
            <a:spLocks noChangeArrowheads="1"/>
          </p:cNvSpPr>
          <p:nvPr/>
        </p:nvSpPr>
        <p:spPr bwMode="auto">
          <a:xfrm>
            <a:off x="5572132" y="3296444"/>
            <a:ext cx="3327687" cy="134699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dirty="0" smtClean="0">
                <a:solidFill>
                  <a:srgbClr val="000000"/>
                </a:solidFill>
                <a:latin typeface="+mn-lt"/>
              </a:rPr>
              <a:t>Future Internet </a:t>
            </a:r>
          </a:p>
          <a:p>
            <a:pPr algn="ctr" eaLnBrk="0" hangingPunct="0">
              <a:lnSpc>
                <a:spcPct val="95000"/>
              </a:lnSpc>
              <a:spcBef>
                <a:spcPct val="30000"/>
              </a:spcBef>
              <a:defRPr/>
            </a:pPr>
            <a:r>
              <a:rPr lang="de-DE" dirty="0" smtClean="0">
                <a:solidFill>
                  <a:srgbClr val="000000"/>
                </a:solidFill>
                <a:latin typeface="+mn-lt"/>
              </a:rPr>
              <a:t>Core </a:t>
            </a:r>
            <a:r>
              <a:rPr lang="de-DE" dirty="0" err="1" smtClean="0">
                <a:solidFill>
                  <a:srgbClr val="000000"/>
                </a:solidFill>
                <a:latin typeface="+mn-lt"/>
              </a:rPr>
              <a:t>Platform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5" name="Abgerundetes Rechteck 54"/>
          <p:cNvSpPr/>
          <p:nvPr/>
        </p:nvSpPr>
        <p:spPr>
          <a:xfrm>
            <a:off x="6286501" y="3117850"/>
            <a:ext cx="1957021" cy="35718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 smtClean="0">
                <a:solidFill>
                  <a:schemeClr val="bg1"/>
                </a:solidFill>
              </a:rPr>
              <a:t>APIs (</a:t>
            </a:r>
            <a:r>
              <a:rPr lang="de-DE" sz="1600" dirty="0" err="1" smtClean="0">
                <a:solidFill>
                  <a:schemeClr val="bg1"/>
                </a:solidFill>
              </a:rPr>
              <a:t>Enablers</a:t>
            </a:r>
            <a:r>
              <a:rPr lang="de-DE" sz="1600" dirty="0" smtClean="0">
                <a:solidFill>
                  <a:schemeClr val="bg1"/>
                </a:solidFill>
              </a:rPr>
              <a:t>)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56" name="Abgerundetes Rechteck 55"/>
          <p:cNvSpPr/>
          <p:nvPr/>
        </p:nvSpPr>
        <p:spPr>
          <a:xfrm>
            <a:off x="6036476" y="4429125"/>
            <a:ext cx="2557203" cy="33099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</a:rPr>
              <a:t>Network </a:t>
            </a:r>
            <a:r>
              <a:rPr lang="de-DE" sz="1600" dirty="0" err="1">
                <a:solidFill>
                  <a:schemeClr val="bg1"/>
                </a:solidFill>
              </a:rPr>
              <a:t>Abstraction</a:t>
            </a:r>
            <a:endParaRPr lang="de-DE" sz="1600" dirty="0">
              <a:solidFill>
                <a:schemeClr val="bg1"/>
              </a:solidFill>
            </a:endParaRPr>
          </a:p>
        </p:txBody>
      </p:sp>
      <p:pic>
        <p:nvPicPr>
          <p:cNvPr id="60" name="Grafik 56" descr="FUSECOplayground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1766" y="5095994"/>
            <a:ext cx="3057533" cy="1322804"/>
          </a:xfrm>
          <a:prstGeom prst="rect">
            <a:avLst/>
          </a:prstGeom>
          <a:ln w="38100">
            <a:noFill/>
          </a:ln>
        </p:spPr>
      </p:pic>
      <p:pic>
        <p:nvPicPr>
          <p:cNvPr id="63" name="Picture 6" descr="Smart Communications Playground_we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770" y="2996952"/>
            <a:ext cx="3116395" cy="99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5445224"/>
            <a:ext cx="1427232" cy="376038"/>
          </a:xfrm>
          <a:prstGeom prst="rect">
            <a:avLst/>
          </a:prstGeom>
        </p:spPr>
      </p:pic>
      <p:sp>
        <p:nvSpPr>
          <p:cNvPr id="64" name="TextBox 8"/>
          <p:cNvSpPr txBox="1"/>
          <p:nvPr/>
        </p:nvSpPr>
        <p:spPr>
          <a:xfrm>
            <a:off x="1907704" y="2996952"/>
            <a:ext cx="16561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FF9900"/>
                </a:solidFill>
                <a:latin typeface="Arial"/>
                <a:cs typeface="Arial"/>
              </a:rPr>
              <a:t>OSA/Parlay </a:t>
            </a:r>
          </a:p>
          <a:p>
            <a:pPr algn="ctr"/>
            <a:r>
              <a:rPr lang="en-GB" sz="2000" dirty="0" smtClean="0">
                <a:solidFill>
                  <a:srgbClr val="FF9900"/>
                </a:solidFill>
                <a:latin typeface="Arial"/>
                <a:cs typeface="Arial"/>
              </a:rPr>
              <a:t>Playground</a:t>
            </a:r>
            <a:endParaRPr lang="en-GB" sz="2000" dirty="0">
              <a:solidFill>
                <a:srgbClr val="FF9900"/>
              </a:solidFill>
              <a:latin typeface="Arial"/>
              <a:cs typeface="Arial"/>
            </a:endParaRPr>
          </a:p>
        </p:txBody>
      </p:sp>
      <p:pic>
        <p:nvPicPr>
          <p:cNvPr id="65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2852936"/>
            <a:ext cx="2222430" cy="1029335"/>
          </a:xfrm>
          <a:prstGeom prst="rect">
            <a:avLst/>
          </a:prstGeom>
        </p:spPr>
      </p:pic>
      <p:pic>
        <p:nvPicPr>
          <p:cNvPr id="66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1880" y="4221088"/>
            <a:ext cx="1872208" cy="1083911"/>
          </a:xfrm>
          <a:prstGeom prst="rect">
            <a:avLst/>
          </a:prstGeom>
        </p:spPr>
      </p:pic>
      <p:sp>
        <p:nvSpPr>
          <p:cNvPr id="59" name="Pfeil nach links 58"/>
          <p:cNvSpPr/>
          <p:nvPr/>
        </p:nvSpPr>
        <p:spPr>
          <a:xfrm rot="19796533">
            <a:off x="6887075" y="838941"/>
            <a:ext cx="2347022" cy="1149366"/>
          </a:xfrm>
          <a:prstGeom prst="leftArrow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b="1" i="1" dirty="0" smtClean="0">
                <a:solidFill>
                  <a:srgbClr val="800000"/>
                </a:solidFill>
              </a:rPr>
              <a:t>Future Internet Research</a:t>
            </a:r>
            <a:endParaRPr lang="de-DE" sz="16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16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533" y="483708"/>
            <a:ext cx="8280000" cy="720000"/>
          </a:xfrm>
        </p:spPr>
        <p:txBody>
          <a:bodyPr/>
          <a:lstStyle/>
          <a:p>
            <a:r>
              <a:rPr lang="en-US" dirty="0" smtClean="0"/>
              <a:t>What’s next: Elastic and Flexible Network Design - Example EPS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34" y="1248949"/>
            <a:ext cx="4319771" cy="304677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45" y="1248492"/>
            <a:ext cx="4331890" cy="304723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61533" y="4534490"/>
            <a:ext cx="8280000" cy="13546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3538" indent="-363538" algn="l" defTabSz="354013" rtl="0" eaLnBrk="1" latinLnBrk="0" hangingPunct="1">
              <a:spcBef>
                <a:spcPct val="20000"/>
              </a:spcBef>
              <a:buClr>
                <a:srgbClr val="F3660E"/>
              </a:buClr>
              <a:buFont typeface="Wingdings" charset="2"/>
              <a:buChar char="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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Elastic network design aligned on real-time network load situations</a:t>
            </a:r>
          </a:p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Enablement and disablement of redundant access</a:t>
            </a:r>
            <a:r>
              <a:rPr lang="en-US" dirty="0">
                <a:solidFill>
                  <a:prstClr val="black"/>
                </a:solidFill>
              </a:rPr>
              <a:t>-</a:t>
            </a:r>
            <a:r>
              <a:rPr lang="en-US" dirty="0" smtClean="0">
                <a:solidFill>
                  <a:prstClr val="black"/>
                </a:solidFill>
              </a:rPr>
              <a:t> and core-network elements</a:t>
            </a:r>
          </a:p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Optimized energy consumption of the access- and core-network</a:t>
            </a:r>
          </a:p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Network Resources as a Service </a:t>
            </a:r>
            <a:r>
              <a:rPr lang="de-DE" dirty="0" smtClean="0">
                <a:solidFill>
                  <a:prstClr val="black"/>
                </a:solidFill>
              </a:rPr>
              <a:t>(</a:t>
            </a:r>
            <a:r>
              <a:rPr lang="de-DE" dirty="0" err="1" smtClean="0">
                <a:solidFill>
                  <a:prstClr val="black"/>
                </a:solidFill>
              </a:rPr>
              <a:t>NRaaS</a:t>
            </a:r>
            <a:r>
              <a:rPr lang="de-DE" dirty="0" smtClean="0">
                <a:solidFill>
                  <a:prstClr val="black"/>
                </a:solidFill>
              </a:rPr>
              <a:t>) </a:t>
            </a:r>
            <a:r>
              <a:rPr lang="en-US" dirty="0" smtClean="0">
                <a:solidFill>
                  <a:prstClr val="black"/>
                </a:solidFill>
              </a:rPr>
              <a:t>and on demand</a:t>
            </a:r>
          </a:p>
          <a:p>
            <a:pPr fontAlgn="auto"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25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ie Grafik &quot;file:///C:/profiles/esi/Lokale%20Einstellungen/Temporary%20Internet%20Files/OLK9D/worldmap.jpg&quot; kann nicht angezeigt werden, weil sie Fehler enthält.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4"/>
          <a:stretch>
            <a:fillRect/>
          </a:stretch>
        </p:blipFill>
        <p:spPr bwMode="auto">
          <a:xfrm>
            <a:off x="0" y="1219199"/>
            <a:ext cx="9144000" cy="502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433388" y="339725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Calibri"/>
                <a:cs typeface="Calibri"/>
              </a:rPr>
              <a:t>Commercial FOKUS NGN/IMS/EPC/SOA Testbed Deployments around the world</a:t>
            </a:r>
            <a:endParaRPr lang="de-DE" sz="2000" b="1" dirty="0">
              <a:latin typeface="Calibri"/>
              <a:cs typeface="Calibri"/>
            </a:endParaRPr>
          </a:p>
        </p:txBody>
      </p:sp>
      <p:pic>
        <p:nvPicPr>
          <p:cNvPr id="9" name="Picture 3" descr="C:\Dokumente und Einstellungen\swa\Eigene Dateien\Floordisplayset\img\Testbed.jpg"/>
          <p:cNvPicPr>
            <a:picLocks noChangeAspect="1" noChangeArrowheads="1"/>
          </p:cNvPicPr>
          <p:nvPr/>
        </p:nvPicPr>
        <p:blipFill>
          <a:blip r:embed="rId3" cstate="screen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238" y="5029200"/>
            <a:ext cx="349242" cy="336638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0" name="Picture 3" descr="C:\Dokumente und Einstellungen\swa\Eigene Dateien\Floordisplayset\img\Testbed.jpg"/>
          <p:cNvPicPr>
            <a:picLocks noChangeAspect="1" noChangeArrowheads="1"/>
          </p:cNvPicPr>
          <p:nvPr/>
        </p:nvPicPr>
        <p:blipFill>
          <a:blip r:embed="rId3" cstate="screen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2667000"/>
            <a:ext cx="349242" cy="336638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1" name="Picture 3" descr="C:\Dokumente und Einstellungen\swa\Eigene Dateien\Floordisplayset\img\Testbed.jpg"/>
          <p:cNvPicPr>
            <a:picLocks noChangeAspect="1" noChangeArrowheads="1"/>
          </p:cNvPicPr>
          <p:nvPr/>
        </p:nvPicPr>
        <p:blipFill>
          <a:blip r:embed="rId3" cstate="screen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2133600"/>
            <a:ext cx="349242" cy="336638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2" name="Picture 3" descr="C:\Dokumente und Einstellungen\swa\Eigene Dateien\Floordisplayset\img\Testbed.jpg"/>
          <p:cNvPicPr>
            <a:picLocks noChangeAspect="1" noChangeArrowheads="1"/>
          </p:cNvPicPr>
          <p:nvPr/>
        </p:nvPicPr>
        <p:blipFill>
          <a:blip r:embed="rId3" cstate="screen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2514600"/>
            <a:ext cx="349242" cy="336638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3" name="Picture 3" descr="C:\Dokumente und Einstellungen\swa\Eigene Dateien\Floordisplayset\img\Testbed.jpg"/>
          <p:cNvPicPr>
            <a:picLocks noChangeAspect="1" noChangeArrowheads="1"/>
          </p:cNvPicPr>
          <p:nvPr/>
        </p:nvPicPr>
        <p:blipFill>
          <a:blip r:embed="rId3" cstate="screen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349242" cy="336638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4" name="Picture 3" descr="C:\Dokumente und Einstellungen\swa\Eigene Dateien\Floordisplayset\img\Testbed.jpg"/>
          <p:cNvPicPr>
            <a:picLocks noChangeAspect="1" noChangeArrowheads="1"/>
          </p:cNvPicPr>
          <p:nvPr/>
        </p:nvPicPr>
        <p:blipFill>
          <a:blip r:embed="rId3" cstate="screen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3124200"/>
            <a:ext cx="349242" cy="336638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5" name="Picture 3" descr="C:\Dokumente und Einstellungen\swa\Eigene Dateien\Floordisplayset\img\Testbed.jpg"/>
          <p:cNvPicPr>
            <a:picLocks noChangeAspect="1" noChangeArrowheads="1"/>
          </p:cNvPicPr>
          <p:nvPr/>
        </p:nvPicPr>
        <p:blipFill>
          <a:blip r:embed="rId3" cstate="screen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4800600"/>
            <a:ext cx="349242" cy="336638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6" name="Picture 3" descr="C:\Dokumente und Einstellungen\swa\Eigene Dateien\Floordisplayset\img\Testbed.jpg"/>
          <p:cNvPicPr>
            <a:picLocks noChangeAspect="1" noChangeArrowheads="1"/>
          </p:cNvPicPr>
          <p:nvPr/>
        </p:nvPicPr>
        <p:blipFill>
          <a:blip r:embed="rId3" cstate="screen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3352800"/>
            <a:ext cx="349242" cy="336638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7" name="Picture 3" descr="C:\Dokumente und Einstellungen\swa\Eigene Dateien\Floordisplayset\img\Testbed.jpg"/>
          <p:cNvPicPr>
            <a:picLocks noChangeAspect="1" noChangeArrowheads="1"/>
          </p:cNvPicPr>
          <p:nvPr/>
        </p:nvPicPr>
        <p:blipFill>
          <a:blip r:embed="rId3" cstate="screen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3733800"/>
            <a:ext cx="349242" cy="336638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8" name="Picture 3" descr="C:\Dokumente und Einstellungen\swa\Eigene Dateien\Floordisplayset\img\Testbed.jpg"/>
          <p:cNvPicPr>
            <a:picLocks noChangeAspect="1" noChangeArrowheads="1"/>
          </p:cNvPicPr>
          <p:nvPr/>
        </p:nvPicPr>
        <p:blipFill>
          <a:blip r:embed="rId3" cstate="screen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4114800"/>
            <a:ext cx="349242" cy="336638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9" name="Picture 3" descr="C:\Dokumente und Einstellungen\swa\Eigene Dateien\Floordisplayset\img\Testbed.jpg"/>
          <p:cNvPicPr>
            <a:picLocks noChangeAspect="1" noChangeArrowheads="1"/>
          </p:cNvPicPr>
          <p:nvPr/>
        </p:nvPicPr>
        <p:blipFill>
          <a:blip r:embed="rId3" cstate="screen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4267200"/>
            <a:ext cx="349242" cy="336638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20" name="Picture 3" descr="C:\Dokumente und Einstellungen\swa\Eigene Dateien\Floordisplayset\img\Testbed.jpg"/>
          <p:cNvPicPr>
            <a:picLocks noChangeAspect="1" noChangeArrowheads="1"/>
          </p:cNvPicPr>
          <p:nvPr/>
        </p:nvPicPr>
        <p:blipFill>
          <a:blip r:embed="rId3" cstate="screen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5029200"/>
            <a:ext cx="349242" cy="336638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21" name="Picture 3" descr="C:\Dokumente und Einstellungen\swa\Eigene Dateien\Floordisplayset\img\Testbed.jpg"/>
          <p:cNvPicPr>
            <a:picLocks noChangeAspect="1" noChangeArrowheads="1"/>
          </p:cNvPicPr>
          <p:nvPr/>
        </p:nvPicPr>
        <p:blipFill>
          <a:blip r:embed="rId3" cstate="screen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3810000"/>
            <a:ext cx="349242" cy="336638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22" name="Picture 3" descr="C:\Dokumente und Einstellungen\swa\Eigene Dateien\Floordisplayset\img\Testbed.jpg"/>
          <p:cNvPicPr>
            <a:picLocks noChangeAspect="1" noChangeArrowheads="1"/>
          </p:cNvPicPr>
          <p:nvPr/>
        </p:nvPicPr>
        <p:blipFill>
          <a:blip r:embed="rId3" cstate="screen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2514600"/>
            <a:ext cx="349242" cy="336638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23" name="Picture 3" descr="C:\Dokumente und Einstellungen\swa\Eigene Dateien\Floordisplayset\img\Testbed.jpg"/>
          <p:cNvPicPr>
            <a:picLocks noChangeAspect="1" noChangeArrowheads="1"/>
          </p:cNvPicPr>
          <p:nvPr/>
        </p:nvPicPr>
        <p:blipFill>
          <a:blip r:embed="rId3" cstate="screen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79" y="2559094"/>
            <a:ext cx="349242" cy="336638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24" name="Picture 3" descr="C:\Dokumente und Einstellungen\swa\Eigene Dateien\Floordisplayset\img\Testbed.jpg"/>
          <p:cNvPicPr>
            <a:picLocks noChangeAspect="1" noChangeArrowheads="1"/>
          </p:cNvPicPr>
          <p:nvPr/>
        </p:nvPicPr>
        <p:blipFill>
          <a:blip r:embed="rId3" cstate="screen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975" y="2435401"/>
            <a:ext cx="349242" cy="336638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26" name="Picture 3" descr="C:\Dokumente und Einstellungen\swa\Eigene Dateien\Floordisplayset\img\Testbed.jpg"/>
          <p:cNvPicPr>
            <a:picLocks noChangeAspect="1" noChangeArrowheads="1"/>
          </p:cNvPicPr>
          <p:nvPr/>
        </p:nvPicPr>
        <p:blipFill>
          <a:blip r:embed="rId3" cstate="screen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2511469"/>
            <a:ext cx="349242" cy="336638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25" name="Picture 3" descr="C:\Dokumente und Einstellungen\swa\Eigene Dateien\Floordisplayset\img\Testbed.jpg"/>
          <p:cNvPicPr>
            <a:picLocks noChangeAspect="1" noChangeArrowheads="1"/>
          </p:cNvPicPr>
          <p:nvPr/>
        </p:nvPicPr>
        <p:blipFill>
          <a:blip r:embed="rId3" cstate="screen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8267" y="2301919"/>
            <a:ext cx="349242" cy="336638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937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 Mobile Cloud Networking</a:t>
            </a:r>
            <a:r>
              <a:rPr lang="en-US" dirty="0"/>
              <a:t> </a:t>
            </a:r>
            <a:r>
              <a:rPr lang="en-US" dirty="0" smtClean="0"/>
              <a:t>Project</a:t>
            </a:r>
            <a:br>
              <a:rPr lang="en-US" dirty="0" smtClean="0"/>
            </a:br>
            <a:r>
              <a:rPr lang="en-US" dirty="0" smtClean="0"/>
              <a:t>makes use of </a:t>
            </a:r>
            <a:r>
              <a:rPr lang="en-US" dirty="0" err="1" smtClean="0"/>
              <a:t>OpenEPC</a:t>
            </a:r>
            <a:r>
              <a:rPr lang="en-US" dirty="0" smtClean="0"/>
              <a:t> for </a:t>
            </a:r>
            <a:r>
              <a:rPr lang="en-US" dirty="0" err="1" smtClean="0"/>
              <a:t>EPCaaS</a:t>
            </a:r>
            <a:r>
              <a:rPr lang="en-US" dirty="0" smtClean="0"/>
              <a:t> Prototyping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432000" y="1575848"/>
            <a:ext cx="8280000" cy="4549540"/>
          </a:xfrm>
        </p:spPr>
        <p:txBody>
          <a:bodyPr/>
          <a:lstStyle/>
          <a:p>
            <a:r>
              <a:rPr lang="en-US" dirty="0" smtClean="0"/>
              <a:t>FP7 </a:t>
            </a:r>
            <a:r>
              <a:rPr lang="en-US" dirty="0" err="1" smtClean="0"/>
              <a:t>Intergated</a:t>
            </a:r>
            <a:r>
              <a:rPr lang="en-US" dirty="0" smtClean="0"/>
              <a:t> Project started in November 2012 for </a:t>
            </a:r>
            <a:r>
              <a:rPr lang="en-US" dirty="0"/>
              <a:t>36 </a:t>
            </a:r>
            <a:r>
              <a:rPr lang="en-US" dirty="0" smtClean="0"/>
              <a:t>month targeting for bringing cloud computing features to mobile operator core networks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EPCaaS</a:t>
            </a:r>
            <a:r>
              <a:rPr lang="de-DE" dirty="0" smtClean="0"/>
              <a:t>):</a:t>
            </a:r>
          </a:p>
          <a:p>
            <a:pPr lvl="1"/>
            <a:r>
              <a:rPr lang="en-US" dirty="0" smtClean="0"/>
              <a:t>Virtualization of components</a:t>
            </a:r>
          </a:p>
          <a:p>
            <a:pPr lvl="1"/>
            <a:r>
              <a:rPr lang="en-US" dirty="0" smtClean="0"/>
              <a:t>Software defined networks</a:t>
            </a:r>
          </a:p>
          <a:p>
            <a:pPr lvl="1"/>
            <a:r>
              <a:rPr lang="en-US" dirty="0" smtClean="0"/>
              <a:t>Elasticity</a:t>
            </a:r>
          </a:p>
          <a:p>
            <a:pPr lvl="1"/>
            <a:r>
              <a:rPr lang="en-US" dirty="0" smtClean="0"/>
              <a:t>Total distribution</a:t>
            </a:r>
          </a:p>
          <a:p>
            <a:pPr lvl="1"/>
            <a:r>
              <a:rPr lang="en-US" dirty="0" smtClean="0"/>
              <a:t>Infrastructure sharing</a:t>
            </a:r>
          </a:p>
          <a:p>
            <a:pPr lvl="1"/>
            <a:r>
              <a:rPr lang="en-US" dirty="0" smtClean="0"/>
              <a:t>Redefining roaming</a:t>
            </a:r>
            <a:endParaRPr lang="en-US" dirty="0"/>
          </a:p>
          <a:p>
            <a:r>
              <a:rPr lang="en-US" dirty="0" smtClean="0"/>
              <a:t>OpenEPC is used as the basis platform for mobile core network experimentation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" descr="A description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828" y="4232126"/>
            <a:ext cx="3433076" cy="207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" descr="A description..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232126"/>
            <a:ext cx="3494551" cy="207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>
            <a:off x="3386138" y="4581128"/>
            <a:ext cx="2357437" cy="1584176"/>
          </a:xfrm>
          <a:prstGeom prst="rightArrow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Mobile Cloud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Networking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7" name="Grafik 8" descr="OpenEPClog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6698" y="5118583"/>
            <a:ext cx="750938" cy="509265"/>
          </a:xfrm>
          <a:prstGeom prst="rect">
            <a:avLst/>
          </a:prstGeom>
          <a:solidFill>
            <a:srgbClr val="FDD8AA"/>
          </a:solidFill>
          <a:ln w="38100">
            <a:solidFill>
              <a:srgbClr val="F59526"/>
            </a:solidFill>
          </a:ln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8" y="544702"/>
            <a:ext cx="2411752" cy="113906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572336" y="6378589"/>
            <a:ext cx="4791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For more: http</a:t>
            </a:r>
            <a:r>
              <a:rPr lang="en-US" sz="1800" dirty="0">
                <a:latin typeface="Arial"/>
                <a:cs typeface="Arial"/>
              </a:rPr>
              <a:t>://mobile-cloud-</a:t>
            </a:r>
            <a:r>
              <a:rPr lang="en-US" sz="1800" dirty="0" err="1" smtClean="0">
                <a:latin typeface="Arial"/>
                <a:cs typeface="Arial"/>
              </a:rPr>
              <a:t>networking.eu</a:t>
            </a:r>
            <a:endParaRPr lang="de-DE" sz="1800" dirty="0">
              <a:latin typeface="Arial"/>
              <a:cs typeface="Arial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6643" y="2065433"/>
            <a:ext cx="1911996" cy="164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79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712968" cy="489857"/>
          </a:xfrm>
        </p:spPr>
        <p:txBody>
          <a:bodyPr/>
          <a:lstStyle/>
          <a:p>
            <a:pPr lvl="1" algn="l" defTabSz="457200" rtl="0">
              <a:spcBef>
                <a:spcPct val="0"/>
              </a:spcBef>
            </a:pPr>
            <a:r>
              <a:rPr lang="de-DE" sz="2000" b="1" dirty="0" smtClean="0">
                <a:solidFill>
                  <a:srgbClr val="000000"/>
                </a:solidFill>
                <a:latin typeface="Calibri"/>
                <a:cs typeface="Calibri"/>
              </a:rPr>
              <a:t>4th FOKUS „Future </a:t>
            </a:r>
            <a:r>
              <a:rPr lang="de-DE" sz="2000" b="1" dirty="0" err="1" smtClean="0">
                <a:solidFill>
                  <a:srgbClr val="000000"/>
                </a:solidFill>
                <a:latin typeface="Calibri"/>
                <a:cs typeface="Calibri"/>
              </a:rPr>
              <a:t>Seamless</a:t>
            </a:r>
            <a:r>
              <a:rPr lang="de-DE" sz="2000" b="1" dirty="0" smtClean="0">
                <a:solidFill>
                  <a:srgbClr val="000000"/>
                </a:solidFill>
                <a:latin typeface="Calibri"/>
                <a:cs typeface="Calibri"/>
              </a:rPr>
              <a:t> Communication“ Forum (FFF)</a:t>
            </a:r>
            <a:br>
              <a:rPr lang="de-DE" sz="2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de-DE" sz="2000" b="1" dirty="0" smtClean="0">
                <a:solidFill>
                  <a:srgbClr val="000000"/>
                </a:solidFill>
                <a:latin typeface="Calibri"/>
                <a:cs typeface="Calibri"/>
              </a:rPr>
              <a:t>Berlin, Germany, November 28-29, 2013</a:t>
            </a:r>
            <a:br>
              <a:rPr lang="de-DE" sz="2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endParaRPr lang="de-DE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668810"/>
            <a:ext cx="8640960" cy="4124713"/>
          </a:xfrm>
        </p:spPr>
        <p:txBody>
          <a:bodyPr/>
          <a:lstStyle/>
          <a:p>
            <a:r>
              <a:rPr lang="de-DE" sz="1800" b="1" dirty="0" err="1" smtClean="0"/>
              <a:t>Theme</a:t>
            </a:r>
            <a:r>
              <a:rPr lang="de-DE" sz="1800" b="1" dirty="0" smtClean="0"/>
              <a:t>: „Smart </a:t>
            </a:r>
            <a:r>
              <a:rPr lang="de-DE" sz="1800" b="1" dirty="0"/>
              <a:t>Communications </a:t>
            </a:r>
            <a:r>
              <a:rPr lang="de-DE" sz="1800" b="1" dirty="0" err="1"/>
              <a:t>Platforms</a:t>
            </a:r>
            <a:r>
              <a:rPr lang="de-DE" sz="1800" b="1" dirty="0"/>
              <a:t> </a:t>
            </a:r>
            <a:r>
              <a:rPr lang="de-DE" sz="1800" b="1" dirty="0" err="1"/>
              <a:t>for</a:t>
            </a:r>
            <a:r>
              <a:rPr lang="de-DE" sz="1800" b="1" dirty="0"/>
              <a:t> </a:t>
            </a:r>
            <a:r>
              <a:rPr lang="de-DE" sz="1800" b="1" dirty="0" err="1"/>
              <a:t>Seamless</a:t>
            </a:r>
            <a:r>
              <a:rPr lang="de-DE" sz="1800" b="1" dirty="0"/>
              <a:t> Smart City </a:t>
            </a:r>
            <a:r>
              <a:rPr lang="de-DE" sz="1800" b="1" dirty="0" err="1"/>
              <a:t>Applications</a:t>
            </a:r>
            <a:r>
              <a:rPr lang="de-DE" sz="1800" b="1" dirty="0"/>
              <a:t> – Fixed </a:t>
            </a:r>
            <a:r>
              <a:rPr lang="de-DE" sz="1800" b="1" dirty="0" err="1"/>
              <a:t>and</a:t>
            </a:r>
            <a:r>
              <a:rPr lang="de-DE" sz="1800" b="1" dirty="0"/>
              <a:t> Mobile Next Generation Networks Evolution </a:t>
            </a:r>
            <a:r>
              <a:rPr lang="de-DE" sz="1800" b="1" dirty="0" err="1"/>
              <a:t>towards</a:t>
            </a:r>
            <a:r>
              <a:rPr lang="de-DE" sz="1800" b="1" dirty="0"/>
              <a:t> </a:t>
            </a:r>
            <a:r>
              <a:rPr lang="de-DE" sz="1800" b="1" dirty="0" err="1"/>
              <a:t>virtualized</a:t>
            </a:r>
            <a:r>
              <a:rPr lang="de-DE" sz="1800" b="1" dirty="0"/>
              <a:t> </a:t>
            </a:r>
            <a:r>
              <a:rPr lang="de-DE" sz="1800" b="1" dirty="0" err="1"/>
              <a:t>network</a:t>
            </a:r>
            <a:r>
              <a:rPr lang="de-DE" sz="1800" b="1" dirty="0"/>
              <a:t> </a:t>
            </a:r>
            <a:r>
              <a:rPr lang="de-DE" sz="1800" b="1" dirty="0" err="1"/>
              <a:t>control</a:t>
            </a:r>
            <a:r>
              <a:rPr lang="de-DE" sz="1800" b="1" dirty="0"/>
              <a:t> </a:t>
            </a:r>
            <a:r>
              <a:rPr lang="de-DE" sz="1800" b="1" dirty="0" err="1"/>
              <a:t>and</a:t>
            </a:r>
            <a:r>
              <a:rPr lang="de-DE" sz="1800" b="1" dirty="0"/>
              <a:t> </a:t>
            </a:r>
            <a:r>
              <a:rPr lang="de-DE" sz="1800" b="1" dirty="0" err="1"/>
              <a:t>service</a:t>
            </a:r>
            <a:r>
              <a:rPr lang="de-DE" sz="1800" b="1" dirty="0"/>
              <a:t> </a:t>
            </a:r>
            <a:r>
              <a:rPr lang="de-DE" sz="1800" b="1" dirty="0" err="1"/>
              <a:t>platforms</a:t>
            </a:r>
            <a:r>
              <a:rPr lang="de-DE" sz="1800" b="1" dirty="0"/>
              <a:t> </a:t>
            </a:r>
            <a:r>
              <a:rPr lang="de-DE" sz="1800" b="1" dirty="0" err="1"/>
              <a:t>and</a:t>
            </a:r>
            <a:r>
              <a:rPr lang="de-DE" sz="1800" b="1" dirty="0"/>
              <a:t> </a:t>
            </a:r>
            <a:r>
              <a:rPr lang="de-DE" sz="1800" b="1" dirty="0" err="1"/>
              <a:t>Seamless</a:t>
            </a:r>
            <a:r>
              <a:rPr lang="de-DE" sz="1800" b="1" dirty="0"/>
              <a:t> </a:t>
            </a:r>
            <a:r>
              <a:rPr lang="de-DE" sz="1800" b="1" dirty="0" err="1"/>
              <a:t>Cloud-based</a:t>
            </a:r>
            <a:r>
              <a:rPr lang="de-DE" sz="1800" b="1" dirty="0"/>
              <a:t> H2H </a:t>
            </a:r>
            <a:r>
              <a:rPr lang="de-DE" sz="1800" b="1" dirty="0" err="1"/>
              <a:t>and</a:t>
            </a:r>
            <a:r>
              <a:rPr lang="de-DE" sz="1800" b="1" dirty="0"/>
              <a:t> M2M </a:t>
            </a:r>
            <a:r>
              <a:rPr lang="de-DE" sz="1800" b="1" dirty="0" err="1" smtClean="0"/>
              <a:t>Applications</a:t>
            </a:r>
            <a:r>
              <a:rPr lang="de-DE" sz="1800" b="1" dirty="0" smtClean="0"/>
              <a:t>“</a:t>
            </a:r>
            <a:endParaRPr lang="de-DE" sz="1800" dirty="0" smtClean="0"/>
          </a:p>
          <a:p>
            <a:r>
              <a:rPr lang="de-DE" sz="1800" dirty="0" smtClean="0"/>
              <a:t>FUSECO FORUM </a:t>
            </a:r>
            <a:r>
              <a:rPr lang="de-DE" sz="1800" dirty="0" err="1" smtClean="0"/>
              <a:t>is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successor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famous</a:t>
            </a:r>
            <a:r>
              <a:rPr lang="de-DE" sz="1800" dirty="0" smtClean="0"/>
              <a:t> </a:t>
            </a:r>
            <a:r>
              <a:rPr lang="de-DE" sz="1800" dirty="0" smtClean="0">
                <a:solidFill>
                  <a:srgbClr val="000000"/>
                </a:solidFill>
              </a:rPr>
              <a:t>FOKUS IMS Workshop </a:t>
            </a:r>
            <a:r>
              <a:rPr lang="de-DE" sz="1800" dirty="0" err="1" smtClean="0">
                <a:solidFill>
                  <a:srgbClr val="000000"/>
                </a:solidFill>
              </a:rPr>
              <a:t>series</a:t>
            </a:r>
            <a:r>
              <a:rPr lang="de-DE" sz="1800" dirty="0" smtClean="0">
                <a:solidFill>
                  <a:srgbClr val="000000"/>
                </a:solidFill>
              </a:rPr>
              <a:t> (2004-09)</a:t>
            </a:r>
          </a:p>
          <a:p>
            <a:pPr lvl="1"/>
            <a:r>
              <a:rPr lang="de-DE" dirty="0" smtClean="0"/>
              <a:t>FFF 2010 </a:t>
            </a:r>
            <a:r>
              <a:rPr lang="de-DE" dirty="0" err="1" smtClean="0"/>
              <a:t>attracted</a:t>
            </a:r>
            <a:r>
              <a:rPr lang="de-DE" dirty="0" smtClean="0"/>
              <a:t> 150 </a:t>
            </a:r>
            <a:r>
              <a:rPr lang="de-DE" dirty="0" err="1" smtClean="0"/>
              <a:t>experts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21 </a:t>
            </a:r>
            <a:r>
              <a:rPr lang="de-DE" dirty="0" err="1" smtClean="0"/>
              <a:t>nations</a:t>
            </a:r>
            <a:endParaRPr lang="de-DE" dirty="0"/>
          </a:p>
          <a:p>
            <a:pPr lvl="1"/>
            <a:r>
              <a:rPr lang="de-DE" dirty="0" smtClean="0"/>
              <a:t>FFF 2011 was </a:t>
            </a:r>
            <a:r>
              <a:rPr lang="de-DE" dirty="0" err="1" smtClean="0"/>
              <a:t>attended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around</a:t>
            </a:r>
            <a:r>
              <a:rPr lang="de-DE" dirty="0" smtClean="0"/>
              <a:t> 200 </a:t>
            </a:r>
            <a:r>
              <a:rPr lang="de-DE" dirty="0" err="1" smtClean="0"/>
              <a:t>experts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30 </a:t>
            </a:r>
            <a:r>
              <a:rPr lang="de-DE" dirty="0" err="1" smtClean="0"/>
              <a:t>nations</a:t>
            </a:r>
            <a:endParaRPr lang="de-DE" dirty="0" smtClean="0"/>
          </a:p>
          <a:p>
            <a:pPr lvl="1"/>
            <a:r>
              <a:rPr lang="de-DE" dirty="0" smtClean="0"/>
              <a:t>FFF 2012 was </a:t>
            </a:r>
            <a:r>
              <a:rPr lang="de-DE" dirty="0" err="1" smtClean="0"/>
              <a:t>attended</a:t>
            </a:r>
            <a:r>
              <a:rPr lang="de-DE" dirty="0" smtClean="0"/>
              <a:t> </a:t>
            </a:r>
            <a:r>
              <a:rPr lang="de-DE" dirty="0" err="1" smtClean="0"/>
              <a:t>again</a:t>
            </a:r>
            <a:r>
              <a:rPr lang="de-DE" dirty="0" smtClean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 200 </a:t>
            </a:r>
            <a:r>
              <a:rPr lang="de-DE" dirty="0" err="1"/>
              <a:t>experts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30 </a:t>
            </a:r>
            <a:r>
              <a:rPr lang="de-DE" dirty="0" err="1" smtClean="0"/>
              <a:t>nations</a:t>
            </a:r>
            <a:endParaRPr lang="de-DE" dirty="0" smtClean="0"/>
          </a:p>
          <a:p>
            <a:pPr lvl="1"/>
            <a:endParaRPr lang="de-DE" dirty="0" smtClean="0"/>
          </a:p>
          <a:p>
            <a:r>
              <a:rPr lang="de-DE" sz="1800" dirty="0" smtClean="0">
                <a:solidFill>
                  <a:srgbClr val="000000"/>
                </a:solidFill>
              </a:rPr>
              <a:t>See </a:t>
            </a:r>
            <a:r>
              <a:rPr lang="de-DE" sz="1800" b="1" dirty="0" err="1" smtClean="0">
                <a:solidFill>
                  <a:srgbClr val="000000"/>
                </a:solidFill>
              </a:rPr>
              <a:t>www.fuseco</a:t>
            </a:r>
            <a:r>
              <a:rPr lang="de-DE" sz="1800" b="1" dirty="0" err="1">
                <a:solidFill>
                  <a:srgbClr val="000000"/>
                </a:solidFill>
              </a:rPr>
              <a:t>-</a:t>
            </a:r>
            <a:r>
              <a:rPr lang="de-DE" sz="1800" b="1" dirty="0" err="1" smtClean="0">
                <a:solidFill>
                  <a:srgbClr val="000000"/>
                </a:solidFill>
              </a:rPr>
              <a:t>forum.org</a:t>
            </a:r>
            <a:endParaRPr lang="de-DE" sz="1800" dirty="0" smtClean="0">
              <a:solidFill>
                <a:srgbClr val="000000"/>
              </a:solidFill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620688"/>
            <a:ext cx="2413000" cy="113030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3789040"/>
            <a:ext cx="5179610" cy="321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8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33388" y="397156"/>
            <a:ext cx="8443942" cy="457184"/>
          </a:xfrm>
        </p:spPr>
        <p:txBody>
          <a:bodyPr/>
          <a:lstStyle/>
          <a:p>
            <a:r>
              <a:rPr lang="de-DE" sz="2000" b="1" dirty="0" err="1" smtClean="0">
                <a:latin typeface="Calibri"/>
                <a:cs typeface="Calibri"/>
              </a:rPr>
              <a:t>Contact</a:t>
            </a:r>
            <a:endParaRPr lang="de-DE" sz="2000" b="1" dirty="0">
              <a:latin typeface="Calibri"/>
              <a:cs typeface="Calibri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2362452" y="2125875"/>
            <a:ext cx="4241805" cy="2520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47970"/>
            </a:outerShdw>
          </a:effectLst>
        </p:spPr>
        <p:txBody>
          <a:bodyPr wrap="none" lIns="95793" tIns="47896" rIns="95793" bIns="47896" anchor="ctr"/>
          <a:lstStyle/>
          <a:p>
            <a:pPr algn="ctr" defTabSz="957263" eaLnBrk="0" hangingPunct="0">
              <a:lnSpc>
                <a:spcPct val="95000"/>
              </a:lnSpc>
              <a:spcBef>
                <a:spcPct val="30000"/>
              </a:spcBef>
            </a:pPr>
            <a:endParaRPr lang="en-US" sz="1000" b="1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476752" y="2829005"/>
            <a:ext cx="3770316" cy="167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5793" tIns="47896" rIns="95793" bIns="47896">
            <a:spAutoFit/>
          </a:bodyPr>
          <a:lstStyle/>
          <a:p>
            <a:pPr defTabSz="957263" eaLnBrk="0" hangingPunct="0">
              <a:spcAft>
                <a:spcPts val="400"/>
              </a:spcAft>
            </a:pPr>
            <a:r>
              <a:rPr lang="en-GB" sz="900" b="1" dirty="0" smtClean="0">
                <a:latin typeface="Frutiger 55 Roman"/>
              </a:rPr>
              <a:t>  Thomas Magedanz</a:t>
            </a:r>
            <a:endParaRPr lang="en-GB" sz="900" b="1" dirty="0">
              <a:latin typeface="Frutiger 55 Roman"/>
            </a:endParaRPr>
          </a:p>
          <a:p>
            <a:pPr defTabSz="957263" eaLnBrk="0" hangingPunct="0"/>
            <a:r>
              <a:rPr lang="en-GB" sz="900" dirty="0">
                <a:latin typeface="Frutiger 55 Roman"/>
              </a:rPr>
              <a:t>   </a:t>
            </a:r>
            <a:r>
              <a:rPr lang="en-GB" sz="900" dirty="0" err="1" smtClean="0">
                <a:latin typeface="Frutiger 55 Roman"/>
              </a:rPr>
              <a:t>Prof.</a:t>
            </a:r>
            <a:r>
              <a:rPr lang="en-GB" sz="900" dirty="0" smtClean="0">
                <a:latin typeface="Frutiger 55 Roman"/>
              </a:rPr>
              <a:t> </a:t>
            </a:r>
            <a:r>
              <a:rPr lang="en-GB" sz="900" dirty="0" err="1" smtClean="0">
                <a:latin typeface="Frutiger 55 Roman"/>
              </a:rPr>
              <a:t>Dr.</a:t>
            </a:r>
            <a:r>
              <a:rPr lang="en-GB" sz="900" dirty="0" smtClean="0">
                <a:latin typeface="Frutiger 55 Roman"/>
              </a:rPr>
              <a:t> </a:t>
            </a:r>
          </a:p>
          <a:p>
            <a:pPr defTabSz="957263" eaLnBrk="0" hangingPunct="0"/>
            <a:r>
              <a:rPr lang="en-GB" sz="900" dirty="0" smtClean="0">
                <a:latin typeface="Frutiger 55 Roman"/>
              </a:rPr>
              <a:t>   Head of Competence </a:t>
            </a:r>
            <a:r>
              <a:rPr lang="en-GB" sz="900" dirty="0" err="1" smtClean="0">
                <a:latin typeface="Frutiger 55 Roman"/>
              </a:rPr>
              <a:t>Center</a:t>
            </a:r>
            <a:endParaRPr lang="en-GB" sz="900" dirty="0" smtClean="0">
              <a:latin typeface="Frutiger 55 Roman"/>
            </a:endParaRPr>
          </a:p>
          <a:p>
            <a:pPr defTabSz="957263" eaLnBrk="0" hangingPunct="0"/>
            <a:r>
              <a:rPr lang="en-GB" sz="900" dirty="0">
                <a:latin typeface="Frutiger 55 Roman"/>
              </a:rPr>
              <a:t> </a:t>
            </a:r>
            <a:r>
              <a:rPr lang="en-GB" sz="900" dirty="0" smtClean="0">
                <a:latin typeface="Frutiger 55 Roman"/>
              </a:rPr>
              <a:t>  Next Generation Network Infrastructures</a:t>
            </a:r>
          </a:p>
          <a:p>
            <a:pPr defTabSz="957263" eaLnBrk="0" hangingPunct="0"/>
            <a:endParaRPr lang="en-GB" sz="900" dirty="0">
              <a:latin typeface="Frutiger 55 Roman"/>
            </a:endParaRPr>
          </a:p>
          <a:p>
            <a:pPr defTabSz="957263" eaLnBrk="0" hangingPunct="0"/>
            <a:r>
              <a:rPr lang="en-GB" sz="900" dirty="0" smtClean="0">
                <a:latin typeface="Frutiger 55 Roman"/>
              </a:rPr>
              <a:t>   Fraunhofer Institute for Open Communication Systems </a:t>
            </a:r>
          </a:p>
          <a:p>
            <a:pPr defTabSz="957263" eaLnBrk="0" hangingPunct="0"/>
            <a:r>
              <a:rPr lang="en-GB" sz="900" dirty="0" smtClean="0">
                <a:latin typeface="Frutiger 55 Roman"/>
              </a:rPr>
              <a:t>   </a:t>
            </a:r>
            <a:r>
              <a:rPr lang="en-GB" sz="900" dirty="0" err="1" smtClean="0">
                <a:latin typeface="Frutiger 55 Roman"/>
              </a:rPr>
              <a:t>Kaiserin</a:t>
            </a:r>
            <a:r>
              <a:rPr lang="en-GB" sz="900" dirty="0" smtClean="0">
                <a:latin typeface="Frutiger 55 Roman"/>
              </a:rPr>
              <a:t>-Augusta-</a:t>
            </a:r>
            <a:r>
              <a:rPr lang="en-GB" sz="900" dirty="0" err="1" smtClean="0">
                <a:latin typeface="Frutiger 55 Roman"/>
              </a:rPr>
              <a:t>Allee</a:t>
            </a:r>
            <a:r>
              <a:rPr lang="en-GB" sz="900" dirty="0" smtClean="0">
                <a:latin typeface="Frutiger 55 Roman"/>
              </a:rPr>
              <a:t> 31  |  10589 Berlin  |  Germany</a:t>
            </a:r>
          </a:p>
          <a:p>
            <a:pPr defTabSz="957263" eaLnBrk="0" hangingPunct="0"/>
            <a:endParaRPr lang="en-GB" sz="900" dirty="0">
              <a:latin typeface="Frutiger 55 Roman"/>
            </a:endParaRPr>
          </a:p>
          <a:p>
            <a:pPr defTabSz="957263" eaLnBrk="0" hangingPunct="0"/>
            <a:r>
              <a:rPr lang="en-GB" sz="900" dirty="0" smtClean="0">
                <a:latin typeface="Frutiger 55 Roman"/>
              </a:rPr>
              <a:t>   Phone  +49 30 3463 - 7229  |  Fax -8000</a:t>
            </a:r>
          </a:p>
          <a:p>
            <a:pPr defTabSz="957263" eaLnBrk="0" hangingPunct="0"/>
            <a:r>
              <a:rPr lang="en-GB" sz="900" dirty="0">
                <a:latin typeface="Frutiger 55 Roman"/>
              </a:rPr>
              <a:t> </a:t>
            </a:r>
            <a:r>
              <a:rPr lang="en-GB" sz="900" dirty="0" smtClean="0">
                <a:latin typeface="Frutiger 55 Roman"/>
              </a:rPr>
              <a:t>  thomas.magedanz@fokus.fraunhofer.de</a:t>
            </a:r>
          </a:p>
          <a:p>
            <a:pPr defTabSz="957263" eaLnBrk="0" hangingPunct="0"/>
            <a:r>
              <a:rPr lang="en-GB" sz="900" dirty="0" smtClean="0">
                <a:latin typeface="Frutiger 55 Roman"/>
              </a:rPr>
              <a:t>   www.fokus.fraunhofer.de</a:t>
            </a:r>
            <a:endParaRPr lang="en-GB" sz="900" dirty="0">
              <a:solidFill>
                <a:srgbClr val="00006C"/>
              </a:solidFill>
              <a:latin typeface="Frutiger 55 Roman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263"/>
          <a:stretch/>
        </p:blipFill>
        <p:spPr bwMode="auto">
          <a:xfrm>
            <a:off x="4838950" y="2184324"/>
            <a:ext cx="1706898" cy="71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396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636909"/>
              </p:ext>
            </p:extLst>
          </p:nvPr>
        </p:nvGraphicFramePr>
        <p:xfrm>
          <a:off x="1126167" y="3968992"/>
          <a:ext cx="534894" cy="649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Visio" r:id="rId3" imgW="586740" imgH="713842" progId="Visio.Drawing.11">
                  <p:embed/>
                </p:oleObj>
              </mc:Choice>
              <mc:Fallback>
                <p:oleObj name="Visio" r:id="rId3" imgW="586740" imgH="71384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6167" y="3968992"/>
                        <a:ext cx="534894" cy="6495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557" y="4618506"/>
            <a:ext cx="1054100" cy="2777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1556792"/>
            <a:ext cx="2168265" cy="1339988"/>
          </a:xfrm>
          <a:prstGeom prst="rect">
            <a:avLst/>
          </a:prstGeom>
        </p:spPr>
      </p:pic>
      <p:pic>
        <p:nvPicPr>
          <p:cNvPr id="10" name="Picture 7" descr="IMS_Overvie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861048"/>
            <a:ext cx="1800200" cy="192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816" y="1124744"/>
            <a:ext cx="2392793" cy="1608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1840" y="2780928"/>
            <a:ext cx="2332078" cy="1080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3808" y="5576177"/>
            <a:ext cx="2160240" cy="1250666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2195736" y="3573016"/>
            <a:ext cx="648593" cy="6266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latin typeface="Arial"/>
              <a:cs typeface="Arial"/>
            </a:endParaRPr>
          </a:p>
        </p:txBody>
      </p:sp>
      <p:pic>
        <p:nvPicPr>
          <p:cNvPr id="18" name="Bild 3" descr="OpenEPC_access_Rel4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573016"/>
            <a:ext cx="2188580" cy="24661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72200" y="5923147"/>
            <a:ext cx="2304256" cy="994468"/>
          </a:xfrm>
          <a:prstGeom prst="rect">
            <a:avLst/>
          </a:prstGeom>
        </p:spPr>
      </p:pic>
      <p:pic>
        <p:nvPicPr>
          <p:cNvPr id="20" name="Picture 1" descr="Archicture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36712"/>
            <a:ext cx="2191778" cy="166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Smart Communications Playground_we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36912"/>
            <a:ext cx="2880320" cy="92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ight Arrow 22"/>
          <p:cNvSpPr/>
          <p:nvPr/>
        </p:nvSpPr>
        <p:spPr>
          <a:xfrm>
            <a:off x="5580112" y="1844824"/>
            <a:ext cx="648593" cy="6266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latin typeface="Arial"/>
              <a:cs typeface="Arial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5436096" y="4365104"/>
            <a:ext cx="648593" cy="6266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latin typeface="Arial"/>
              <a:cs typeface="Arial"/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67544" y="2996952"/>
            <a:ext cx="16561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FF9900"/>
                </a:solidFill>
                <a:latin typeface="Arial"/>
                <a:cs typeface="Arial"/>
              </a:rPr>
              <a:t>OSA/Parlay </a:t>
            </a:r>
          </a:p>
          <a:p>
            <a:pPr algn="ctr"/>
            <a:r>
              <a:rPr lang="en-GB" sz="2000" dirty="0" smtClean="0">
                <a:solidFill>
                  <a:srgbClr val="FF9900"/>
                </a:solidFill>
                <a:latin typeface="Arial"/>
                <a:cs typeface="Arial"/>
              </a:rPr>
              <a:t>Playground</a:t>
            </a:r>
            <a:endParaRPr lang="en-GB" sz="2000" dirty="0">
              <a:solidFill>
                <a:srgbClr val="FF9900"/>
              </a:solidFill>
              <a:latin typeface="Arial"/>
              <a:cs typeface="Arial"/>
            </a:endParaRPr>
          </a:p>
        </p:txBody>
      </p:sp>
      <p:sp>
        <p:nvSpPr>
          <p:cNvPr id="26" name="Titel 1"/>
          <p:cNvSpPr txBox="1">
            <a:spLocks/>
          </p:cNvSpPr>
          <p:nvPr/>
        </p:nvSpPr>
        <p:spPr bwMode="auto">
          <a:xfrm>
            <a:off x="251520" y="620688"/>
            <a:ext cx="8280400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8818563" algn="r"/>
              </a:tabLst>
              <a:defRPr sz="1600">
                <a:solidFill>
                  <a:srgbClr val="5F5F5F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8818563" algn="r"/>
              </a:tabLst>
              <a:defRPr sz="1600">
                <a:solidFill>
                  <a:srgbClr val="5F5F5F"/>
                </a:solidFill>
                <a:latin typeface="Verdana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8818563" algn="r"/>
              </a:tabLst>
              <a:defRPr sz="1600">
                <a:solidFill>
                  <a:srgbClr val="5F5F5F"/>
                </a:solidFill>
                <a:latin typeface="Verdana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8818563" algn="r"/>
              </a:tabLst>
              <a:defRPr sz="1600">
                <a:solidFill>
                  <a:srgbClr val="5F5F5F"/>
                </a:solidFill>
                <a:latin typeface="Verdana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8818563" algn="r"/>
              </a:tabLst>
              <a:defRPr sz="1600">
                <a:solidFill>
                  <a:srgbClr val="5F5F5F"/>
                </a:solidFill>
                <a:latin typeface="Verdana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8818563" algn="r"/>
              </a:tabLst>
              <a:defRPr sz="1600">
                <a:solidFill>
                  <a:srgbClr val="5F5F5F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8818563" algn="r"/>
              </a:tabLst>
              <a:defRPr sz="1600">
                <a:solidFill>
                  <a:srgbClr val="5F5F5F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8818563" algn="r"/>
              </a:tabLst>
              <a:defRPr sz="1600">
                <a:solidFill>
                  <a:srgbClr val="5F5F5F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8818563" algn="r"/>
              </a:tabLst>
              <a:defRPr sz="1600">
                <a:solidFill>
                  <a:srgbClr val="5F5F5F"/>
                </a:solidFill>
                <a:latin typeface="Verdana" pitchFamily="34" charset="0"/>
              </a:defRPr>
            </a:lvl9pPr>
          </a:lstStyle>
          <a:p>
            <a:r>
              <a:rPr lang="de-DE" sz="2000" dirty="0" err="1" smtClean="0">
                <a:ea typeface="ＭＳ Ｐゴシック"/>
                <a:cs typeface="ＭＳ Ｐゴシック"/>
              </a:rPr>
              <a:t>Related</a:t>
            </a:r>
            <a:r>
              <a:rPr lang="de-DE" sz="2000" dirty="0" smtClean="0">
                <a:ea typeface="ＭＳ Ｐゴシック"/>
                <a:cs typeface="ＭＳ Ｐゴシック"/>
              </a:rPr>
              <a:t> FOKUS </a:t>
            </a:r>
            <a:r>
              <a:rPr lang="de-DE" sz="2000" dirty="0" err="1" smtClean="0">
                <a:ea typeface="ＭＳ Ｐゴシック"/>
                <a:cs typeface="ＭＳ Ｐゴシック"/>
              </a:rPr>
              <a:t>Testbed</a:t>
            </a:r>
            <a:r>
              <a:rPr lang="de-DE" sz="2000" dirty="0" smtClean="0">
                <a:ea typeface="ＭＳ Ｐゴシック"/>
                <a:cs typeface="ＭＳ Ｐゴシック"/>
              </a:rPr>
              <a:t> Evolution</a:t>
            </a:r>
          </a:p>
        </p:txBody>
      </p:sp>
    </p:spTree>
    <p:extLst>
      <p:ext uri="{BB962C8B-B14F-4D97-AF65-F5344CB8AC3E}">
        <p14:creationId xmlns:p14="http://schemas.microsoft.com/office/powerpoint/2010/main" val="2176198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5251" y="439403"/>
            <a:ext cx="8280000" cy="720000"/>
          </a:xfrm>
        </p:spPr>
        <p:txBody>
          <a:bodyPr/>
          <a:lstStyle/>
          <a:p>
            <a:r>
              <a:rPr lang="de-DE" b="0" dirty="0" smtClean="0">
                <a:latin typeface="+mj-lt"/>
              </a:rPr>
              <a:t>Fraunhofer </a:t>
            </a:r>
            <a:r>
              <a:rPr lang="de-DE" b="0" dirty="0" err="1" smtClean="0">
                <a:latin typeface="+mj-lt"/>
              </a:rPr>
              <a:t>Testbeds</a:t>
            </a:r>
            <a:r>
              <a:rPr lang="de-DE" b="0" dirty="0" smtClean="0">
                <a:latin typeface="+mj-lt"/>
              </a:rPr>
              <a:t> / </a:t>
            </a:r>
            <a:r>
              <a:rPr lang="de-DE" b="0" dirty="0" err="1" smtClean="0">
                <a:latin typeface="+mj-lt"/>
              </a:rPr>
              <a:t>Playgrounds</a:t>
            </a:r>
            <a:r>
              <a:rPr lang="de-DE" b="0" dirty="0" smtClean="0">
                <a:latin typeface="+mj-lt"/>
              </a:rPr>
              <a:t> Evolution</a:t>
            </a:r>
            <a:endParaRPr lang="de-DE" b="0" dirty="0">
              <a:latin typeface="+mj-lt"/>
            </a:endParaRPr>
          </a:p>
        </p:txBody>
      </p:sp>
      <p:pic>
        <p:nvPicPr>
          <p:cNvPr id="6" name="Grafik 5" descr="FUSECOplayground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1857" y="3966870"/>
            <a:ext cx="3799976" cy="1644014"/>
          </a:xfrm>
          <a:prstGeom prst="rect">
            <a:avLst/>
          </a:prstGeom>
          <a:ln>
            <a:noFill/>
          </a:ln>
        </p:spPr>
      </p:pic>
      <p:sp>
        <p:nvSpPr>
          <p:cNvPr id="8" name="Textfeld 7"/>
          <p:cNvSpPr txBox="1"/>
          <p:nvPr/>
        </p:nvSpPr>
        <p:spPr>
          <a:xfrm>
            <a:off x="5365448" y="5495550"/>
            <a:ext cx="342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kern="0" dirty="0" err="1" smtClean="0">
                <a:solidFill>
                  <a:srgbClr val="404040"/>
                </a:solidFill>
                <a:latin typeface="Tahoma" pitchFamily="34" charset="0"/>
                <a:ea typeface="ＭＳ Ｐゴシック"/>
                <a:cs typeface="Tahoma" pitchFamily="34" charset="0"/>
              </a:rPr>
              <a:t>www.FUSECO-Playground.org</a:t>
            </a:r>
            <a:endParaRPr lang="de-DE" sz="1600" b="1" kern="0" dirty="0" smtClean="0">
              <a:solidFill>
                <a:srgbClr val="404040"/>
              </a:solidFill>
              <a:latin typeface="Tahoma" pitchFamily="34" charset="0"/>
              <a:ea typeface="ＭＳ Ｐゴシック"/>
              <a:cs typeface="Tahoma" pitchFamily="34" charset="0"/>
            </a:endParaRPr>
          </a:p>
          <a:p>
            <a:endParaRPr lang="de-DE" sz="1600" b="1" dirty="0"/>
          </a:p>
        </p:txBody>
      </p:sp>
      <p:pic>
        <p:nvPicPr>
          <p:cNvPr id="10" name="Picture 6" descr="Smart Communications Playground_w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95" y="1558784"/>
            <a:ext cx="3779280" cy="120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5353230" y="2888006"/>
            <a:ext cx="342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kern="0" dirty="0" err="1" smtClean="0">
                <a:solidFill>
                  <a:srgbClr val="404040"/>
                </a:solidFill>
                <a:latin typeface="Tahoma" pitchFamily="34" charset="0"/>
                <a:ea typeface="ＭＳ Ｐゴシック"/>
                <a:cs typeface="Tahoma" pitchFamily="34" charset="0"/>
              </a:rPr>
              <a:t>www.SC-Playground.org</a:t>
            </a:r>
            <a:endParaRPr lang="de-DE" sz="1600" b="1" kern="0" dirty="0" smtClean="0">
              <a:solidFill>
                <a:srgbClr val="404040"/>
              </a:solidFill>
              <a:latin typeface="Tahoma" pitchFamily="34" charset="0"/>
              <a:ea typeface="ＭＳ Ｐゴシック"/>
              <a:cs typeface="Tahoma" pitchFamily="34" charset="0"/>
            </a:endParaRPr>
          </a:p>
          <a:p>
            <a:endParaRPr lang="de-DE" sz="1600" b="1" dirty="0"/>
          </a:p>
        </p:txBody>
      </p:sp>
      <p:pic>
        <p:nvPicPr>
          <p:cNvPr id="9" name="Bild 8" descr="open-ims-playground-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19" y="3582583"/>
            <a:ext cx="2556253" cy="603691"/>
          </a:xfrm>
          <a:prstGeom prst="rect">
            <a:avLst/>
          </a:prstGeom>
        </p:spPr>
      </p:pic>
      <p:pic>
        <p:nvPicPr>
          <p:cNvPr id="12" name="Bild 11" descr="open-soa-telco-pg-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35" y="2791252"/>
            <a:ext cx="3152495" cy="610930"/>
          </a:xfrm>
          <a:prstGeom prst="rect">
            <a:avLst/>
          </a:prstGeom>
        </p:spPr>
      </p:pic>
      <p:sp>
        <p:nvSpPr>
          <p:cNvPr id="14" name="Gestreifter Pfeil nach rechts 13"/>
          <p:cNvSpPr/>
          <p:nvPr/>
        </p:nvSpPr>
        <p:spPr>
          <a:xfrm rot="1267103">
            <a:off x="3400694" y="3954012"/>
            <a:ext cx="1524000" cy="605692"/>
          </a:xfrm>
          <a:prstGeom prst="stripedRightArrow">
            <a:avLst>
              <a:gd name="adj1" fmla="val 62903"/>
              <a:gd name="adj2" fmla="val 50000"/>
            </a:avLst>
          </a:prstGeom>
          <a:solidFill>
            <a:schemeClr val="accent2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Gestreifter Pfeil nach rechts 14"/>
          <p:cNvSpPr/>
          <p:nvPr/>
        </p:nvSpPr>
        <p:spPr>
          <a:xfrm rot="20253428">
            <a:off x="3410069" y="1974125"/>
            <a:ext cx="1524000" cy="605692"/>
          </a:xfrm>
          <a:prstGeom prst="stripedRightArrow">
            <a:avLst>
              <a:gd name="adj1" fmla="val 62903"/>
              <a:gd name="adj2" fmla="val 50000"/>
            </a:avLst>
          </a:prstGeom>
          <a:solidFill>
            <a:schemeClr val="accent2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Pfeil nach rechts 2"/>
          <p:cNvSpPr/>
          <p:nvPr/>
        </p:nvSpPr>
        <p:spPr>
          <a:xfrm>
            <a:off x="198908" y="948568"/>
            <a:ext cx="3702737" cy="994468"/>
          </a:xfrm>
          <a:prstGeom prst="rightArrow">
            <a:avLst>
              <a:gd name="adj1" fmla="val 65385"/>
              <a:gd name="adj2" fmla="val 50000"/>
            </a:avLst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NGN2FI Lab</a:t>
            </a:r>
          </a:p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i="1" kern="0" dirty="0" smtClean="0">
                <a:solidFill>
                  <a:srgbClr val="800000"/>
                </a:solidFill>
                <a:latin typeface="Tahoma"/>
                <a:ea typeface="+mn-ea"/>
              </a:rPr>
              <a:t>G-Lab </a:t>
            </a:r>
            <a:r>
              <a:rPr lang="de-DE" i="1" kern="0" dirty="0" err="1" smtClean="0">
                <a:solidFill>
                  <a:srgbClr val="800000"/>
                </a:solidFill>
                <a:latin typeface="Tahoma"/>
                <a:ea typeface="+mn-ea"/>
              </a:rPr>
              <a:t>Deep</a:t>
            </a:r>
            <a:r>
              <a:rPr lang="de-DE" i="1" kern="0" dirty="0" smtClean="0">
                <a:solidFill>
                  <a:srgbClr val="800000"/>
                </a:solidFill>
                <a:latin typeface="Tahoma"/>
                <a:ea typeface="+mn-ea"/>
              </a:rPr>
              <a:t>, </a:t>
            </a:r>
            <a:r>
              <a:rPr lang="de-DE" i="1" kern="0" dirty="0" err="1" smtClean="0">
                <a:solidFill>
                  <a:srgbClr val="800000"/>
                </a:solidFill>
                <a:latin typeface="Tahoma"/>
                <a:ea typeface="+mn-ea"/>
              </a:rPr>
              <a:t>Panlab</a:t>
            </a:r>
            <a:r>
              <a:rPr lang="de-DE" i="1" kern="0" dirty="0" smtClean="0">
                <a:solidFill>
                  <a:srgbClr val="800000"/>
                </a:solidFill>
                <a:latin typeface="Tahoma"/>
                <a:ea typeface="+mn-ea"/>
              </a:rPr>
              <a:t>, </a:t>
            </a:r>
            <a:r>
              <a:rPr lang="de-DE" i="1" kern="0" dirty="0" err="1" smtClean="0">
                <a:solidFill>
                  <a:srgbClr val="800000"/>
                </a:solidFill>
                <a:latin typeface="Tahoma"/>
                <a:ea typeface="+mn-ea"/>
              </a:rPr>
              <a:t>Openlab</a:t>
            </a:r>
            <a:endParaRPr kumimoji="0" lang="de-DE" sz="1800" b="0" i="1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Picture 6" descr="Z:\internal\Graphics\Logos\NGN2FI\NGN2FI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9168" y="1926832"/>
            <a:ext cx="1431407" cy="612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87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5251" y="439403"/>
            <a:ext cx="8280000" cy="720000"/>
          </a:xfrm>
        </p:spPr>
        <p:txBody>
          <a:bodyPr/>
          <a:lstStyle/>
          <a:p>
            <a:r>
              <a:rPr lang="de-DE" b="0" dirty="0" smtClean="0">
                <a:latin typeface="+mj-lt"/>
              </a:rPr>
              <a:t>Fraunhofer </a:t>
            </a:r>
            <a:r>
              <a:rPr lang="de-DE" b="0" dirty="0" err="1" smtClean="0">
                <a:latin typeface="+mj-lt"/>
              </a:rPr>
              <a:t>Testbeds</a:t>
            </a:r>
            <a:r>
              <a:rPr lang="de-DE" b="0" dirty="0" smtClean="0">
                <a:latin typeface="+mj-lt"/>
              </a:rPr>
              <a:t> / </a:t>
            </a:r>
            <a:r>
              <a:rPr lang="de-DE" b="0" dirty="0" err="1" smtClean="0">
                <a:latin typeface="+mj-lt"/>
              </a:rPr>
              <a:t>Playgrounds</a:t>
            </a:r>
            <a:r>
              <a:rPr lang="de-DE" b="0" dirty="0" smtClean="0">
                <a:latin typeface="+mj-lt"/>
              </a:rPr>
              <a:t> Evolution</a:t>
            </a:r>
            <a:endParaRPr lang="de-DE" b="0" dirty="0">
              <a:latin typeface="+mj-lt"/>
            </a:endParaRPr>
          </a:p>
        </p:txBody>
      </p:sp>
      <p:pic>
        <p:nvPicPr>
          <p:cNvPr id="6" name="Grafik 5" descr="FUSECOplayground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081" y="3767977"/>
            <a:ext cx="3799976" cy="1644014"/>
          </a:xfrm>
          <a:prstGeom prst="rect">
            <a:avLst/>
          </a:prstGeom>
          <a:ln>
            <a:noFill/>
          </a:ln>
        </p:spPr>
      </p:pic>
      <p:sp>
        <p:nvSpPr>
          <p:cNvPr id="8" name="Textfeld 7"/>
          <p:cNvSpPr txBox="1"/>
          <p:nvPr/>
        </p:nvSpPr>
        <p:spPr>
          <a:xfrm>
            <a:off x="591672" y="5296657"/>
            <a:ext cx="342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kern="0" dirty="0" err="1" smtClean="0">
                <a:solidFill>
                  <a:srgbClr val="404040"/>
                </a:solidFill>
                <a:latin typeface="Tahoma" pitchFamily="34" charset="0"/>
                <a:ea typeface="ＭＳ Ｐゴシック"/>
                <a:cs typeface="Tahoma" pitchFamily="34" charset="0"/>
              </a:rPr>
              <a:t>www.FUSECO-Playground.org</a:t>
            </a:r>
            <a:endParaRPr lang="de-DE" sz="1600" b="1" kern="0" dirty="0" smtClean="0">
              <a:solidFill>
                <a:srgbClr val="404040"/>
              </a:solidFill>
              <a:latin typeface="Tahoma" pitchFamily="34" charset="0"/>
              <a:ea typeface="ＭＳ Ｐゴシック"/>
              <a:cs typeface="Tahoma" pitchFamily="34" charset="0"/>
            </a:endParaRPr>
          </a:p>
          <a:p>
            <a:endParaRPr lang="de-DE" sz="1600" b="1" dirty="0"/>
          </a:p>
        </p:txBody>
      </p:sp>
      <p:pic>
        <p:nvPicPr>
          <p:cNvPr id="10" name="Picture 6" descr="Smart Communications Playground_w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9" y="1359891"/>
            <a:ext cx="3779280" cy="120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579454" y="2689113"/>
            <a:ext cx="342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kern="0" dirty="0" err="1" smtClean="0">
                <a:solidFill>
                  <a:srgbClr val="404040"/>
                </a:solidFill>
                <a:latin typeface="Tahoma" pitchFamily="34" charset="0"/>
                <a:ea typeface="ＭＳ Ｐゴシック"/>
                <a:cs typeface="Tahoma" pitchFamily="34" charset="0"/>
              </a:rPr>
              <a:t>www.SC-Playground.org</a:t>
            </a:r>
            <a:endParaRPr lang="de-DE" sz="1600" b="1" kern="0" dirty="0" smtClean="0">
              <a:solidFill>
                <a:srgbClr val="404040"/>
              </a:solidFill>
              <a:latin typeface="Tahoma" pitchFamily="34" charset="0"/>
              <a:ea typeface="ＭＳ Ｐゴシック"/>
              <a:cs typeface="Tahoma" pitchFamily="34" charset="0"/>
            </a:endParaRPr>
          </a:p>
          <a:p>
            <a:endParaRPr lang="de-DE" sz="1600" b="1" dirty="0"/>
          </a:p>
        </p:txBody>
      </p:sp>
      <p:sp>
        <p:nvSpPr>
          <p:cNvPr id="13" name="Pfeil nach rechts 12"/>
          <p:cNvSpPr/>
          <p:nvPr/>
        </p:nvSpPr>
        <p:spPr>
          <a:xfrm flipH="1">
            <a:off x="4681974" y="2677413"/>
            <a:ext cx="2187980" cy="1591148"/>
          </a:xfrm>
          <a:prstGeom prst="rightArrow">
            <a:avLst>
              <a:gd name="adj1" fmla="val 65714"/>
              <a:gd name="adj2" fmla="val 50000"/>
            </a:avLst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400" b="1" i="1" kern="0" dirty="0">
                <a:solidFill>
                  <a:srgbClr val="800000"/>
                </a:solidFill>
              </a:rPr>
              <a:t>Internet </a:t>
            </a:r>
            <a:r>
              <a:rPr lang="de-DE" sz="2400" b="1" i="1" kern="0" dirty="0" err="1">
                <a:solidFill>
                  <a:srgbClr val="800000"/>
                </a:solidFill>
              </a:rPr>
              <a:t>of</a:t>
            </a:r>
            <a:r>
              <a:rPr lang="de-DE" sz="2400" b="1" i="1" kern="0" dirty="0">
                <a:solidFill>
                  <a:srgbClr val="800000"/>
                </a:solidFill>
              </a:rPr>
              <a:t> </a:t>
            </a:r>
            <a:r>
              <a:rPr lang="de-DE" sz="2400" b="1" i="1" kern="0" dirty="0" smtClean="0">
                <a:solidFill>
                  <a:srgbClr val="800000"/>
                </a:solidFill>
              </a:rPr>
              <a:t>Things</a:t>
            </a:r>
            <a:endParaRPr lang="de-DE" sz="2400" b="1" i="1" kern="0" dirty="0">
              <a:solidFill>
                <a:srgbClr val="800000"/>
              </a:solidFill>
            </a:endParaRPr>
          </a:p>
        </p:txBody>
      </p:sp>
      <p:sp>
        <p:nvSpPr>
          <p:cNvPr id="16" name="Pfeil nach rechts 15"/>
          <p:cNvSpPr/>
          <p:nvPr/>
        </p:nvSpPr>
        <p:spPr>
          <a:xfrm flipH="1">
            <a:off x="4690931" y="1009172"/>
            <a:ext cx="2173285" cy="1591148"/>
          </a:xfrm>
          <a:prstGeom prst="rightArrow">
            <a:avLst>
              <a:gd name="adj1" fmla="val 65714"/>
              <a:gd name="adj2" fmla="val 50000"/>
            </a:avLst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400" b="1" i="1" kern="0" dirty="0">
                <a:solidFill>
                  <a:srgbClr val="800000"/>
                </a:solidFill>
              </a:rPr>
              <a:t>Internet </a:t>
            </a:r>
            <a:r>
              <a:rPr lang="de-DE" sz="2400" b="1" i="1" kern="0" dirty="0" err="1">
                <a:solidFill>
                  <a:srgbClr val="800000"/>
                </a:solidFill>
              </a:rPr>
              <a:t>of</a:t>
            </a:r>
            <a:r>
              <a:rPr lang="de-DE" sz="2400" b="1" i="1" kern="0" dirty="0">
                <a:solidFill>
                  <a:srgbClr val="800000"/>
                </a:solidFill>
              </a:rPr>
              <a:t> Services</a:t>
            </a:r>
          </a:p>
        </p:txBody>
      </p:sp>
      <p:sp>
        <p:nvSpPr>
          <p:cNvPr id="17" name="Pfeil nach rechts 16"/>
          <p:cNvSpPr/>
          <p:nvPr/>
        </p:nvSpPr>
        <p:spPr>
          <a:xfrm flipH="1">
            <a:off x="4620771" y="4374466"/>
            <a:ext cx="2136341" cy="1714734"/>
          </a:xfrm>
          <a:prstGeom prst="rightArrow">
            <a:avLst>
              <a:gd name="adj1" fmla="val 65714"/>
              <a:gd name="adj2" fmla="val 50000"/>
            </a:avLst>
          </a:prstGeom>
          <a:solidFill>
            <a:schemeClr val="bg1"/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400" b="1" i="1" kern="0" dirty="0" smtClean="0">
                <a:solidFill>
                  <a:srgbClr val="800000"/>
                </a:solidFill>
              </a:rPr>
              <a:t>Network </a:t>
            </a:r>
            <a:r>
              <a:rPr lang="de-DE" sz="2400" b="1" i="1" kern="0" dirty="0" err="1" smtClean="0">
                <a:solidFill>
                  <a:srgbClr val="800000"/>
                </a:solidFill>
              </a:rPr>
              <a:t>of</a:t>
            </a:r>
            <a:r>
              <a:rPr lang="de-DE" sz="2400" b="1" i="1" kern="0" dirty="0" smtClean="0">
                <a:solidFill>
                  <a:srgbClr val="800000"/>
                </a:solidFill>
              </a:rPr>
              <a:t> </a:t>
            </a:r>
            <a:r>
              <a:rPr lang="de-DE" sz="2400" b="1" i="1" kern="0" dirty="0" err="1" smtClean="0">
                <a:solidFill>
                  <a:srgbClr val="800000"/>
                </a:solidFill>
              </a:rPr>
              <a:t>the</a:t>
            </a:r>
            <a:r>
              <a:rPr lang="de-DE" sz="2400" b="1" i="1" kern="0" dirty="0" smtClean="0">
                <a:solidFill>
                  <a:srgbClr val="800000"/>
                </a:solidFill>
              </a:rPr>
              <a:t> Future</a:t>
            </a:r>
            <a:endParaRPr lang="de-DE" sz="2400" b="1" i="1" kern="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>
              <a:solidFill>
                <a:srgbClr val="658E0C"/>
              </a:solidFill>
              <a:latin typeface="Verdana"/>
              <a:ea typeface="ＭＳ Ｐゴシック" pitchFamily="46" charset="-128"/>
            </a:endParaRPr>
          </a:p>
        </p:txBody>
      </p:sp>
      <p:pic>
        <p:nvPicPr>
          <p:cNvPr id="12" name="Picture 1" descr="Over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6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5" descr="FUSECOplayground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6876" y="4297999"/>
            <a:ext cx="3444228" cy="1490104"/>
          </a:xfrm>
          <a:prstGeom prst="rect">
            <a:avLst/>
          </a:prstGeom>
          <a:ln>
            <a:noFill/>
          </a:ln>
        </p:spPr>
      </p:pic>
      <p:sp>
        <p:nvSpPr>
          <p:cNvPr id="16" name="Textfeld 15"/>
          <p:cNvSpPr txBox="1"/>
          <p:nvPr/>
        </p:nvSpPr>
        <p:spPr>
          <a:xfrm>
            <a:off x="5637615" y="5672769"/>
            <a:ext cx="342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kern="0" dirty="0" err="1" smtClean="0">
                <a:solidFill>
                  <a:srgbClr val="404040"/>
                </a:solidFill>
                <a:latin typeface="Tahoma" pitchFamily="34" charset="0"/>
                <a:ea typeface="ＭＳ Ｐゴシック"/>
                <a:cs typeface="Tahoma" pitchFamily="34" charset="0"/>
              </a:rPr>
              <a:t>www.FUSECO-Playground.org</a:t>
            </a:r>
            <a:endParaRPr lang="de-DE" sz="1600" b="1" kern="0" dirty="0" smtClean="0">
              <a:solidFill>
                <a:srgbClr val="404040"/>
              </a:solidFill>
              <a:latin typeface="Tahoma" pitchFamily="34" charset="0"/>
              <a:ea typeface="ＭＳ Ｐゴシック"/>
              <a:cs typeface="Tahoma" pitchFamily="34" charset="0"/>
            </a:endParaRPr>
          </a:p>
          <a:p>
            <a:endParaRPr lang="de-DE" sz="1600" b="1" dirty="0"/>
          </a:p>
        </p:txBody>
      </p:sp>
      <p:pic>
        <p:nvPicPr>
          <p:cNvPr id="17" name="Picture 6" descr="Smart Communications Playground_we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720" y="2193819"/>
            <a:ext cx="3779280" cy="120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5648555" y="3523041"/>
            <a:ext cx="342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kern="0" dirty="0" err="1" smtClean="0">
                <a:solidFill>
                  <a:srgbClr val="404040"/>
                </a:solidFill>
                <a:latin typeface="Tahoma" pitchFamily="34" charset="0"/>
                <a:ea typeface="ＭＳ Ｐゴシック"/>
                <a:cs typeface="Tahoma" pitchFamily="34" charset="0"/>
              </a:rPr>
              <a:t>www.SC-Playground.org</a:t>
            </a:r>
            <a:endParaRPr lang="de-DE" sz="1600" b="1" kern="0" dirty="0" smtClean="0">
              <a:solidFill>
                <a:srgbClr val="404040"/>
              </a:solidFill>
              <a:latin typeface="Tahoma" pitchFamily="34" charset="0"/>
              <a:ea typeface="ＭＳ Ｐゴシック"/>
              <a:cs typeface="Tahoma" pitchFamily="34" charset="0"/>
            </a:endParaRPr>
          </a:p>
          <a:p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475567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33388" y="349250"/>
            <a:ext cx="8280000" cy="720000"/>
          </a:xfrm>
        </p:spPr>
        <p:txBody>
          <a:bodyPr/>
          <a:lstStyle/>
          <a:p>
            <a:pPr>
              <a:defRPr/>
            </a:pPr>
            <a:r>
              <a:rPr lang="en-US" sz="2200" dirty="0" smtClean="0"/>
              <a:t>Future Internet … t</a:t>
            </a:r>
            <a:r>
              <a:rPr lang="en-US" sz="2200" dirty="0" smtClean="0">
                <a:solidFill>
                  <a:schemeClr val="tx1"/>
                </a:solidFill>
              </a:rPr>
              <a:t>o make our cities smart 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sz="2000" dirty="0" smtClean="0">
                <a:solidFill>
                  <a:srgbClr val="F3660E"/>
                </a:solidFill>
              </a:rPr>
              <a:t>A Smart City is a huge </a:t>
            </a:r>
            <a:r>
              <a:rPr lang="en-US" sz="2000" dirty="0">
                <a:solidFill>
                  <a:srgbClr val="F3660E"/>
                </a:solidFill>
              </a:rPr>
              <a:t>F</a:t>
            </a:r>
            <a:r>
              <a:rPr lang="en-US" sz="2000" dirty="0" smtClean="0">
                <a:solidFill>
                  <a:srgbClr val="F3660E"/>
                </a:solidFill>
              </a:rPr>
              <a:t>uture Internet Show Case</a:t>
            </a:r>
            <a:endParaRPr lang="en-US" sz="2000" dirty="0">
              <a:solidFill>
                <a:srgbClr val="F3660E"/>
              </a:solidFill>
            </a:endParaRPr>
          </a:p>
        </p:txBody>
      </p:sp>
      <p:sp>
        <p:nvSpPr>
          <p:cNvPr id="19" name="Inhaltsplatzhalter 18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9" name="Bild 56"/>
          <p:cNvPicPr>
            <a:picLocks noChangeAspect="1"/>
          </p:cNvPicPr>
          <p:nvPr/>
        </p:nvPicPr>
        <p:blipFill>
          <a:blip r:embed="rId2" cstate="print"/>
          <a:srcRect r="3235" b="6351"/>
          <a:stretch>
            <a:fillRect/>
          </a:stretch>
        </p:blipFill>
        <p:spPr bwMode="auto">
          <a:xfrm>
            <a:off x="1143000" y="1428750"/>
            <a:ext cx="6977063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feld 4"/>
          <p:cNvSpPr txBox="1">
            <a:spLocks noChangeArrowheads="1"/>
          </p:cNvSpPr>
          <p:nvPr/>
        </p:nvSpPr>
        <p:spPr bwMode="auto">
          <a:xfrm>
            <a:off x="6858000" y="1857375"/>
            <a:ext cx="1071563" cy="261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latin typeface="Tahoma" pitchFamily="34" charset="0"/>
                <a:cs typeface="Tahoma" pitchFamily="34" charset="0"/>
              </a:rPr>
              <a:t>E-Health</a:t>
            </a:r>
          </a:p>
        </p:txBody>
      </p:sp>
      <p:sp>
        <p:nvSpPr>
          <p:cNvPr id="34821" name="Textfeld 5"/>
          <p:cNvSpPr txBox="1">
            <a:spLocks noChangeArrowheads="1"/>
          </p:cNvSpPr>
          <p:nvPr/>
        </p:nvSpPr>
        <p:spPr bwMode="auto">
          <a:xfrm>
            <a:off x="7429500" y="3524250"/>
            <a:ext cx="1071563" cy="261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latin typeface="Tahoma" pitchFamily="34" charset="0"/>
                <a:cs typeface="Tahoma" pitchFamily="34" charset="0"/>
              </a:rPr>
              <a:t>Education</a:t>
            </a:r>
          </a:p>
        </p:txBody>
      </p:sp>
      <p:sp>
        <p:nvSpPr>
          <p:cNvPr id="34822" name="Textfeld 6"/>
          <p:cNvSpPr txBox="1">
            <a:spLocks noChangeArrowheads="1"/>
          </p:cNvSpPr>
          <p:nvPr/>
        </p:nvSpPr>
        <p:spPr bwMode="auto">
          <a:xfrm>
            <a:off x="5786438" y="4357688"/>
            <a:ext cx="714375" cy="241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/>
            <a:r>
              <a:rPr lang="en-US" sz="1100">
                <a:latin typeface="Tahoma" pitchFamily="34" charset="0"/>
                <a:cs typeface="Tahoma" pitchFamily="34" charset="0"/>
              </a:rPr>
              <a:t>Security</a:t>
            </a:r>
          </a:p>
        </p:txBody>
      </p:sp>
      <p:sp>
        <p:nvSpPr>
          <p:cNvPr id="34823" name="Textfeld 7"/>
          <p:cNvSpPr txBox="1">
            <a:spLocks noChangeArrowheads="1"/>
          </p:cNvSpPr>
          <p:nvPr/>
        </p:nvSpPr>
        <p:spPr bwMode="auto">
          <a:xfrm>
            <a:off x="5286375" y="3214688"/>
            <a:ext cx="714375" cy="241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/>
            <a:r>
              <a:rPr lang="en-US" sz="1100">
                <a:latin typeface="Tahoma" pitchFamily="34" charset="0"/>
                <a:cs typeface="Tahoma" pitchFamily="34" charset="0"/>
              </a:rPr>
              <a:t>Energy</a:t>
            </a:r>
          </a:p>
        </p:txBody>
      </p:sp>
      <p:sp>
        <p:nvSpPr>
          <p:cNvPr id="34824" name="Textfeld 8"/>
          <p:cNvSpPr txBox="1">
            <a:spLocks noChangeArrowheads="1"/>
          </p:cNvSpPr>
          <p:nvPr/>
        </p:nvSpPr>
        <p:spPr bwMode="auto">
          <a:xfrm>
            <a:off x="3143250" y="3187700"/>
            <a:ext cx="1285875" cy="241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/>
            <a:r>
              <a:rPr lang="en-US" sz="1100">
                <a:latin typeface="Tahoma" pitchFamily="34" charset="0"/>
                <a:cs typeface="Tahoma" pitchFamily="34" charset="0"/>
              </a:rPr>
              <a:t>Communications</a:t>
            </a:r>
          </a:p>
        </p:txBody>
      </p:sp>
      <p:sp>
        <p:nvSpPr>
          <p:cNvPr id="34825" name="Textfeld 9"/>
          <p:cNvSpPr txBox="1">
            <a:spLocks noChangeArrowheads="1"/>
          </p:cNvSpPr>
          <p:nvPr/>
        </p:nvSpPr>
        <p:spPr bwMode="auto">
          <a:xfrm>
            <a:off x="3714750" y="4357688"/>
            <a:ext cx="714375" cy="241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/>
            <a:r>
              <a:rPr lang="en-US" sz="1100">
                <a:latin typeface="Tahoma" pitchFamily="34" charset="0"/>
                <a:cs typeface="Tahoma" pitchFamily="34" charset="0"/>
              </a:rPr>
              <a:t>Mobility</a:t>
            </a:r>
          </a:p>
        </p:txBody>
      </p:sp>
      <p:sp>
        <p:nvSpPr>
          <p:cNvPr id="34826" name="Textfeld 10"/>
          <p:cNvSpPr txBox="1">
            <a:spLocks noChangeArrowheads="1"/>
          </p:cNvSpPr>
          <p:nvPr/>
        </p:nvSpPr>
        <p:spPr bwMode="auto">
          <a:xfrm>
            <a:off x="4500563" y="1571625"/>
            <a:ext cx="1071562" cy="261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latin typeface="Tahoma" pitchFamily="34" charset="0"/>
                <a:cs typeface="Tahoma" pitchFamily="34" charset="0"/>
              </a:rPr>
              <a:t>E-Living</a:t>
            </a:r>
          </a:p>
        </p:txBody>
      </p:sp>
      <p:sp>
        <p:nvSpPr>
          <p:cNvPr id="34827" name="Textfeld 11"/>
          <p:cNvSpPr txBox="1">
            <a:spLocks noChangeArrowheads="1"/>
          </p:cNvSpPr>
          <p:nvPr/>
        </p:nvSpPr>
        <p:spPr bwMode="auto">
          <a:xfrm>
            <a:off x="7429500" y="5402263"/>
            <a:ext cx="714375" cy="241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/>
            <a:r>
              <a:rPr lang="en-US" sz="1100">
                <a:latin typeface="Tahoma" pitchFamily="34" charset="0"/>
                <a:cs typeface="Tahoma" pitchFamily="34" charset="0"/>
              </a:rPr>
              <a:t>Culture</a:t>
            </a:r>
          </a:p>
        </p:txBody>
      </p:sp>
      <p:sp>
        <p:nvSpPr>
          <p:cNvPr id="34828" name="Textfeld 12"/>
          <p:cNvSpPr txBox="1">
            <a:spLocks noChangeArrowheads="1"/>
          </p:cNvSpPr>
          <p:nvPr/>
        </p:nvSpPr>
        <p:spPr bwMode="auto">
          <a:xfrm>
            <a:off x="4786313" y="5732463"/>
            <a:ext cx="857250" cy="411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r>
              <a:rPr lang="en-US" sz="1100">
                <a:latin typeface="Tahoma" pitchFamily="34" charset="0"/>
                <a:cs typeface="Tahoma" pitchFamily="34" charset="0"/>
              </a:rPr>
              <a:t>Urban</a:t>
            </a:r>
          </a:p>
          <a:p>
            <a:r>
              <a:rPr lang="en-US" sz="1100">
                <a:latin typeface="Tahoma" pitchFamily="34" charset="0"/>
                <a:cs typeface="Tahoma" pitchFamily="34" charset="0"/>
              </a:rPr>
              <a:t>Production</a:t>
            </a:r>
          </a:p>
        </p:txBody>
      </p:sp>
      <p:sp>
        <p:nvSpPr>
          <p:cNvPr id="34829" name="Textfeld 13"/>
          <p:cNvSpPr txBox="1">
            <a:spLocks noChangeArrowheads="1"/>
          </p:cNvSpPr>
          <p:nvPr/>
        </p:nvSpPr>
        <p:spPr bwMode="auto">
          <a:xfrm>
            <a:off x="1857375" y="5402263"/>
            <a:ext cx="2286000" cy="241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r>
              <a:rPr lang="en-US" sz="1100">
                <a:latin typeface="Tahoma" pitchFamily="34" charset="0"/>
                <a:cs typeface="Tahoma" pitchFamily="34" charset="0"/>
              </a:rPr>
              <a:t>Signal Transmission &amp; Networks</a:t>
            </a:r>
          </a:p>
        </p:txBody>
      </p:sp>
      <p:sp>
        <p:nvSpPr>
          <p:cNvPr id="34830" name="Textfeld 15"/>
          <p:cNvSpPr txBox="1">
            <a:spLocks noChangeArrowheads="1"/>
          </p:cNvSpPr>
          <p:nvPr/>
        </p:nvSpPr>
        <p:spPr bwMode="auto">
          <a:xfrm>
            <a:off x="1857375" y="3714750"/>
            <a:ext cx="857250" cy="411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r>
              <a:rPr lang="en-US" sz="1100">
                <a:latin typeface="Tahoma" pitchFamily="34" charset="0"/>
                <a:cs typeface="Tahoma" pitchFamily="34" charset="0"/>
              </a:rPr>
              <a:t>Transport &amp;</a:t>
            </a:r>
          </a:p>
          <a:p>
            <a:r>
              <a:rPr lang="en-US" sz="1100">
                <a:latin typeface="Tahoma" pitchFamily="34" charset="0"/>
                <a:cs typeface="Tahoma" pitchFamily="34" charset="0"/>
              </a:rPr>
              <a:t>Traffic</a:t>
            </a:r>
          </a:p>
        </p:txBody>
      </p:sp>
      <p:sp>
        <p:nvSpPr>
          <p:cNvPr id="34831" name="Textfeld 16"/>
          <p:cNvSpPr txBox="1">
            <a:spLocks noChangeArrowheads="1"/>
          </p:cNvSpPr>
          <p:nvPr/>
        </p:nvSpPr>
        <p:spPr bwMode="auto">
          <a:xfrm>
            <a:off x="1928813" y="2089150"/>
            <a:ext cx="1071562" cy="411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r>
              <a:rPr lang="en-US" sz="1100">
                <a:latin typeface="Tahoma" pitchFamily="34" charset="0"/>
                <a:cs typeface="Tahoma" pitchFamily="34" charset="0"/>
              </a:rPr>
              <a:t>Politics &amp;</a:t>
            </a:r>
          </a:p>
          <a:p>
            <a:r>
              <a:rPr lang="en-US" sz="1100">
                <a:latin typeface="Tahoma" pitchFamily="34" charset="0"/>
                <a:cs typeface="Tahoma" pitchFamily="34" charset="0"/>
              </a:rPr>
              <a:t>E-Government</a:t>
            </a:r>
          </a:p>
        </p:txBody>
      </p:sp>
      <p:pic>
        <p:nvPicPr>
          <p:cNvPr id="34832" name="Bild 2" descr="logo_smart_citie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692696"/>
            <a:ext cx="198120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3" name="Rechteck 18"/>
          <p:cNvSpPr>
            <a:spLocks noChangeArrowheads="1"/>
          </p:cNvSpPr>
          <p:nvPr/>
        </p:nvSpPr>
        <p:spPr bwMode="auto">
          <a:xfrm>
            <a:off x="661988" y="6345238"/>
            <a:ext cx="35718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dirty="0" err="1">
                <a:solidFill>
                  <a:srgbClr val="FF9900"/>
                </a:solidFill>
                <a:latin typeface="Tahoma" pitchFamily="34" charset="0"/>
                <a:cs typeface="Tahoma" pitchFamily="34" charset="0"/>
              </a:rPr>
              <a:t>www.fokus.fraunhofer.de</a:t>
            </a:r>
            <a:r>
              <a:rPr lang="de-DE" sz="1600" dirty="0">
                <a:solidFill>
                  <a:srgbClr val="FF9900"/>
                </a:solidFill>
                <a:latin typeface="Tahoma" pitchFamily="34" charset="0"/>
                <a:cs typeface="Tahoma" pitchFamily="34" charset="0"/>
              </a:rPr>
              <a:t>/</a:t>
            </a:r>
            <a:r>
              <a:rPr lang="de-DE" sz="1600" dirty="0" err="1">
                <a:solidFill>
                  <a:srgbClr val="FF9900"/>
                </a:solidFill>
                <a:latin typeface="Tahoma" pitchFamily="34" charset="0"/>
                <a:cs typeface="Tahoma" pitchFamily="34" charset="0"/>
              </a:rPr>
              <a:t>go</a:t>
            </a:r>
            <a:r>
              <a:rPr lang="de-DE" sz="1600" dirty="0">
                <a:solidFill>
                  <a:srgbClr val="FF9900"/>
                </a:solidFill>
                <a:latin typeface="Tahoma" pitchFamily="34" charset="0"/>
                <a:cs typeface="Tahoma" pitchFamily="34" charset="0"/>
              </a:rPr>
              <a:t>/ngn2fi</a:t>
            </a:r>
          </a:p>
        </p:txBody>
      </p:sp>
      <p:pic>
        <p:nvPicPr>
          <p:cNvPr id="3483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1463" y="6286500"/>
            <a:ext cx="1285875" cy="5476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12718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1211-FOKUS_NGNI-IV">
  <a:themeElements>
    <a:clrScheme name="Benutzerdefiniert 7">
      <a:dk1>
        <a:sysClr val="windowText" lastClr="000000"/>
      </a:dk1>
      <a:lt1>
        <a:sysClr val="window" lastClr="FFFFFF"/>
      </a:lt1>
      <a:dk2>
        <a:srgbClr val="009EE0"/>
      </a:dk2>
      <a:lt2>
        <a:srgbClr val="009475"/>
      </a:lt2>
      <a:accent1>
        <a:srgbClr val="6FA93B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9EE0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rgbClr val="17A57D"/>
          </a:solidFill>
          <a:prstDash val="solid"/>
          <a:round/>
          <a:headEnd type="none" w="med" len="med"/>
          <a:tailEnd type="none" w="med" len="med"/>
        </a:ln>
        <a:effectLst>
          <a:outerShdw blurRad="190500" dist="25400" dir="2700000">
            <a:srgbClr val="000000">
              <a:alpha val="43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Tahoma"/>
            <a:cs typeface="Tahoma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SCT">
  <a:themeElements>
    <a:clrScheme name="Benutzerdefiniert 7">
      <a:dk1>
        <a:sysClr val="windowText" lastClr="000000"/>
      </a:dk1>
      <a:lt1>
        <a:sysClr val="window" lastClr="FFFFFF"/>
      </a:lt1>
      <a:dk2>
        <a:srgbClr val="009EE0"/>
      </a:dk2>
      <a:lt2>
        <a:srgbClr val="009475"/>
      </a:lt2>
      <a:accent1>
        <a:srgbClr val="6FA93B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9EE0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rgbClr val="17A57D"/>
          </a:solidFill>
          <a:prstDash val="solid"/>
          <a:round/>
          <a:headEnd type="none" w="med" len="med"/>
          <a:tailEnd type="none" w="med" len="med"/>
        </a:ln>
        <a:effectLst>
          <a:outerShdw blurRad="190500" dist="25400" dir="2700000">
            <a:srgbClr val="000000">
              <a:alpha val="43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Tahoma"/>
            <a:cs typeface="Tahoma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ELAN">
  <a:themeElements>
    <a:clrScheme name="Benutzerdefiniert 7">
      <a:dk1>
        <a:sysClr val="windowText" lastClr="000000"/>
      </a:dk1>
      <a:lt1>
        <a:sysClr val="window" lastClr="FFFFFF"/>
      </a:lt1>
      <a:dk2>
        <a:srgbClr val="009EE0"/>
      </a:dk2>
      <a:lt2>
        <a:srgbClr val="009475"/>
      </a:lt2>
      <a:accent1>
        <a:srgbClr val="6FA93B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9EE0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rgbClr val="17A57D"/>
          </a:solidFill>
          <a:prstDash val="solid"/>
          <a:round/>
          <a:headEnd type="none" w="med" len="med"/>
          <a:tailEnd type="none" w="med" len="med"/>
        </a:ln>
        <a:effectLst>
          <a:outerShdw blurRad="190500" dist="25400" dir="2700000">
            <a:srgbClr val="000000">
              <a:alpha val="43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Tahoma"/>
            <a:cs typeface="Tahoma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ESPRI">
  <a:themeElements>
    <a:clrScheme name="Benutzerdefiniert 7">
      <a:dk1>
        <a:sysClr val="windowText" lastClr="000000"/>
      </a:dk1>
      <a:lt1>
        <a:sysClr val="window" lastClr="FFFFFF"/>
      </a:lt1>
      <a:dk2>
        <a:srgbClr val="009EE0"/>
      </a:dk2>
      <a:lt2>
        <a:srgbClr val="009475"/>
      </a:lt2>
      <a:accent1>
        <a:srgbClr val="6FA93B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9EE0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rgbClr val="17A57D"/>
          </a:solidFill>
          <a:prstDash val="solid"/>
          <a:round/>
          <a:headEnd type="none" w="med" len="med"/>
          <a:tailEnd type="none" w="med" len="med"/>
        </a:ln>
        <a:effectLst>
          <a:outerShdw blurRad="190500" dist="25400" dir="2700000">
            <a:srgbClr val="000000">
              <a:alpha val="43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Tahoma"/>
            <a:cs typeface="Tahoma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FAME">
  <a:themeElements>
    <a:clrScheme name="Benutzerdefiniert 7">
      <a:dk1>
        <a:sysClr val="windowText" lastClr="000000"/>
      </a:dk1>
      <a:lt1>
        <a:sysClr val="window" lastClr="FFFFFF"/>
      </a:lt1>
      <a:dk2>
        <a:srgbClr val="009EE0"/>
      </a:dk2>
      <a:lt2>
        <a:srgbClr val="009475"/>
      </a:lt2>
      <a:accent1>
        <a:srgbClr val="6FA93B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9EE0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rgbClr val="17A57D"/>
          </a:solidFill>
          <a:prstDash val="solid"/>
          <a:round/>
          <a:headEnd type="none" w="med" len="med"/>
          <a:tailEnd type="none" w="med" len="med"/>
        </a:ln>
        <a:effectLst>
          <a:outerShdw blurRad="190500" dist="25400" dir="2700000">
            <a:srgbClr val="000000">
              <a:alpha val="43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Tahoma"/>
            <a:cs typeface="Tahom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MOTION">
  <a:themeElements>
    <a:clrScheme name="Benutzerdefiniert 7">
      <a:dk1>
        <a:sysClr val="windowText" lastClr="000000"/>
      </a:dk1>
      <a:lt1>
        <a:sysClr val="window" lastClr="FFFFFF"/>
      </a:lt1>
      <a:dk2>
        <a:srgbClr val="009EE0"/>
      </a:dk2>
      <a:lt2>
        <a:srgbClr val="009475"/>
      </a:lt2>
      <a:accent1>
        <a:srgbClr val="6FA93B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9EE0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rgbClr val="17A57D"/>
          </a:solidFill>
          <a:prstDash val="solid"/>
          <a:round/>
          <a:headEnd type="none" w="med" len="med"/>
          <a:tailEnd type="none" w="med" len="med"/>
        </a:ln>
        <a:effectLst>
          <a:outerShdw blurRad="190500" dist="25400" dir="2700000">
            <a:srgbClr val="000000">
              <a:alpha val="43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Tahoma"/>
            <a:cs typeface="Tahoma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NGNI">
  <a:themeElements>
    <a:clrScheme name="Benutzerdefiniert 7">
      <a:dk1>
        <a:sysClr val="windowText" lastClr="000000"/>
      </a:dk1>
      <a:lt1>
        <a:sysClr val="window" lastClr="FFFFFF"/>
      </a:lt1>
      <a:dk2>
        <a:srgbClr val="009EE0"/>
      </a:dk2>
      <a:lt2>
        <a:srgbClr val="009475"/>
      </a:lt2>
      <a:accent1>
        <a:srgbClr val="6FA93B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9EE0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rgbClr val="17A57D"/>
          </a:solidFill>
          <a:prstDash val="solid"/>
          <a:round/>
          <a:headEnd type="none" w="med" len="med"/>
          <a:tailEnd type="none" w="med" len="med"/>
        </a:ln>
        <a:effectLst>
          <a:outerShdw blurRad="190500" dist="25400" dir="2700000">
            <a:srgbClr val="000000">
              <a:alpha val="43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Tahoma"/>
            <a:cs typeface="Tahoma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RESCON">
  <a:themeElements>
    <a:clrScheme name="Benutzerdefiniert 7">
      <a:dk1>
        <a:sysClr val="windowText" lastClr="000000"/>
      </a:dk1>
      <a:lt1>
        <a:sysClr val="window" lastClr="FFFFFF"/>
      </a:lt1>
      <a:dk2>
        <a:srgbClr val="009EE0"/>
      </a:dk2>
      <a:lt2>
        <a:srgbClr val="009475"/>
      </a:lt2>
      <a:accent1>
        <a:srgbClr val="6FA93B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9EE0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rgbClr val="17A57D"/>
          </a:solidFill>
          <a:prstDash val="solid"/>
          <a:round/>
          <a:headEnd type="none" w="med" len="med"/>
          <a:tailEnd type="none" w="med" len="med"/>
        </a:ln>
        <a:effectLst>
          <a:outerShdw blurRad="190500" dist="25400" dir="2700000">
            <a:srgbClr val="000000">
              <a:alpha val="43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Tahoma"/>
            <a:cs typeface="Tahoma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201211-FOKUS_NGNI-IV.potx</Template>
  <TotalTime>0</TotalTime>
  <Words>3291</Words>
  <Application>Microsoft Macintosh PowerPoint</Application>
  <PresentationFormat>Bildschirmpräsentation (4:3)</PresentationFormat>
  <Paragraphs>816</Paragraphs>
  <Slides>44</Slides>
  <Notes>8</Notes>
  <HiddenSlides>9</HiddenSlides>
  <MMClips>0</MMClips>
  <ScaleCrop>false</ScaleCrop>
  <HeadingPairs>
    <vt:vector size="6" baseType="variant">
      <vt:variant>
        <vt:lpstr>Design</vt:lpstr>
      </vt:variant>
      <vt:variant>
        <vt:i4>8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44</vt:i4>
      </vt:variant>
    </vt:vector>
  </HeadingPairs>
  <TitlesOfParts>
    <vt:vector size="55" baseType="lpstr">
      <vt:lpstr>201211-FOKUS_NGNI-IV</vt:lpstr>
      <vt:lpstr>ASCT</vt:lpstr>
      <vt:lpstr>ELAN</vt:lpstr>
      <vt:lpstr>ESPRI</vt:lpstr>
      <vt:lpstr>FAME</vt:lpstr>
      <vt:lpstr>MOTION</vt:lpstr>
      <vt:lpstr>NGNI</vt:lpstr>
      <vt:lpstr>RESCON</vt:lpstr>
      <vt:lpstr>Photo Editor-Foto</vt:lpstr>
      <vt:lpstr>Visio</vt:lpstr>
      <vt:lpstr>Diapositiva</vt:lpstr>
      <vt:lpstr>Smart CommunicationPlatformsfor Smart Cities -  Evolution from Next Generation Network towards Future Internet </vt:lpstr>
      <vt:lpstr>Evolution of Telecommunication Platforms toward Smart Communications</vt:lpstr>
      <vt:lpstr>Evolution of Telecommunication Platforms toward Smart Communications</vt:lpstr>
      <vt:lpstr>Related FOKUS Testbed Evolution</vt:lpstr>
      <vt:lpstr>PowerPoint-Präsentation</vt:lpstr>
      <vt:lpstr>Fraunhofer Testbeds / Playgrounds Evolution</vt:lpstr>
      <vt:lpstr>Fraunhofer Testbeds / Playgrounds Evolution</vt:lpstr>
      <vt:lpstr>PowerPoint-Präsentation</vt:lpstr>
      <vt:lpstr>Future Internet … to make our cities smart  A Smart City is a huge Future Internet Show Case</vt:lpstr>
      <vt:lpstr>Assessment of Platform Requirements</vt:lpstr>
      <vt:lpstr>Ubiquitous Communication Enablers &amp; Sectors </vt:lpstr>
      <vt:lpstr>Example Use Case: In-Depth Analysis for Facility Management</vt:lpstr>
      <vt:lpstr>Smart Cities … making it tangible</vt:lpstr>
      <vt:lpstr>Smart Cities … making it tangible</vt:lpstr>
      <vt:lpstr>Definition of a Generic Smart Communication Architecture</vt:lpstr>
      <vt:lpstr>High-level Architecture Open Communication Server – an open platform for  Smart City services</vt:lpstr>
      <vt:lpstr>Elements of the Smart Communications Infrastructure</vt:lpstr>
      <vt:lpstr>Future Seamless Communication (FUSECO) Playground</vt:lpstr>
      <vt:lpstr>Use Case: Application-driven QoS for WebRTC</vt:lpstr>
      <vt:lpstr>Screenshots FOKUS WebRTC to IMS Demo</vt:lpstr>
      <vt:lpstr>Elasticity for Services Platforms QoS and Network-aware Cross-domain Cloud Brokerage</vt:lpstr>
      <vt:lpstr>Cloud Control – Elasticity for OpenNebula  Clouds</vt:lpstr>
      <vt:lpstr>myMONSTER-RCS Android Communication Client</vt:lpstr>
      <vt:lpstr>VoLTE Support with many Voice Codecs myMONSTER-RCS </vt:lpstr>
      <vt:lpstr>Success Story VoIP / IP Multimedia Subsystem Providing open source software and toolkits</vt:lpstr>
      <vt:lpstr>The FOKUS OpenMTC Platform </vt:lpstr>
      <vt:lpstr>OpenMTC Architecture – Release 1</vt:lpstr>
      <vt:lpstr>OpenMTC SDK - Standard interface toward the OpenMTC core</vt:lpstr>
      <vt:lpstr>Success Story IP Connectivity / Evolved Packet System Providing open test-bed software and toolkits</vt:lpstr>
      <vt:lpstr>What is FOKUS OpenEPC Platform?</vt:lpstr>
      <vt:lpstr>OpenEPC: Features, Functionality, and Components</vt:lpstr>
      <vt:lpstr>OpenEPC+OpenIMS: Just add Radio, Devices and Applications</vt:lpstr>
      <vt:lpstr>Working with Off-the-Shelf Devices</vt:lpstr>
      <vt:lpstr>PowerPoint-Präsentation</vt:lpstr>
      <vt:lpstr>Network Functions Virtualization (NFV)</vt:lpstr>
      <vt:lpstr>What’s next: Network Functions Virtualization (NFV)</vt:lpstr>
      <vt:lpstr>What’s next: Mobile Telco Architecture Evolution Path  SDN</vt:lpstr>
      <vt:lpstr>Step 1: Virtualize the Control Plane</vt:lpstr>
      <vt:lpstr>Step 2: Split the User Plane and Use SDN switches</vt:lpstr>
      <vt:lpstr>What’s next: Elastic and Flexible Network Design - Example EPS</vt:lpstr>
      <vt:lpstr>PowerPoint-Präsentation</vt:lpstr>
      <vt:lpstr>EU Mobile Cloud Networking Project makes use of OpenEPC for EPCaaS Prototyping</vt:lpstr>
      <vt:lpstr>4th FOKUS „Future Seamless Communication“ Forum (FFF) Berlin, Germany, November 28-29, 2013 </vt:lpstr>
      <vt:lpstr>Contact</vt:lpstr>
    </vt:vector>
  </TitlesOfParts>
  <Company>Fokus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Simone Geppert</dc:creator>
  <cp:lastModifiedBy>Thomas Magedanz</cp:lastModifiedBy>
  <cp:revision>576</cp:revision>
  <cp:lastPrinted>2010-06-24T10:41:15Z</cp:lastPrinted>
  <dcterms:created xsi:type="dcterms:W3CDTF">2012-05-18T14:56:13Z</dcterms:created>
  <dcterms:modified xsi:type="dcterms:W3CDTF">2013-04-16T05:21:48Z</dcterms:modified>
</cp:coreProperties>
</file>