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78" r:id="rId3"/>
    <p:sldId id="294" r:id="rId4"/>
    <p:sldId id="288" r:id="rId5"/>
    <p:sldId id="295" r:id="rId6"/>
    <p:sldId id="296" r:id="rId7"/>
    <p:sldId id="277" r:id="rId8"/>
    <p:sldId id="293" r:id="rId9"/>
    <p:sldId id="265" r:id="rId10"/>
    <p:sldId id="291" r:id="rId11"/>
    <p:sldId id="267" r:id="rId12"/>
    <p:sldId id="298" r:id="rId13"/>
    <p:sldId id="284" r:id="rId14"/>
    <p:sldId id="300" r:id="rId15"/>
    <p:sldId id="299" r:id="rId16"/>
    <p:sldId id="287" r:id="rId17"/>
    <p:sldId id="301" r:id="rId18"/>
    <p:sldId id="264" r:id="rId19"/>
    <p:sldId id="290" r:id="rId20"/>
    <p:sldId id="297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721" autoAdjust="0"/>
  </p:normalViewPr>
  <p:slideViewPr>
    <p:cSldViewPr>
      <p:cViewPr varScale="1">
        <p:scale>
          <a:sx n="63" d="100"/>
          <a:sy n="63" d="100"/>
        </p:scale>
        <p:origin x="-14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3893B1-C45F-4414-AD7E-0F4DFFE7FD03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AB2947F3-D2BF-4878-B9F1-979FB4E4E127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de-DE" dirty="0" err="1" smtClean="0">
              <a:latin typeface="Myriad Pro" pitchFamily="34" charset="0"/>
            </a:rPr>
            <a:t>Telephone</a:t>
          </a:r>
          <a:endParaRPr lang="de-DE" dirty="0">
            <a:latin typeface="Myriad Pro" pitchFamily="34" charset="0"/>
          </a:endParaRPr>
        </a:p>
      </dgm:t>
    </dgm:pt>
    <dgm:pt modelId="{224A7CD2-8E56-43D8-9CFB-342E79EC3B64}" type="parTrans" cxnId="{31ABE39F-2A7A-4351-9034-89DB5CAA57AD}">
      <dgm:prSet/>
      <dgm:spPr/>
      <dgm:t>
        <a:bodyPr/>
        <a:lstStyle/>
        <a:p>
          <a:endParaRPr lang="de-DE"/>
        </a:p>
      </dgm:t>
    </dgm:pt>
    <dgm:pt modelId="{F8E005E4-E270-4185-B7CC-3B30C52B15C3}" type="sibTrans" cxnId="{31ABE39F-2A7A-4351-9034-89DB5CAA57AD}">
      <dgm:prSet/>
      <dgm:spPr/>
      <dgm:t>
        <a:bodyPr/>
        <a:lstStyle/>
        <a:p>
          <a:endParaRPr lang="de-DE"/>
        </a:p>
      </dgm:t>
    </dgm:pt>
    <dgm:pt modelId="{7542F9AF-9227-40AC-BDB1-367D1DB5D5F5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de-DE" dirty="0" smtClean="0">
              <a:latin typeface="Myriad Pro" pitchFamily="34" charset="0"/>
            </a:rPr>
            <a:t>Webpage</a:t>
          </a:r>
          <a:endParaRPr lang="de-DE" dirty="0">
            <a:latin typeface="Myriad Pro" pitchFamily="34" charset="0"/>
          </a:endParaRPr>
        </a:p>
      </dgm:t>
    </dgm:pt>
    <dgm:pt modelId="{64751E43-E4D8-47F6-8891-F508676CBD0A}" type="parTrans" cxnId="{C9DEBB2C-ABEF-41BB-8540-E9DF965FD897}">
      <dgm:prSet/>
      <dgm:spPr/>
      <dgm:t>
        <a:bodyPr/>
        <a:lstStyle/>
        <a:p>
          <a:endParaRPr lang="de-DE"/>
        </a:p>
      </dgm:t>
    </dgm:pt>
    <dgm:pt modelId="{E921B0EB-E156-4EFC-A788-D2CF9CB0D33A}" type="sibTrans" cxnId="{C9DEBB2C-ABEF-41BB-8540-E9DF965FD897}">
      <dgm:prSet/>
      <dgm:spPr/>
      <dgm:t>
        <a:bodyPr/>
        <a:lstStyle/>
        <a:p>
          <a:endParaRPr lang="de-DE"/>
        </a:p>
      </dgm:t>
    </dgm:pt>
    <dgm:pt modelId="{60245BAE-4771-471F-8EC2-26385D5F0D4A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de-DE" dirty="0" err="1" smtClean="0">
              <a:latin typeface="Myriad Pro" pitchFamily="34" charset="0"/>
            </a:rPr>
            <a:t>Social</a:t>
          </a:r>
          <a:r>
            <a:rPr lang="de-DE" dirty="0" smtClean="0">
              <a:latin typeface="Myriad Pro" pitchFamily="34" charset="0"/>
            </a:rPr>
            <a:t> Media</a:t>
          </a:r>
          <a:endParaRPr lang="de-DE" dirty="0">
            <a:latin typeface="Myriad Pro" pitchFamily="34" charset="0"/>
          </a:endParaRPr>
        </a:p>
      </dgm:t>
    </dgm:pt>
    <dgm:pt modelId="{2BA5466B-46B1-41F9-824D-9595B1E59B87}" type="parTrans" cxnId="{F3CB7AFC-C96B-451A-976B-FE50DC5C92E5}">
      <dgm:prSet/>
      <dgm:spPr/>
      <dgm:t>
        <a:bodyPr/>
        <a:lstStyle/>
        <a:p>
          <a:endParaRPr lang="de-DE"/>
        </a:p>
      </dgm:t>
    </dgm:pt>
    <dgm:pt modelId="{809745BD-65AE-4653-9DF4-12A20568F64B}" type="sibTrans" cxnId="{F3CB7AFC-C96B-451A-976B-FE50DC5C92E5}">
      <dgm:prSet/>
      <dgm:spPr/>
      <dgm:t>
        <a:bodyPr/>
        <a:lstStyle/>
        <a:p>
          <a:endParaRPr lang="de-DE"/>
        </a:p>
      </dgm:t>
    </dgm:pt>
    <dgm:pt modelId="{7F686A56-DD04-49D2-92F7-9A6B6F3ADAED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de-DE" dirty="0" smtClean="0">
              <a:latin typeface="Myriad Pro" pitchFamily="34" charset="0"/>
            </a:rPr>
            <a:t>E-Mail</a:t>
          </a:r>
          <a:endParaRPr lang="de-DE" dirty="0">
            <a:latin typeface="Myriad Pro" pitchFamily="34" charset="0"/>
          </a:endParaRPr>
        </a:p>
      </dgm:t>
    </dgm:pt>
    <dgm:pt modelId="{DA58B304-96A9-438F-A664-5F9E51851E9A}" type="parTrans" cxnId="{236D376B-B64A-4BB1-95AA-81E5B992D7FD}">
      <dgm:prSet/>
      <dgm:spPr/>
      <dgm:t>
        <a:bodyPr/>
        <a:lstStyle/>
        <a:p>
          <a:endParaRPr lang="de-DE"/>
        </a:p>
      </dgm:t>
    </dgm:pt>
    <dgm:pt modelId="{A6B13853-FF02-499A-BFDE-F6D1CC93D4B3}" type="sibTrans" cxnId="{236D376B-B64A-4BB1-95AA-81E5B992D7FD}">
      <dgm:prSet/>
      <dgm:spPr/>
      <dgm:t>
        <a:bodyPr/>
        <a:lstStyle/>
        <a:p>
          <a:endParaRPr lang="de-DE"/>
        </a:p>
      </dgm:t>
    </dgm:pt>
    <dgm:pt modelId="{87A852DA-66CA-47C1-A39F-277A3AE15D97}" type="pres">
      <dgm:prSet presAssocID="{923893B1-C45F-4414-AD7E-0F4DFFE7FD03}" presName="compositeShape" presStyleCnt="0">
        <dgm:presLayoutVars>
          <dgm:chMax val="7"/>
          <dgm:dir/>
          <dgm:resizeHandles val="exact"/>
        </dgm:presLayoutVars>
      </dgm:prSet>
      <dgm:spPr/>
    </dgm:pt>
    <dgm:pt modelId="{6092282E-3F76-428F-B4D4-1B8C5A451EAE}" type="pres">
      <dgm:prSet presAssocID="{923893B1-C45F-4414-AD7E-0F4DFFE7FD03}" presName="wedge1" presStyleLbl="node1" presStyleIdx="0" presStyleCnt="4" custLinFactNeighborX="-4038" custLinFactNeighborY="4238"/>
      <dgm:spPr/>
      <dgm:t>
        <a:bodyPr/>
        <a:lstStyle/>
        <a:p>
          <a:endParaRPr lang="de-DE"/>
        </a:p>
      </dgm:t>
    </dgm:pt>
    <dgm:pt modelId="{CC5BFFD2-785B-4638-A49E-FD92629C411F}" type="pres">
      <dgm:prSet presAssocID="{923893B1-C45F-4414-AD7E-0F4DFFE7FD0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2C1F92D-95E2-44FE-AE36-70FD017FB590}" type="pres">
      <dgm:prSet presAssocID="{923893B1-C45F-4414-AD7E-0F4DFFE7FD03}" presName="wedge2" presStyleLbl="node1" presStyleIdx="1" presStyleCnt="4" custLinFactNeighborX="161" custLinFactNeighborY="-504"/>
      <dgm:spPr/>
      <dgm:t>
        <a:bodyPr/>
        <a:lstStyle/>
        <a:p>
          <a:endParaRPr lang="de-DE"/>
        </a:p>
      </dgm:t>
    </dgm:pt>
    <dgm:pt modelId="{07C48EC1-97B1-4082-BEA6-EF4F9F10B88C}" type="pres">
      <dgm:prSet presAssocID="{923893B1-C45F-4414-AD7E-0F4DFFE7FD0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3CF6D1-47E1-4D38-9FEC-29A25CEAB97D}" type="pres">
      <dgm:prSet presAssocID="{923893B1-C45F-4414-AD7E-0F4DFFE7FD03}" presName="wedge3" presStyleLbl="node1" presStyleIdx="2" presStyleCnt="4" custLinFactNeighborX="161" custLinFactNeighborY="-504"/>
      <dgm:spPr/>
      <dgm:t>
        <a:bodyPr/>
        <a:lstStyle/>
        <a:p>
          <a:endParaRPr lang="de-DE"/>
        </a:p>
      </dgm:t>
    </dgm:pt>
    <dgm:pt modelId="{DDF64215-A046-44D3-ACD6-544ED04D331A}" type="pres">
      <dgm:prSet presAssocID="{923893B1-C45F-4414-AD7E-0F4DFFE7FD0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50E6D3-CC23-4D37-8F0F-6CD446FA11F0}" type="pres">
      <dgm:prSet presAssocID="{923893B1-C45F-4414-AD7E-0F4DFFE7FD03}" presName="wedge4" presStyleLbl="node1" presStyleIdx="3" presStyleCnt="4"/>
      <dgm:spPr/>
      <dgm:t>
        <a:bodyPr/>
        <a:lstStyle/>
        <a:p>
          <a:endParaRPr lang="de-DE"/>
        </a:p>
      </dgm:t>
    </dgm:pt>
    <dgm:pt modelId="{1B9A16DB-10C0-4CB0-A70D-7C4FE42F882F}" type="pres">
      <dgm:prSet presAssocID="{923893B1-C45F-4414-AD7E-0F4DFFE7FD0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21FA2D8-C48D-47C7-A7CA-8450419010FB}" type="presOf" srcId="{60245BAE-4771-471F-8EC2-26385D5F0D4A}" destId="{DDF64215-A046-44D3-ACD6-544ED04D331A}" srcOrd="1" destOrd="0" presId="urn:microsoft.com/office/officeart/2005/8/layout/chart3"/>
    <dgm:cxn modelId="{44E8EC03-5283-4F5D-ABF1-7577C24C5495}" type="presOf" srcId="{AB2947F3-D2BF-4878-B9F1-979FB4E4E127}" destId="{CC5BFFD2-785B-4638-A49E-FD92629C411F}" srcOrd="1" destOrd="0" presId="urn:microsoft.com/office/officeart/2005/8/layout/chart3"/>
    <dgm:cxn modelId="{2E8DD567-720E-4E02-AB5A-A4B6BE1B5D9B}" type="presOf" srcId="{7F686A56-DD04-49D2-92F7-9A6B6F3ADAED}" destId="{1B9A16DB-10C0-4CB0-A70D-7C4FE42F882F}" srcOrd="1" destOrd="0" presId="urn:microsoft.com/office/officeart/2005/8/layout/chart3"/>
    <dgm:cxn modelId="{DC765A3D-076B-4C6D-BCAE-96855C9B697F}" type="presOf" srcId="{7542F9AF-9227-40AC-BDB1-367D1DB5D5F5}" destId="{07C48EC1-97B1-4082-BEA6-EF4F9F10B88C}" srcOrd="1" destOrd="0" presId="urn:microsoft.com/office/officeart/2005/8/layout/chart3"/>
    <dgm:cxn modelId="{B5CD740C-9D81-431E-927E-AB14A4AC4AF0}" type="presOf" srcId="{7542F9AF-9227-40AC-BDB1-367D1DB5D5F5}" destId="{02C1F92D-95E2-44FE-AE36-70FD017FB590}" srcOrd="0" destOrd="0" presId="urn:microsoft.com/office/officeart/2005/8/layout/chart3"/>
    <dgm:cxn modelId="{4CA7B20D-5AF3-4DCE-8F32-FF38E6B5F356}" type="presOf" srcId="{7F686A56-DD04-49D2-92F7-9A6B6F3ADAED}" destId="{2350E6D3-CC23-4D37-8F0F-6CD446FA11F0}" srcOrd="0" destOrd="0" presId="urn:microsoft.com/office/officeart/2005/8/layout/chart3"/>
    <dgm:cxn modelId="{7F4C9DE5-1839-49C0-9A6E-9AEA79AE16F6}" type="presOf" srcId="{AB2947F3-D2BF-4878-B9F1-979FB4E4E127}" destId="{6092282E-3F76-428F-B4D4-1B8C5A451EAE}" srcOrd="0" destOrd="0" presId="urn:microsoft.com/office/officeart/2005/8/layout/chart3"/>
    <dgm:cxn modelId="{236D376B-B64A-4BB1-95AA-81E5B992D7FD}" srcId="{923893B1-C45F-4414-AD7E-0F4DFFE7FD03}" destId="{7F686A56-DD04-49D2-92F7-9A6B6F3ADAED}" srcOrd="3" destOrd="0" parTransId="{DA58B304-96A9-438F-A664-5F9E51851E9A}" sibTransId="{A6B13853-FF02-499A-BFDE-F6D1CC93D4B3}"/>
    <dgm:cxn modelId="{C9DEBB2C-ABEF-41BB-8540-E9DF965FD897}" srcId="{923893B1-C45F-4414-AD7E-0F4DFFE7FD03}" destId="{7542F9AF-9227-40AC-BDB1-367D1DB5D5F5}" srcOrd="1" destOrd="0" parTransId="{64751E43-E4D8-47F6-8891-F508676CBD0A}" sibTransId="{E921B0EB-E156-4EFC-A788-D2CF9CB0D33A}"/>
    <dgm:cxn modelId="{09EF3166-7F44-4FD4-B834-92E564A8A44F}" type="presOf" srcId="{923893B1-C45F-4414-AD7E-0F4DFFE7FD03}" destId="{87A852DA-66CA-47C1-A39F-277A3AE15D97}" srcOrd="0" destOrd="0" presId="urn:microsoft.com/office/officeart/2005/8/layout/chart3"/>
    <dgm:cxn modelId="{DDAB088D-F95F-4A06-99E9-E8638536971B}" type="presOf" srcId="{60245BAE-4771-471F-8EC2-26385D5F0D4A}" destId="{B33CF6D1-47E1-4D38-9FEC-29A25CEAB97D}" srcOrd="0" destOrd="0" presId="urn:microsoft.com/office/officeart/2005/8/layout/chart3"/>
    <dgm:cxn modelId="{F3CB7AFC-C96B-451A-976B-FE50DC5C92E5}" srcId="{923893B1-C45F-4414-AD7E-0F4DFFE7FD03}" destId="{60245BAE-4771-471F-8EC2-26385D5F0D4A}" srcOrd="2" destOrd="0" parTransId="{2BA5466B-46B1-41F9-824D-9595B1E59B87}" sibTransId="{809745BD-65AE-4653-9DF4-12A20568F64B}"/>
    <dgm:cxn modelId="{31ABE39F-2A7A-4351-9034-89DB5CAA57AD}" srcId="{923893B1-C45F-4414-AD7E-0F4DFFE7FD03}" destId="{AB2947F3-D2BF-4878-B9F1-979FB4E4E127}" srcOrd="0" destOrd="0" parTransId="{224A7CD2-8E56-43D8-9CFB-342E79EC3B64}" sibTransId="{F8E005E4-E270-4185-B7CC-3B30C52B15C3}"/>
    <dgm:cxn modelId="{87D39FA1-D677-4097-8109-00619CCC5A83}" type="presParOf" srcId="{87A852DA-66CA-47C1-A39F-277A3AE15D97}" destId="{6092282E-3F76-428F-B4D4-1B8C5A451EAE}" srcOrd="0" destOrd="0" presId="urn:microsoft.com/office/officeart/2005/8/layout/chart3"/>
    <dgm:cxn modelId="{18EF1D5B-AABE-491B-9BA5-EC3F0DA32E14}" type="presParOf" srcId="{87A852DA-66CA-47C1-A39F-277A3AE15D97}" destId="{CC5BFFD2-785B-4638-A49E-FD92629C411F}" srcOrd="1" destOrd="0" presId="urn:microsoft.com/office/officeart/2005/8/layout/chart3"/>
    <dgm:cxn modelId="{1E7CF101-91C2-4298-9D85-A510310572FF}" type="presParOf" srcId="{87A852DA-66CA-47C1-A39F-277A3AE15D97}" destId="{02C1F92D-95E2-44FE-AE36-70FD017FB590}" srcOrd="2" destOrd="0" presId="urn:microsoft.com/office/officeart/2005/8/layout/chart3"/>
    <dgm:cxn modelId="{8117CA6C-6B3F-4837-8158-83C70B702D33}" type="presParOf" srcId="{87A852DA-66CA-47C1-A39F-277A3AE15D97}" destId="{07C48EC1-97B1-4082-BEA6-EF4F9F10B88C}" srcOrd="3" destOrd="0" presId="urn:microsoft.com/office/officeart/2005/8/layout/chart3"/>
    <dgm:cxn modelId="{1254A512-A1B4-4272-BBCB-A7BC65C1CE16}" type="presParOf" srcId="{87A852DA-66CA-47C1-A39F-277A3AE15D97}" destId="{B33CF6D1-47E1-4D38-9FEC-29A25CEAB97D}" srcOrd="4" destOrd="0" presId="urn:microsoft.com/office/officeart/2005/8/layout/chart3"/>
    <dgm:cxn modelId="{6DD3BA25-B38F-4AB7-940A-BE24A2FCFF57}" type="presParOf" srcId="{87A852DA-66CA-47C1-A39F-277A3AE15D97}" destId="{DDF64215-A046-44D3-ACD6-544ED04D331A}" srcOrd="5" destOrd="0" presId="urn:microsoft.com/office/officeart/2005/8/layout/chart3"/>
    <dgm:cxn modelId="{A6C8E453-7D84-4D2E-954D-FDF4CF4C145B}" type="presParOf" srcId="{87A852DA-66CA-47C1-A39F-277A3AE15D97}" destId="{2350E6D3-CC23-4D37-8F0F-6CD446FA11F0}" srcOrd="6" destOrd="0" presId="urn:microsoft.com/office/officeart/2005/8/layout/chart3"/>
    <dgm:cxn modelId="{3B3C39B7-051C-47BB-BE6C-0C7632F2F51A}" type="presParOf" srcId="{87A852DA-66CA-47C1-A39F-277A3AE15D97}" destId="{1B9A16DB-10C0-4CB0-A70D-7C4FE42F882F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2282E-3F76-428F-B4D4-1B8C5A451EAE}">
      <dsp:nvSpPr>
        <dsp:cNvPr id="0" name=""/>
        <dsp:cNvSpPr/>
      </dsp:nvSpPr>
      <dsp:spPr>
        <a:xfrm>
          <a:off x="1902025" y="407808"/>
          <a:ext cx="3499104" cy="3499104"/>
        </a:xfrm>
        <a:prstGeom prst="pie">
          <a:avLst>
            <a:gd name="adj1" fmla="val 16200000"/>
            <a:gd name="adj2" fmla="val 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err="1" smtClean="0">
              <a:latin typeface="Myriad Pro" pitchFamily="34" charset="0"/>
            </a:rPr>
            <a:t>Telephone</a:t>
          </a:r>
          <a:endParaRPr lang="de-DE" sz="2100" kern="1200" dirty="0">
            <a:latin typeface="Myriad Pro" pitchFamily="34" charset="0"/>
          </a:endParaRPr>
        </a:p>
      </dsp:txBody>
      <dsp:txXfrm>
        <a:off x="3691567" y="1055143"/>
        <a:ext cx="1291336" cy="1041400"/>
      </dsp:txXfrm>
    </dsp:sp>
    <dsp:sp modelId="{02C1F92D-95E2-44FE-AE36-70FD017FB590}">
      <dsp:nvSpPr>
        <dsp:cNvPr id="0" name=""/>
        <dsp:cNvSpPr/>
      </dsp:nvSpPr>
      <dsp:spPr>
        <a:xfrm>
          <a:off x="1901490" y="389343"/>
          <a:ext cx="3499104" cy="3499104"/>
        </a:xfrm>
        <a:prstGeom prst="pie">
          <a:avLst>
            <a:gd name="adj1" fmla="val 0"/>
            <a:gd name="adj2" fmla="val 54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>
              <a:latin typeface="Myriad Pro" pitchFamily="34" charset="0"/>
            </a:rPr>
            <a:t>Webpage</a:t>
          </a:r>
          <a:endParaRPr lang="de-DE" sz="2100" kern="1200" dirty="0">
            <a:latin typeface="Myriad Pro" pitchFamily="34" charset="0"/>
          </a:endParaRPr>
        </a:p>
      </dsp:txBody>
      <dsp:txXfrm>
        <a:off x="3713526" y="2201379"/>
        <a:ext cx="1291336" cy="1041400"/>
      </dsp:txXfrm>
    </dsp:sp>
    <dsp:sp modelId="{B33CF6D1-47E1-4D38-9FEC-29A25CEAB97D}">
      <dsp:nvSpPr>
        <dsp:cNvPr id="0" name=""/>
        <dsp:cNvSpPr/>
      </dsp:nvSpPr>
      <dsp:spPr>
        <a:xfrm>
          <a:off x="1901490" y="389343"/>
          <a:ext cx="3499104" cy="3499104"/>
        </a:xfrm>
        <a:prstGeom prst="pie">
          <a:avLst>
            <a:gd name="adj1" fmla="val 5400000"/>
            <a:gd name="adj2" fmla="val 108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err="1" smtClean="0">
              <a:latin typeface="Myriad Pro" pitchFamily="34" charset="0"/>
            </a:rPr>
            <a:t>Social</a:t>
          </a:r>
          <a:r>
            <a:rPr lang="de-DE" sz="2100" kern="1200" dirty="0" smtClean="0">
              <a:latin typeface="Myriad Pro" pitchFamily="34" charset="0"/>
            </a:rPr>
            <a:t> Media</a:t>
          </a:r>
          <a:endParaRPr lang="de-DE" sz="2100" kern="1200" dirty="0">
            <a:latin typeface="Myriad Pro" pitchFamily="34" charset="0"/>
          </a:endParaRPr>
        </a:p>
      </dsp:txBody>
      <dsp:txXfrm>
        <a:off x="2297222" y="2201379"/>
        <a:ext cx="1291336" cy="1041400"/>
      </dsp:txXfrm>
    </dsp:sp>
    <dsp:sp modelId="{2350E6D3-CC23-4D37-8F0F-6CD446FA11F0}">
      <dsp:nvSpPr>
        <dsp:cNvPr id="0" name=""/>
        <dsp:cNvSpPr/>
      </dsp:nvSpPr>
      <dsp:spPr>
        <a:xfrm>
          <a:off x="1895857" y="406979"/>
          <a:ext cx="3499104" cy="3499104"/>
        </a:xfrm>
        <a:prstGeom prst="pie">
          <a:avLst>
            <a:gd name="adj1" fmla="val 10800000"/>
            <a:gd name="adj2" fmla="val 162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>
              <a:latin typeface="Myriad Pro" pitchFamily="34" charset="0"/>
            </a:rPr>
            <a:t>E-Mail</a:t>
          </a:r>
          <a:endParaRPr lang="de-DE" sz="2100" kern="1200" dirty="0">
            <a:latin typeface="Myriad Pro" pitchFamily="34" charset="0"/>
          </a:endParaRPr>
        </a:p>
      </dsp:txBody>
      <dsp:txXfrm>
        <a:off x="2291589" y="1052647"/>
        <a:ext cx="1291336" cy="1041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705F1-A0C9-42CF-A59C-86AEEE592A74}" type="datetimeFigureOut">
              <a:rPr lang="de-DE" smtClean="0"/>
              <a:pPr/>
              <a:t>14.04.2013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60A2B-68F3-4B18-A582-0C30EBFBD84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73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Several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approaches</a:t>
            </a:r>
            <a:r>
              <a:rPr lang="de-DE" baseline="0" dirty="0" smtClean="0"/>
              <a:t>:</a:t>
            </a:r>
          </a:p>
          <a:p>
            <a:endParaRPr lang="de-DE" baseline="0" dirty="0" smtClean="0"/>
          </a:p>
          <a:p>
            <a:r>
              <a:rPr lang="de-DE" baseline="0" dirty="0" smtClean="0"/>
              <a:t>Take a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business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persepctive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0A2B-68F3-4B18-A582-0C30EBFBD84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866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200" b="1" dirty="0" smtClean="0">
                <a:solidFill>
                  <a:schemeClr val="tx1"/>
                </a:solidFill>
              </a:rPr>
              <a:t>Video</a:t>
            </a:r>
          </a:p>
          <a:p>
            <a:r>
              <a:rPr lang="de-DE" sz="2200" b="1" dirty="0" smtClean="0">
                <a:solidFill>
                  <a:schemeClr val="tx1"/>
                </a:solidFill>
              </a:rPr>
              <a:t>Mehrwert für Kunden</a:t>
            </a:r>
            <a:r>
              <a:rPr lang="de-DE" sz="2200" b="1" dirty="0" smtClean="0"/>
              <a:t>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2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individuelle Beratung</a:t>
            </a:r>
            <a:endParaRPr lang="de-DE" sz="22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2200" dirty="0" smtClean="0">
                <a:sym typeface="Wingdings" panose="05000000000000000000" pitchFamily="2" charset="2"/>
              </a:rPr>
              <a:t>gesteigertes </a:t>
            </a:r>
            <a:r>
              <a:rPr lang="de-DE" sz="2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Qualitätsempfinden</a:t>
            </a:r>
          </a:p>
          <a:p>
            <a:pPr marL="457063" lvl="1" indent="0">
              <a:buNone/>
            </a:pPr>
            <a:endParaRPr lang="de-DE" sz="2200" dirty="0" smtClean="0">
              <a:solidFill>
                <a:schemeClr val="tx1"/>
              </a:solidFill>
            </a:endParaRPr>
          </a:p>
          <a:p>
            <a:r>
              <a:rPr lang="de-DE" sz="2200" b="1" dirty="0" smtClean="0">
                <a:solidFill>
                  <a:schemeClr val="tx1"/>
                </a:solidFill>
              </a:rPr>
              <a:t>Mehrwert für Anbieter</a:t>
            </a:r>
            <a:endParaRPr lang="de-DE" sz="2200" b="1" dirty="0" smtClean="0"/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2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Vertrauensverhältnis</a:t>
            </a:r>
            <a:r>
              <a:rPr lang="de-DE" sz="2200" b="1" dirty="0" smtClean="0">
                <a:sym typeface="Wingdings" panose="05000000000000000000" pitchFamily="2" charset="2"/>
              </a:rPr>
              <a:t> </a:t>
            </a:r>
            <a:r>
              <a:rPr lang="de-DE" sz="2200" dirty="0" smtClean="0">
                <a:sym typeface="Wingdings" panose="05000000000000000000" pitchFamily="2" charset="2"/>
              </a:rPr>
              <a:t>ausbauen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2200" dirty="0" smtClean="0">
                <a:sym typeface="Wingdings" panose="05000000000000000000" pitchFamily="2" charset="2"/>
              </a:rPr>
              <a:t>stärkere </a:t>
            </a:r>
            <a:r>
              <a:rPr lang="de-DE" sz="2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Kundenbindung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2200" dirty="0" smtClean="0">
                <a:sym typeface="Wingdings" panose="05000000000000000000" pitchFamily="2" charset="2"/>
              </a:rPr>
              <a:t>mehr </a:t>
            </a:r>
            <a:r>
              <a:rPr lang="de-DE" sz="2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Umsatz generieren</a:t>
            </a:r>
            <a:endParaRPr lang="de-DE" sz="2200" b="1" dirty="0" smtClean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0A2B-68F3-4B18-A582-0C30EBFBD849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005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200" b="1" dirty="0" smtClean="0">
                <a:solidFill>
                  <a:schemeClr val="tx1"/>
                </a:solidFill>
              </a:rPr>
              <a:t>Video</a:t>
            </a:r>
          </a:p>
          <a:p>
            <a:r>
              <a:rPr lang="de-DE" sz="2200" b="1" dirty="0" smtClean="0">
                <a:solidFill>
                  <a:schemeClr val="tx1"/>
                </a:solidFill>
              </a:rPr>
              <a:t>Mehrwert für Kunden</a:t>
            </a:r>
            <a:r>
              <a:rPr lang="de-DE" sz="2200" b="1" dirty="0" smtClean="0"/>
              <a:t>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2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individuelle Beratung</a:t>
            </a:r>
            <a:endParaRPr lang="de-DE" sz="22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2200" dirty="0" smtClean="0">
                <a:sym typeface="Wingdings" panose="05000000000000000000" pitchFamily="2" charset="2"/>
              </a:rPr>
              <a:t>gesteigertes </a:t>
            </a:r>
            <a:r>
              <a:rPr lang="de-DE" sz="2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Qualitätsempfinden</a:t>
            </a:r>
          </a:p>
          <a:p>
            <a:pPr marL="457063" lvl="1" indent="0">
              <a:buNone/>
            </a:pPr>
            <a:endParaRPr lang="de-DE" sz="2200" dirty="0" smtClean="0">
              <a:solidFill>
                <a:schemeClr val="tx1"/>
              </a:solidFill>
            </a:endParaRPr>
          </a:p>
          <a:p>
            <a:r>
              <a:rPr lang="de-DE" sz="2200" b="1" dirty="0" smtClean="0">
                <a:solidFill>
                  <a:schemeClr val="tx1"/>
                </a:solidFill>
              </a:rPr>
              <a:t>Mehrwert für Anbieter</a:t>
            </a:r>
            <a:endParaRPr lang="de-DE" sz="2200" b="1" dirty="0" smtClean="0"/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2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Vertrauensverhältnis</a:t>
            </a:r>
            <a:r>
              <a:rPr lang="de-DE" sz="2200" b="1" dirty="0" smtClean="0">
                <a:sym typeface="Wingdings" panose="05000000000000000000" pitchFamily="2" charset="2"/>
              </a:rPr>
              <a:t> </a:t>
            </a:r>
            <a:r>
              <a:rPr lang="de-DE" sz="2200" dirty="0" smtClean="0">
                <a:sym typeface="Wingdings" panose="05000000000000000000" pitchFamily="2" charset="2"/>
              </a:rPr>
              <a:t>ausbauen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2200" dirty="0" smtClean="0">
                <a:sym typeface="Wingdings" panose="05000000000000000000" pitchFamily="2" charset="2"/>
              </a:rPr>
              <a:t>stärkere </a:t>
            </a:r>
            <a:r>
              <a:rPr lang="de-DE" sz="2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Kundenbindung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2200" dirty="0" smtClean="0">
                <a:sym typeface="Wingdings" panose="05000000000000000000" pitchFamily="2" charset="2"/>
              </a:rPr>
              <a:t>mehr </a:t>
            </a:r>
            <a:r>
              <a:rPr lang="de-DE" sz="2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Umsatz generieren</a:t>
            </a:r>
            <a:endParaRPr lang="de-DE" sz="2200" b="1" dirty="0" smtClean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0A2B-68F3-4B18-A582-0C30EBFBD849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00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So </a:t>
            </a:r>
            <a:r>
              <a:rPr lang="de-DE" dirty="0" err="1" smtClean="0"/>
              <a:t>WebRTC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Telephone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Webpage,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expanded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Social</a:t>
            </a:r>
            <a:r>
              <a:rPr lang="de-DE" baseline="0" dirty="0" smtClean="0"/>
              <a:t> Media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E-Mail</a:t>
            </a:r>
          </a:p>
          <a:p>
            <a:endParaRPr lang="de-DE" baseline="0" dirty="0" smtClean="0"/>
          </a:p>
          <a:p>
            <a:r>
              <a:rPr lang="de-DE" baseline="0" dirty="0" smtClean="0"/>
              <a:t>User </a:t>
            </a:r>
            <a:r>
              <a:rPr lang="de-DE" baseline="0" dirty="0" err="1" smtClean="0"/>
              <a:t>benefit</a:t>
            </a:r>
            <a:r>
              <a:rPr lang="de-DE" baseline="0" dirty="0" smtClean="0"/>
              <a:t>?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0A2B-68F3-4B18-A582-0C30EBFBD84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48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WebRTC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enables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communication</a:t>
            </a:r>
            <a:r>
              <a:rPr lang="de-DE" baseline="0" dirty="0" smtClean="0"/>
              <a:t>. Additional </a:t>
            </a:r>
            <a:r>
              <a:rPr lang="de-DE" baseline="0" dirty="0" err="1" smtClean="0"/>
              <a:t>information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‚</a:t>
            </a:r>
            <a:r>
              <a:rPr lang="de-DE" baseline="0" dirty="0" err="1" smtClean="0"/>
              <a:t>location</a:t>
            </a:r>
            <a:r>
              <a:rPr lang="de-DE" baseline="0" dirty="0" smtClean="0"/>
              <a:t>‘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he </a:t>
            </a:r>
            <a:r>
              <a:rPr lang="de-DE" baseline="0" dirty="0" err="1" smtClean="0"/>
              <a:t>called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possible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callee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limits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expands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number</a:t>
            </a:r>
            <a:r>
              <a:rPr lang="de-DE" baseline="0" dirty="0" smtClean="0"/>
              <a:t> potential </a:t>
            </a:r>
            <a:r>
              <a:rPr lang="de-DE" baseline="0" dirty="0" err="1" smtClean="0"/>
              <a:t>callers</a:t>
            </a:r>
            <a:r>
              <a:rPr lang="de-DE" baseline="0" dirty="0" smtClean="0"/>
              <a:t>. Phone </a:t>
            </a:r>
            <a:r>
              <a:rPr lang="de-DE" baseline="0" dirty="0" err="1" smtClean="0"/>
              <a:t>numbers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guessed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network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smtClean="0"/>
              <a:t>Security: </a:t>
            </a:r>
            <a:r>
              <a:rPr lang="de-DE" baseline="0" dirty="0" err="1" smtClean="0"/>
              <a:t>WebRTC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requires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secure</a:t>
            </a:r>
            <a:r>
              <a:rPr lang="de-DE" baseline="0" dirty="0" smtClean="0"/>
              <a:t> TLS </a:t>
            </a:r>
          </a:p>
          <a:p>
            <a:endParaRPr lang="de-DE" baseline="0" dirty="0" smtClean="0"/>
          </a:p>
          <a:p>
            <a:r>
              <a:rPr lang="de-DE" baseline="0" dirty="0" smtClean="0"/>
              <a:t>Identity: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anonymous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permits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/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requires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0A2B-68F3-4B18-A582-0C30EBFBD849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698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0A2B-68F3-4B18-A582-0C30EBFBD84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698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10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TOP </a:t>
            </a:r>
            <a:r>
              <a:rPr lang="de-DE" baseline="0" dirty="0" err="1" smtClean="0"/>
              <a:t>american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banks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started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WebRTC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projects</a:t>
            </a:r>
            <a:endParaRPr lang="de-DE" baseline="0" dirty="0" smtClean="0"/>
          </a:p>
          <a:p>
            <a:r>
              <a:rPr lang="de-DE" dirty="0" err="1" smtClean="0"/>
              <a:t>Genesys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major</a:t>
            </a:r>
            <a:r>
              <a:rPr lang="de-DE" baseline="0" dirty="0" smtClean="0"/>
              <a:t> cc </a:t>
            </a:r>
            <a:r>
              <a:rPr lang="de-DE" baseline="0" dirty="0" err="1" smtClean="0"/>
              <a:t>supplier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reports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banks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customer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presence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handled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directly</a:t>
            </a:r>
            <a:endParaRPr lang="de-DE" baseline="0" dirty="0" smtClean="0"/>
          </a:p>
          <a:p>
            <a:r>
              <a:rPr lang="de-DE" baseline="0" dirty="0" smtClean="0"/>
              <a:t>End-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-end </a:t>
            </a:r>
            <a:r>
              <a:rPr lang="de-DE" baseline="0" dirty="0" err="1" smtClean="0"/>
              <a:t>encrypted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service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additional </a:t>
            </a:r>
            <a:r>
              <a:rPr lang="de-DE" baseline="0" dirty="0" err="1" smtClean="0"/>
              <a:t>servers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required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gateway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installed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premises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bank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Reinvite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reduces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traffic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central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office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branches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smtClean="0"/>
              <a:t>This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true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medical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doctors</a:t>
            </a:r>
            <a:r>
              <a:rPr lang="de-DE" baseline="0" dirty="0" smtClean="0"/>
              <a:t>: e.g. </a:t>
            </a:r>
            <a:r>
              <a:rPr lang="de-DE" baseline="0" dirty="0" err="1" smtClean="0"/>
              <a:t>special</a:t>
            </a:r>
            <a:r>
              <a:rPr lang="de-DE" baseline="0" dirty="0" smtClean="0"/>
              <a:t> online </a:t>
            </a:r>
            <a:r>
              <a:rPr lang="de-DE" baseline="0" dirty="0" err="1" smtClean="0"/>
              <a:t>service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hours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especially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doctors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acuire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doctors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offices</a:t>
            </a:r>
            <a:r>
              <a:rPr lang="de-DE" baseline="0" dirty="0" smtClean="0"/>
              <a:t> in remote </a:t>
            </a:r>
            <a:r>
              <a:rPr lang="de-DE" baseline="0" dirty="0" err="1" smtClean="0"/>
              <a:t>locations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offer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special</a:t>
            </a:r>
            <a:r>
              <a:rPr lang="de-DE" baseline="0" dirty="0" smtClean="0"/>
              <a:t> online </a:t>
            </a:r>
            <a:r>
              <a:rPr lang="de-DE" baseline="0" dirty="0" err="1" smtClean="0"/>
              <a:t>visits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assistant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cares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person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doctor</a:t>
            </a:r>
            <a:r>
              <a:rPr lang="de-DE" baseline="0" dirty="0" smtClean="0"/>
              <a:t> just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conferenced</a:t>
            </a:r>
            <a:r>
              <a:rPr lang="de-DE" baseline="0" dirty="0" smtClean="0"/>
              <a:t> in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0A2B-68F3-4B18-A582-0C30EBFBD849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799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0A2B-68F3-4B18-A582-0C30EBFBD849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785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Functionality</a:t>
            </a:r>
            <a:r>
              <a:rPr lang="de-DE" dirty="0" smtClean="0"/>
              <a:t> not limited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, </a:t>
            </a:r>
            <a:r>
              <a:rPr lang="de-DE" dirty="0" err="1" smtClean="0"/>
              <a:t>video</a:t>
            </a:r>
            <a:r>
              <a:rPr lang="de-DE" dirty="0" smtClean="0"/>
              <a:t> </a:t>
            </a:r>
            <a:r>
              <a:rPr lang="de-DE" dirty="0" err="1" smtClean="0"/>
              <a:t>calls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evrything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possible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benfit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platform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cross</a:t>
            </a:r>
            <a:r>
              <a:rPr lang="de-DE" baseline="0" dirty="0" smtClean="0"/>
              <a:t> medial </a:t>
            </a:r>
            <a:r>
              <a:rPr lang="de-DE" baseline="0" dirty="0" err="1" smtClean="0"/>
              <a:t>functionality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Demo, Gateway, </a:t>
            </a:r>
            <a:r>
              <a:rPr lang="de-DE" baseline="0" dirty="0" err="1" smtClean="0"/>
              <a:t>sip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phone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webrtc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client</a:t>
            </a:r>
            <a:endParaRPr lang="de-DE" baseline="0" dirty="0" smtClean="0"/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0A2B-68F3-4B18-A582-0C30EBFBD84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457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Advantages:</a:t>
            </a:r>
          </a:p>
          <a:p>
            <a:r>
              <a:rPr lang="de-DE" baseline="0" dirty="0" smtClean="0"/>
              <a:t>Every </a:t>
            </a:r>
            <a:r>
              <a:rPr lang="de-DE" baseline="0" dirty="0" err="1" smtClean="0"/>
              <a:t>customer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ITSP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opportunity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offer</a:t>
            </a:r>
            <a:r>
              <a:rPr lang="de-DE" baseline="0" dirty="0" smtClean="0"/>
              <a:t> an additional </a:t>
            </a:r>
            <a:r>
              <a:rPr lang="de-DE" baseline="0" dirty="0" err="1" smtClean="0"/>
              <a:t>caller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channel</a:t>
            </a:r>
            <a:endParaRPr lang="de-DE" baseline="0" dirty="0" smtClean="0"/>
          </a:p>
          <a:p>
            <a:r>
              <a:rPr lang="de-DE" baseline="0" dirty="0" err="1" smtClean="0"/>
              <a:t>Usage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customer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embed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website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access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everybody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err="1" smtClean="0"/>
              <a:t>Why</a:t>
            </a:r>
            <a:r>
              <a:rPr lang="de-DE" baseline="0" dirty="0" smtClean="0"/>
              <a:t>: Marketing? USP? Promote </a:t>
            </a:r>
            <a:r>
              <a:rPr lang="de-DE" baseline="0" dirty="0" err="1" smtClean="0"/>
              <a:t>brand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name</a:t>
            </a:r>
            <a:r>
              <a:rPr lang="de-DE" baseline="0" dirty="0" smtClean="0"/>
              <a:t>? </a:t>
            </a:r>
          </a:p>
          <a:p>
            <a:endParaRPr lang="de-DE" baseline="0" dirty="0" smtClean="0"/>
          </a:p>
          <a:p>
            <a:r>
              <a:rPr lang="de-DE" baseline="0" dirty="0" smtClean="0"/>
              <a:t>OTT? </a:t>
            </a:r>
            <a:r>
              <a:rPr lang="de-DE" baseline="0" dirty="0" err="1" smtClean="0"/>
              <a:t>Airtime</a:t>
            </a:r>
            <a:r>
              <a:rPr lang="de-DE" baseline="0" dirty="0" smtClean="0"/>
              <a:t>? Interconnection? </a:t>
            </a:r>
          </a:p>
          <a:p>
            <a:endParaRPr lang="de-DE" baseline="0" dirty="0" smtClean="0"/>
          </a:p>
          <a:p>
            <a:r>
              <a:rPr lang="de-DE" baseline="0" dirty="0" smtClean="0"/>
              <a:t>Do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billing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yet</a:t>
            </a:r>
            <a:r>
              <a:rPr lang="de-DE" baseline="0" dirty="0" smtClean="0"/>
              <a:t>?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0A2B-68F3-4B18-A582-0C30EBFBD849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457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200" b="1" dirty="0" smtClean="0">
                <a:solidFill>
                  <a:schemeClr val="tx1"/>
                </a:solidFill>
              </a:rPr>
              <a:t>Video</a:t>
            </a:r>
          </a:p>
          <a:p>
            <a:r>
              <a:rPr lang="de-DE" sz="2200" b="1" dirty="0" smtClean="0">
                <a:solidFill>
                  <a:schemeClr val="tx1"/>
                </a:solidFill>
              </a:rPr>
              <a:t>Mehrwert für Kunden</a:t>
            </a:r>
            <a:r>
              <a:rPr lang="de-DE" sz="2200" b="1" dirty="0" smtClean="0"/>
              <a:t>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2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individuelle Beratung</a:t>
            </a:r>
            <a:endParaRPr lang="de-DE" sz="22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2200" dirty="0" smtClean="0">
                <a:sym typeface="Wingdings" panose="05000000000000000000" pitchFamily="2" charset="2"/>
              </a:rPr>
              <a:t>gesteigertes </a:t>
            </a:r>
            <a:r>
              <a:rPr lang="de-DE" sz="2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Qualitätsempfinden</a:t>
            </a:r>
          </a:p>
          <a:p>
            <a:pPr marL="457063" lvl="1" indent="0">
              <a:buNone/>
            </a:pPr>
            <a:endParaRPr lang="de-DE" sz="2200" dirty="0" smtClean="0">
              <a:solidFill>
                <a:schemeClr val="tx1"/>
              </a:solidFill>
            </a:endParaRPr>
          </a:p>
          <a:p>
            <a:r>
              <a:rPr lang="de-DE" sz="2200" b="1" dirty="0" smtClean="0">
                <a:solidFill>
                  <a:schemeClr val="tx1"/>
                </a:solidFill>
              </a:rPr>
              <a:t>Mehrwert für Anbieter</a:t>
            </a:r>
            <a:endParaRPr lang="de-DE" sz="2200" b="1" dirty="0" smtClean="0"/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2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Vertrauensverhältnis</a:t>
            </a:r>
            <a:r>
              <a:rPr lang="de-DE" sz="2200" b="1" dirty="0" smtClean="0">
                <a:sym typeface="Wingdings" panose="05000000000000000000" pitchFamily="2" charset="2"/>
              </a:rPr>
              <a:t> </a:t>
            </a:r>
            <a:r>
              <a:rPr lang="de-DE" sz="2200" dirty="0" smtClean="0">
                <a:sym typeface="Wingdings" panose="05000000000000000000" pitchFamily="2" charset="2"/>
              </a:rPr>
              <a:t>ausbauen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2200" dirty="0" smtClean="0">
                <a:sym typeface="Wingdings" panose="05000000000000000000" pitchFamily="2" charset="2"/>
              </a:rPr>
              <a:t>stärkere </a:t>
            </a:r>
            <a:r>
              <a:rPr lang="de-DE" sz="2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Kundenbindung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2200" dirty="0" smtClean="0">
                <a:sym typeface="Wingdings" panose="05000000000000000000" pitchFamily="2" charset="2"/>
              </a:rPr>
              <a:t>mehr </a:t>
            </a:r>
            <a:r>
              <a:rPr lang="de-DE" sz="2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Umsatz generieren</a:t>
            </a:r>
            <a:endParaRPr lang="de-DE" sz="2200" b="1" dirty="0" smtClean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0A2B-68F3-4B18-A582-0C30EBFBD849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00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PPT_Vorlage_E4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233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60032" y="2130425"/>
            <a:ext cx="4032448" cy="2018655"/>
          </a:xfrm>
          <a:effectLst>
            <a:outerShdw blurRad="50800" dist="38100" dir="8100000" algn="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83768" y="5060776"/>
            <a:ext cx="6400800" cy="12485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19BD86-ABD3-4884-A1DB-F1C9FFB70C34}" type="datetimeFigureOut">
              <a:rPr lang="de-DE" smtClean="0"/>
              <a:pPr/>
              <a:t>14.04.2013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fld id="{7DB905BF-E5BD-4C72-A4E4-99034CAE7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PPT_Vorlage_E4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19256" cy="792088"/>
          </a:xfrm>
        </p:spPr>
        <p:txBody>
          <a:bodyPr>
            <a:normAutofit/>
          </a:bodyPr>
          <a:lstStyle>
            <a:lvl1pPr algn="l">
              <a:defRPr sz="3400">
                <a:latin typeface="Myriad Pro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165923"/>
          </a:xfrm>
        </p:spPr>
        <p:txBody>
          <a:bodyPr/>
          <a:lstStyle>
            <a:lvl1pPr>
              <a:defRPr sz="2800">
                <a:latin typeface="Myriad Pro" pitchFamily="34" charset="0"/>
              </a:defRPr>
            </a:lvl1pPr>
            <a:lvl2pPr>
              <a:defRPr sz="24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1800">
                <a:latin typeface="Myriad Pro" pitchFamily="34" charset="0"/>
              </a:defRPr>
            </a:lvl4pPr>
            <a:lvl5pPr>
              <a:defRPr sz="1800">
                <a:latin typeface="Myriad Pro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BD86-ABD3-4884-A1DB-F1C9FFB70C34}" type="datetimeFigureOut">
              <a:rPr lang="de-DE" smtClean="0"/>
              <a:pPr/>
              <a:t>14.04.2013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5BF-E5BD-4C72-A4E4-99034CAE7E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PPT_Vorlage_E4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95200"/>
            <a:ext cx="8229600" cy="792000"/>
          </a:xfrm>
        </p:spPr>
        <p:txBody>
          <a:bodyPr>
            <a:noAutofit/>
          </a:bodyPr>
          <a:lstStyle>
            <a:lvl1pPr>
              <a:defRPr sz="3400">
                <a:latin typeface="Myriad Pro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990800"/>
            <a:ext cx="4038600" cy="4165200"/>
          </a:xfrm>
        </p:spPr>
        <p:txBody>
          <a:bodyPr/>
          <a:lstStyle>
            <a:lvl1pPr>
              <a:defRPr sz="2800">
                <a:latin typeface="Myriad Pro" pitchFamily="34" charset="0"/>
              </a:defRPr>
            </a:lvl1pPr>
            <a:lvl2pPr>
              <a:defRPr sz="24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1800">
                <a:latin typeface="Myriad Pro" pitchFamily="34" charset="0"/>
              </a:defRPr>
            </a:lvl4pPr>
            <a:lvl5pPr>
              <a:defRPr sz="1800">
                <a:latin typeface="Myriad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90800"/>
            <a:ext cx="4038600" cy="4165200"/>
          </a:xfrm>
        </p:spPr>
        <p:txBody>
          <a:bodyPr/>
          <a:lstStyle>
            <a:lvl1pPr>
              <a:defRPr lang="de-DE" sz="2800" kern="1200" dirty="0" smtClean="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>
              <a:defRPr lang="de-DE" sz="2400" kern="1200" dirty="0" smtClean="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>
              <a:defRPr lang="de-DE" sz="2000" kern="1200" dirty="0" smtClean="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>
              <a:defRPr lang="de-DE" sz="1800" kern="1200" dirty="0" smtClean="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>
              <a:defRPr lang="de-DE" sz="1800" kern="1200" dirty="0" smtClean="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Textmasterformate durch Klicken bearbeiten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de-DE" dirty="0" smtClean="0"/>
              <a:t>Zweite Ebene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dirty="0" smtClean="0"/>
              <a:t>Dritte Ebene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de-DE" dirty="0" smtClean="0"/>
              <a:t>Vierte Ebene</a:t>
            </a:r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</a:pPr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fld id="{2919BD86-ABD3-4884-A1DB-F1C9FFB70C34}" type="datetimeFigureOut">
              <a:rPr lang="de-DE" smtClean="0"/>
              <a:pPr/>
              <a:t>14.04.2013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fld id="{7DB905BF-E5BD-4C72-A4E4-99034CAE7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PPT_Vorlage_E4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95200"/>
            <a:ext cx="8229600" cy="792000"/>
          </a:xfrm>
        </p:spPr>
        <p:txBody>
          <a:bodyPr>
            <a:normAutofit/>
          </a:bodyPr>
          <a:lstStyle>
            <a:lvl1pPr>
              <a:defRPr sz="3400">
                <a:latin typeface="Myriad Pro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06915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708919"/>
            <a:ext cx="4040188" cy="3417243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06915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fld id="{2919BD86-ABD3-4884-A1DB-F1C9FFB70C34}" type="datetimeFigureOut">
              <a:rPr lang="de-DE" smtClean="0"/>
              <a:pPr/>
              <a:t>14.04.2013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fld id="{7DB905BF-E5BD-4C72-A4E4-99034CAE7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PPT_Vorlage_E4-2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1195200"/>
            <a:ext cx="82296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fld id="{2919BD86-ABD3-4884-A1DB-F1C9FFB70C34}" type="datetimeFigureOut">
              <a:rPr lang="de-DE" smtClean="0"/>
              <a:pPr/>
              <a:t>14.04.2013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fld id="{7DB905BF-E5BD-4C72-A4E4-99034CAE7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-button.de/en/cb4al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5868144" y="2130425"/>
            <a:ext cx="4032448" cy="2018655"/>
          </a:xfrm>
        </p:spPr>
        <p:txBody>
          <a:bodyPr>
            <a:normAutofit/>
          </a:bodyPr>
          <a:lstStyle/>
          <a:p>
            <a:r>
              <a:rPr lang="de-DE" sz="4800" dirty="0" err="1" smtClean="0"/>
              <a:t>WebRTC</a:t>
            </a: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800" dirty="0" smtClean="0"/>
              <a:t>@</a:t>
            </a:r>
            <a:r>
              <a:rPr lang="de-DE" sz="4800" dirty="0" err="1" smtClean="0"/>
              <a:t>Kamailio</a:t>
            </a:r>
            <a:endParaRPr lang="de-DE" sz="4800" dirty="0"/>
          </a:p>
        </p:txBody>
      </p:sp>
      <p:sp>
        <p:nvSpPr>
          <p:cNvPr id="10" name="Untertitel 9"/>
          <p:cNvSpPr>
            <a:spLocks noGrp="1"/>
          </p:cNvSpPr>
          <p:nvPr>
            <p:ph type="subTitle" idx="1"/>
          </p:nvPr>
        </p:nvSpPr>
        <p:spPr>
          <a:xfrm>
            <a:off x="4075856" y="5060776"/>
            <a:ext cx="4744616" cy="1248544"/>
          </a:xfrm>
        </p:spPr>
        <p:txBody>
          <a:bodyPr/>
          <a:lstStyle/>
          <a:p>
            <a:pPr algn="r"/>
            <a:r>
              <a:rPr lang="de-DE" dirty="0" smtClean="0"/>
              <a:t>Berlin, 17.4.2013</a:t>
            </a:r>
          </a:p>
          <a:p>
            <a:pPr algn="r"/>
            <a:r>
              <a:rPr lang="de-DE" dirty="0" smtClean="0"/>
              <a:t>Björn Schwarze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2518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Key </a:t>
            </a:r>
            <a:r>
              <a:rPr lang="de-DE" dirty="0" err="1" smtClean="0"/>
              <a:t>benefits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Click </a:t>
            </a:r>
            <a:r>
              <a:rPr lang="de-DE" sz="2400" b="1" dirty="0" err="1" smtClean="0">
                <a:solidFill>
                  <a:schemeClr val="tx1"/>
                </a:solidFill>
              </a:rPr>
              <a:t>to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dial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is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working</a:t>
            </a:r>
            <a:r>
              <a:rPr lang="de-DE" sz="2400" dirty="0" smtClean="0"/>
              <a:t> </a:t>
            </a:r>
            <a:endParaRPr lang="de-DE" sz="2400" b="1" dirty="0" smtClean="0">
              <a:solidFill>
                <a:schemeClr val="tx1"/>
              </a:solidFill>
            </a:endParaRPr>
          </a:p>
          <a:p>
            <a:r>
              <a:rPr lang="de-DE" sz="2400" dirty="0" err="1" smtClean="0"/>
              <a:t>Detailed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information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about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caller</a:t>
            </a:r>
            <a:r>
              <a:rPr lang="de-DE" sz="2400" b="1" dirty="0" smtClean="0"/>
              <a:t> </a:t>
            </a:r>
            <a:r>
              <a:rPr lang="de-DE" sz="2400" dirty="0" err="1" smtClean="0"/>
              <a:t>possible</a:t>
            </a:r>
            <a:endParaRPr lang="de-DE" sz="2400" dirty="0" smtClean="0"/>
          </a:p>
          <a:p>
            <a:r>
              <a:rPr lang="de-DE" sz="2400" dirty="0" smtClean="0"/>
              <a:t>Customer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called</a:t>
            </a:r>
            <a:r>
              <a:rPr lang="de-DE" sz="2400" b="1" dirty="0" smtClean="0"/>
              <a:t> back, </a:t>
            </a:r>
            <a:r>
              <a:rPr lang="de-DE" sz="2400" dirty="0" err="1" smtClean="0"/>
              <a:t>stays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anonymous</a:t>
            </a:r>
            <a:endParaRPr lang="de-DE" sz="2400" dirty="0" smtClean="0"/>
          </a:p>
          <a:p>
            <a:r>
              <a:rPr lang="de-DE" sz="2400" b="1" dirty="0" smtClean="0"/>
              <a:t>Instant </a:t>
            </a:r>
            <a:r>
              <a:rPr lang="de-DE" sz="2400" b="1" dirty="0" smtClean="0"/>
              <a:t>Co-</a:t>
            </a:r>
            <a:r>
              <a:rPr lang="de-DE" sz="2400" b="1" dirty="0" err="1" smtClean="0"/>
              <a:t>Browsing</a:t>
            </a:r>
            <a:endParaRPr lang="de-DE" sz="2400" dirty="0" smtClean="0"/>
          </a:p>
          <a:p>
            <a:r>
              <a:rPr lang="de-DE" sz="2400" b="1" dirty="0" smtClean="0"/>
              <a:t>Video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enrich</a:t>
            </a:r>
            <a:r>
              <a:rPr lang="de-DE" sz="2400" dirty="0" smtClean="0"/>
              <a:t> </a:t>
            </a:r>
            <a:r>
              <a:rPr lang="de-DE" sz="2400" dirty="0" err="1" smtClean="0"/>
              <a:t>customer</a:t>
            </a:r>
            <a:r>
              <a:rPr lang="de-DE" sz="2400" dirty="0" smtClean="0"/>
              <a:t> </a:t>
            </a:r>
            <a:r>
              <a:rPr lang="de-DE" sz="2400" dirty="0" err="1" smtClean="0"/>
              <a:t>service</a:t>
            </a:r>
            <a:endParaRPr lang="de-DE" sz="2400" dirty="0" smtClean="0"/>
          </a:p>
          <a:p>
            <a:r>
              <a:rPr lang="de-DE" sz="2400" dirty="0" smtClean="0"/>
              <a:t>C-Button </a:t>
            </a:r>
            <a:r>
              <a:rPr lang="de-DE" sz="2400" dirty="0" err="1" smtClean="0"/>
              <a:t>platform</a:t>
            </a:r>
            <a:r>
              <a:rPr lang="de-DE" sz="2400" dirty="0" smtClean="0"/>
              <a:t> </a:t>
            </a:r>
            <a:r>
              <a:rPr lang="de-DE" sz="2400" dirty="0" err="1" smtClean="0"/>
              <a:t>allows</a:t>
            </a:r>
            <a:r>
              <a:rPr lang="de-DE" sz="2400" dirty="0" smtClean="0"/>
              <a:t> easy </a:t>
            </a:r>
            <a:r>
              <a:rPr lang="de-DE" sz="2400" dirty="0" err="1" smtClean="0"/>
              <a:t>integration</a:t>
            </a:r>
            <a:endParaRPr lang="de-DE" sz="2400" dirty="0" smtClean="0"/>
          </a:p>
          <a:p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=&gt; </a:t>
            </a:r>
            <a:r>
              <a:rPr lang="de-DE" sz="2400" dirty="0" err="1" smtClean="0"/>
              <a:t>Increases</a:t>
            </a:r>
            <a:r>
              <a:rPr lang="de-DE" sz="2400" dirty="0" smtClean="0"/>
              <a:t> </a:t>
            </a:r>
            <a:r>
              <a:rPr lang="de-DE" sz="2400" dirty="0" err="1" smtClean="0"/>
              <a:t>customer</a:t>
            </a:r>
            <a:r>
              <a:rPr lang="de-DE" sz="2400" dirty="0" smtClean="0"/>
              <a:t> </a:t>
            </a:r>
            <a:r>
              <a:rPr lang="de-DE" sz="2400" dirty="0" err="1" smtClean="0"/>
              <a:t>satisfaction</a:t>
            </a:r>
            <a:r>
              <a:rPr lang="de-DE" sz="2400" dirty="0" smtClean="0"/>
              <a:t>!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69" y="1124744"/>
            <a:ext cx="1603365" cy="112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19256" cy="792000"/>
          </a:xfrm>
        </p:spPr>
        <p:txBody>
          <a:bodyPr/>
          <a:lstStyle/>
          <a:p>
            <a:r>
              <a:rPr lang="de-DE" sz="3600" dirty="0" smtClean="0"/>
              <a:t>Business </a:t>
            </a:r>
            <a:r>
              <a:rPr lang="de-DE" sz="3600" dirty="0" err="1" smtClean="0"/>
              <a:t>opportunity</a:t>
            </a:r>
            <a:r>
              <a:rPr lang="de-DE" sz="3600" dirty="0" smtClean="0"/>
              <a:t>: </a:t>
            </a:r>
            <a:r>
              <a:rPr lang="de-DE" sz="3600" dirty="0" err="1" smtClean="0"/>
              <a:t>social</a:t>
            </a:r>
            <a:r>
              <a:rPr lang="de-DE" sz="3600" dirty="0" smtClean="0"/>
              <a:t> </a:t>
            </a:r>
            <a:r>
              <a:rPr lang="de-DE" sz="3600" dirty="0" err="1" smtClean="0"/>
              <a:t>network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-181720" y="2237963"/>
            <a:ext cx="35295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dirty="0" err="1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embedded</a:t>
            </a:r>
            <a:r>
              <a:rPr lang="de-DE" sz="2400" dirty="0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 in</a:t>
            </a:r>
          </a:p>
          <a:p>
            <a:pPr algn="ctr"/>
            <a:r>
              <a:rPr lang="de-DE" sz="2400" dirty="0" err="1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the</a:t>
            </a:r>
            <a:r>
              <a:rPr lang="de-DE" sz="2400" dirty="0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de-DE" sz="2400" dirty="0" err="1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profile</a:t>
            </a:r>
            <a:endParaRPr lang="de-DE" sz="2400" dirty="0">
              <a:ln w="0"/>
              <a:solidFill>
                <a:srgbClr val="FE97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34496"/>
            <a:ext cx="956217" cy="1274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hteck 22"/>
          <p:cNvSpPr/>
          <p:nvPr/>
        </p:nvSpPr>
        <p:spPr>
          <a:xfrm>
            <a:off x="6014609" y="2636912"/>
            <a:ext cx="27558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dirty="0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Regular </a:t>
            </a:r>
            <a:r>
              <a:rPr lang="de-DE" sz="2400" dirty="0" err="1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phone</a:t>
            </a:r>
            <a:r>
              <a:rPr lang="de-DE" sz="2400" dirty="0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de-DE" sz="2400" dirty="0" err="1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call</a:t>
            </a:r>
            <a:endParaRPr lang="de-DE" sz="2400" dirty="0">
              <a:ln w="0"/>
              <a:solidFill>
                <a:srgbClr val="FE97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67" name="Pfeil nach rechts 66"/>
          <p:cNvSpPr/>
          <p:nvPr/>
        </p:nvSpPr>
        <p:spPr>
          <a:xfrm>
            <a:off x="3685272" y="3938400"/>
            <a:ext cx="720593" cy="20548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Pfeil nach rechts 51"/>
          <p:cNvSpPr/>
          <p:nvPr/>
        </p:nvSpPr>
        <p:spPr>
          <a:xfrm>
            <a:off x="5451743" y="3943596"/>
            <a:ext cx="720593" cy="20548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5382300" y="3430161"/>
            <a:ext cx="11198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Myriad Pro" pitchFamily="34" charset="0"/>
              </a:rPr>
              <a:t>Call </a:t>
            </a:r>
            <a:r>
              <a:rPr lang="de-DE" sz="1100" dirty="0" err="1" smtClean="0">
                <a:latin typeface="Myriad Pro" pitchFamily="34" charset="0"/>
              </a:rPr>
              <a:t>forward</a:t>
            </a:r>
            <a:r>
              <a:rPr lang="de-DE" sz="1100" dirty="0" smtClean="0">
                <a:latin typeface="Myriad Pro" pitchFamily="34" charset="0"/>
              </a:rPr>
              <a:t> </a:t>
            </a:r>
            <a:r>
              <a:rPr lang="de-DE" sz="1100" dirty="0" err="1" smtClean="0">
                <a:latin typeface="Myriad Pro" pitchFamily="34" charset="0"/>
              </a:rPr>
              <a:t>to</a:t>
            </a:r>
            <a:r>
              <a:rPr lang="de-DE" sz="1100" dirty="0" smtClean="0">
                <a:latin typeface="Myriad Pro" pitchFamily="34" charset="0"/>
              </a:rPr>
              <a:t> </a:t>
            </a:r>
            <a:r>
              <a:rPr lang="de-DE" sz="1100" dirty="0" err="1" smtClean="0">
                <a:latin typeface="Myriad Pro" pitchFamily="34" charset="0"/>
              </a:rPr>
              <a:t>landline</a:t>
            </a:r>
            <a:endParaRPr lang="de-DE" sz="1100" dirty="0">
              <a:latin typeface="Myriad Pro" pitchFamily="34" charset="0"/>
            </a:endParaRP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5" y="3245182"/>
            <a:ext cx="3151489" cy="198446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482600"/>
            <a:ext cx="307586" cy="386560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12" y="4451082"/>
            <a:ext cx="344995" cy="428126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6945" flipV="1">
            <a:off x="2732531" y="4756062"/>
            <a:ext cx="181319" cy="312783"/>
          </a:xfrm>
          <a:prstGeom prst="rect">
            <a:avLst/>
          </a:prstGeom>
        </p:spPr>
      </p:pic>
      <p:sp>
        <p:nvSpPr>
          <p:cNvPr id="41" name="Rechteck 40"/>
          <p:cNvSpPr/>
          <p:nvPr/>
        </p:nvSpPr>
        <p:spPr>
          <a:xfrm>
            <a:off x="3251401" y="2276872"/>
            <a:ext cx="26308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dirty="0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C-Button </a:t>
            </a:r>
            <a:r>
              <a:rPr lang="de-DE" sz="2400" dirty="0" err="1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Platform</a:t>
            </a:r>
            <a:endParaRPr lang="de-DE" sz="2400" dirty="0">
              <a:ln w="0"/>
              <a:solidFill>
                <a:srgbClr val="FE97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51" name="Grafik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00" y="2824565"/>
            <a:ext cx="1371785" cy="1828571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78" y="3313251"/>
            <a:ext cx="322382" cy="619805"/>
          </a:xfrm>
          <a:prstGeom prst="rect">
            <a:avLst/>
          </a:prstGeom>
        </p:spPr>
      </p:pic>
      <p:sp>
        <p:nvSpPr>
          <p:cNvPr id="54" name="Rechteck 53"/>
          <p:cNvSpPr/>
          <p:nvPr/>
        </p:nvSpPr>
        <p:spPr>
          <a:xfrm>
            <a:off x="6300642" y="4089266"/>
            <a:ext cx="14671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000" dirty="0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Björns </a:t>
            </a:r>
            <a:r>
              <a:rPr lang="de-DE" sz="2000" dirty="0" err="1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Telephone</a:t>
            </a:r>
            <a:endParaRPr lang="de-DE" sz="2000" dirty="0">
              <a:ln w="0"/>
              <a:solidFill>
                <a:srgbClr val="FE97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01" y="3109882"/>
            <a:ext cx="803792" cy="1071443"/>
          </a:xfrm>
          <a:prstGeom prst="rect">
            <a:avLst/>
          </a:prstGeom>
        </p:spPr>
      </p:pic>
      <p:sp>
        <p:nvSpPr>
          <p:cNvPr id="18" name="Pfeil nach rechts 17"/>
          <p:cNvSpPr/>
          <p:nvPr/>
        </p:nvSpPr>
        <p:spPr>
          <a:xfrm rot="5400000">
            <a:off x="4420753" y="5008107"/>
            <a:ext cx="960541" cy="15415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4874700" y="5765825"/>
            <a:ext cx="1122791" cy="22289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30932"/>
            <a:ext cx="1566221" cy="1278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2" name="Textfeld 21"/>
          <p:cNvSpPr txBox="1"/>
          <p:nvPr/>
        </p:nvSpPr>
        <p:spPr>
          <a:xfrm>
            <a:off x="5004048" y="5086345"/>
            <a:ext cx="11198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Myriad Pro" pitchFamily="34" charset="0"/>
              </a:rPr>
              <a:t>Call </a:t>
            </a:r>
            <a:r>
              <a:rPr lang="de-DE" sz="1100" dirty="0" err="1" smtClean="0">
                <a:latin typeface="Myriad Pro" pitchFamily="34" charset="0"/>
              </a:rPr>
              <a:t>transfered</a:t>
            </a:r>
            <a:r>
              <a:rPr lang="de-DE" sz="1100" dirty="0" smtClean="0">
                <a:latin typeface="Myriad Pro" pitchFamily="34" charset="0"/>
              </a:rPr>
              <a:t> </a:t>
            </a:r>
            <a:r>
              <a:rPr lang="de-DE" sz="1100" dirty="0" err="1" smtClean="0">
                <a:latin typeface="Myriad Pro" pitchFamily="34" charset="0"/>
              </a:rPr>
              <a:t>to</a:t>
            </a:r>
            <a:r>
              <a:rPr lang="de-DE" sz="1100" dirty="0" smtClean="0">
                <a:latin typeface="Myriad Pro" pitchFamily="34" charset="0"/>
              </a:rPr>
              <a:t> </a:t>
            </a:r>
            <a:r>
              <a:rPr lang="de-DE" sz="1100" dirty="0" err="1" smtClean="0">
                <a:latin typeface="Myriad Pro" pitchFamily="34" charset="0"/>
              </a:rPr>
              <a:t>video</a:t>
            </a:r>
            <a:endParaRPr lang="de-DE" sz="11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67" grpId="0" animBg="1"/>
      <p:bldP spid="52" grpId="0" animBg="1"/>
      <p:bldP spid="62" grpId="0"/>
      <p:bldP spid="54" grpId="0"/>
      <p:bldP spid="18" grpId="0" animBg="1"/>
      <p:bldP spid="19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19256" cy="792000"/>
          </a:xfrm>
        </p:spPr>
        <p:txBody>
          <a:bodyPr/>
          <a:lstStyle/>
          <a:p>
            <a:r>
              <a:rPr lang="de-DE" sz="3600" dirty="0" smtClean="0"/>
              <a:t>Business </a:t>
            </a:r>
            <a:r>
              <a:rPr lang="de-DE" sz="3600" dirty="0" err="1" smtClean="0"/>
              <a:t>opportunity</a:t>
            </a:r>
            <a:r>
              <a:rPr lang="de-DE" sz="3600" dirty="0" smtClean="0"/>
              <a:t>: </a:t>
            </a:r>
            <a:r>
              <a:rPr lang="de-DE" sz="3600" dirty="0" smtClean="0"/>
              <a:t>ITSP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-181720" y="2237963"/>
            <a:ext cx="35295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dirty="0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Internet</a:t>
            </a:r>
          </a:p>
          <a:p>
            <a:pPr algn="ctr"/>
            <a:r>
              <a:rPr lang="de-DE" sz="2400" dirty="0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User</a:t>
            </a:r>
            <a:endParaRPr lang="de-DE" sz="2400" dirty="0">
              <a:ln w="0"/>
              <a:solidFill>
                <a:srgbClr val="FE97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014609" y="2348880"/>
            <a:ext cx="27558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dirty="0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Regular </a:t>
            </a:r>
            <a:r>
              <a:rPr lang="de-DE" sz="2400" dirty="0" err="1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phone</a:t>
            </a:r>
            <a:r>
              <a:rPr lang="de-DE" sz="2400" dirty="0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de-DE" sz="2400" dirty="0" err="1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call</a:t>
            </a:r>
            <a:endParaRPr lang="de-DE" sz="2400" dirty="0">
              <a:ln w="0"/>
              <a:solidFill>
                <a:srgbClr val="FE97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67" name="Pfeil nach rechts 66"/>
          <p:cNvSpPr/>
          <p:nvPr/>
        </p:nvSpPr>
        <p:spPr>
          <a:xfrm>
            <a:off x="2555776" y="3938400"/>
            <a:ext cx="720593" cy="20548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Pfeil nach rechts 51"/>
          <p:cNvSpPr/>
          <p:nvPr/>
        </p:nvSpPr>
        <p:spPr>
          <a:xfrm>
            <a:off x="5451743" y="3943596"/>
            <a:ext cx="720593" cy="20548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5382300" y="3430161"/>
            <a:ext cx="11198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Myriad Pro" pitchFamily="34" charset="0"/>
              </a:rPr>
              <a:t>Call </a:t>
            </a:r>
            <a:r>
              <a:rPr lang="de-DE" sz="1100" dirty="0" err="1" smtClean="0">
                <a:latin typeface="Myriad Pro" pitchFamily="34" charset="0"/>
              </a:rPr>
              <a:t>forward</a:t>
            </a:r>
            <a:r>
              <a:rPr lang="de-DE" sz="1100" dirty="0" smtClean="0">
                <a:latin typeface="Myriad Pro" pitchFamily="34" charset="0"/>
              </a:rPr>
              <a:t> </a:t>
            </a:r>
            <a:r>
              <a:rPr lang="de-DE" sz="1100" dirty="0" err="1" smtClean="0">
                <a:latin typeface="Myriad Pro" pitchFamily="34" charset="0"/>
              </a:rPr>
              <a:t>to</a:t>
            </a:r>
            <a:r>
              <a:rPr lang="de-DE" sz="1100" dirty="0" smtClean="0">
                <a:latin typeface="Myriad Pro" pitchFamily="34" charset="0"/>
              </a:rPr>
              <a:t> </a:t>
            </a:r>
            <a:r>
              <a:rPr lang="de-DE" sz="1100" dirty="0" err="1" smtClean="0">
                <a:latin typeface="Myriad Pro" pitchFamily="34" charset="0"/>
              </a:rPr>
              <a:t>landline</a:t>
            </a:r>
            <a:endParaRPr lang="de-DE" sz="1100" dirty="0">
              <a:latin typeface="Myriad Pro" pitchFamily="34" charset="0"/>
            </a:endParaRPr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70" y="3845414"/>
            <a:ext cx="307586" cy="386560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74" y="3813896"/>
            <a:ext cx="344995" cy="428126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6945" flipV="1">
            <a:off x="1319393" y="4118876"/>
            <a:ext cx="181319" cy="312783"/>
          </a:xfrm>
          <a:prstGeom prst="rect">
            <a:avLst/>
          </a:prstGeom>
        </p:spPr>
      </p:pic>
      <p:sp>
        <p:nvSpPr>
          <p:cNvPr id="41" name="Rechteck 40"/>
          <p:cNvSpPr/>
          <p:nvPr/>
        </p:nvSpPr>
        <p:spPr>
          <a:xfrm>
            <a:off x="3563888" y="2391271"/>
            <a:ext cx="13997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dirty="0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Gateway</a:t>
            </a:r>
            <a:endParaRPr lang="de-DE" sz="2400" dirty="0">
              <a:ln w="0"/>
              <a:solidFill>
                <a:srgbClr val="FE97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51" name="Grafik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00" y="2824565"/>
            <a:ext cx="1371785" cy="1828571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78" y="3313251"/>
            <a:ext cx="322382" cy="619805"/>
          </a:xfrm>
          <a:prstGeom prst="rect">
            <a:avLst/>
          </a:prstGeom>
        </p:spPr>
      </p:pic>
      <p:sp>
        <p:nvSpPr>
          <p:cNvPr id="54" name="Rechteck 53"/>
          <p:cNvSpPr/>
          <p:nvPr/>
        </p:nvSpPr>
        <p:spPr>
          <a:xfrm>
            <a:off x="6345197" y="4253026"/>
            <a:ext cx="146716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000" dirty="0" err="1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Telephone</a:t>
            </a:r>
            <a:endParaRPr lang="de-DE" sz="2000" dirty="0">
              <a:ln w="0"/>
              <a:solidFill>
                <a:srgbClr val="FE97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01" y="3109882"/>
            <a:ext cx="803792" cy="1071443"/>
          </a:xfrm>
          <a:prstGeom prst="rect">
            <a:avLst/>
          </a:prstGeom>
        </p:spPr>
      </p:pic>
      <p:sp>
        <p:nvSpPr>
          <p:cNvPr id="18" name="Pfeil nach rechts 17"/>
          <p:cNvSpPr/>
          <p:nvPr/>
        </p:nvSpPr>
        <p:spPr>
          <a:xfrm rot="5400000">
            <a:off x="4420753" y="5008107"/>
            <a:ext cx="960541" cy="15415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4874700" y="5765825"/>
            <a:ext cx="1122791" cy="22289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30932"/>
            <a:ext cx="1566221" cy="1278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2" name="Textfeld 21"/>
          <p:cNvSpPr txBox="1"/>
          <p:nvPr/>
        </p:nvSpPr>
        <p:spPr>
          <a:xfrm>
            <a:off x="5004048" y="5086345"/>
            <a:ext cx="11198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Myriad Pro" pitchFamily="34" charset="0"/>
              </a:rPr>
              <a:t>Call </a:t>
            </a:r>
            <a:r>
              <a:rPr lang="de-DE" sz="1100" dirty="0" err="1" smtClean="0">
                <a:latin typeface="Myriad Pro" pitchFamily="34" charset="0"/>
              </a:rPr>
              <a:t>transfered</a:t>
            </a:r>
            <a:r>
              <a:rPr lang="de-DE" sz="1100" dirty="0" smtClean="0">
                <a:latin typeface="Myriad Pro" pitchFamily="34" charset="0"/>
              </a:rPr>
              <a:t> </a:t>
            </a:r>
            <a:r>
              <a:rPr lang="de-DE" sz="1100" dirty="0" err="1" smtClean="0">
                <a:latin typeface="Myriad Pro" pitchFamily="34" charset="0"/>
              </a:rPr>
              <a:t>to</a:t>
            </a:r>
            <a:r>
              <a:rPr lang="de-DE" sz="1100" dirty="0" smtClean="0">
                <a:latin typeface="Myriad Pro" pitchFamily="34" charset="0"/>
              </a:rPr>
              <a:t> </a:t>
            </a:r>
            <a:r>
              <a:rPr lang="de-DE" sz="1100" dirty="0" err="1" smtClean="0">
                <a:latin typeface="Myriad Pro" pitchFamily="34" charset="0"/>
              </a:rPr>
              <a:t>video</a:t>
            </a:r>
            <a:endParaRPr lang="de-DE" sz="1100" dirty="0">
              <a:latin typeface="Myriad Pro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50164" y="4797152"/>
            <a:ext cx="15615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Webpage</a:t>
            </a:r>
          </a:p>
          <a:p>
            <a:r>
              <a:rPr lang="de-DE" dirty="0" smtClean="0"/>
              <a:t>Mail</a:t>
            </a:r>
          </a:p>
          <a:p>
            <a:r>
              <a:rPr lang="de-DE" dirty="0" smtClean="0"/>
              <a:t>SMS</a:t>
            </a:r>
          </a:p>
          <a:p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7" y="2892720"/>
            <a:ext cx="1867275" cy="154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3" grpId="0"/>
      <p:bldP spid="67" grpId="0" animBg="1"/>
      <p:bldP spid="52" grpId="0" animBg="1"/>
      <p:bldP spid="62" grpId="0"/>
      <p:bldP spid="54" grpId="0"/>
      <p:bldP spid="18" grpId="0" animBg="1"/>
      <p:bldP spid="19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Call </a:t>
            </a:r>
            <a:r>
              <a:rPr lang="de-DE" dirty="0" err="1" smtClean="0"/>
              <a:t>types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/>
              <a:t>Wanted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calls</a:t>
            </a:r>
            <a:endParaRPr lang="de-DE" sz="2400" dirty="0" smtClean="0"/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Regular </a:t>
            </a:r>
            <a:r>
              <a:rPr lang="de-DE" dirty="0" err="1" smtClean="0">
                <a:sym typeface="Wingdings" panose="05000000000000000000" pitchFamily="2" charset="2"/>
              </a:rPr>
              <a:t>Calls</a:t>
            </a:r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err="1" smtClean="0">
                <a:sym typeface="Wingdings" panose="05000000000000000000" pitchFamily="2" charset="2"/>
              </a:rPr>
              <a:t>Negotiated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Calls</a:t>
            </a:r>
            <a:endParaRPr lang="de-DE" dirty="0" smtClean="0">
              <a:sym typeface="Wingdings" panose="05000000000000000000" pitchFamily="2" charset="2"/>
            </a:endParaRPr>
          </a:p>
          <a:p>
            <a:pPr lvl="3"/>
            <a:r>
              <a:rPr lang="de-DE" sz="1600" dirty="0" err="1" smtClean="0">
                <a:sym typeface="Wingdings" panose="05000000000000000000" pitchFamily="2" charset="2"/>
              </a:rPr>
              <a:t>Arranged</a:t>
            </a:r>
            <a:r>
              <a:rPr lang="de-DE" sz="1600" dirty="0" smtClean="0">
                <a:sym typeface="Wingdings" panose="05000000000000000000" pitchFamily="2" charset="2"/>
              </a:rPr>
              <a:t> per SMS, IM, Mail</a:t>
            </a:r>
          </a:p>
          <a:p>
            <a:pPr lvl="3"/>
            <a:r>
              <a:rPr lang="de-DE" sz="1600" dirty="0" err="1" smtClean="0">
                <a:sym typeface="Wingdings" panose="05000000000000000000" pitchFamily="2" charset="2"/>
              </a:rPr>
              <a:t>Prescheduled</a:t>
            </a:r>
            <a:r>
              <a:rPr lang="de-DE" sz="1600" dirty="0" smtClean="0">
                <a:sym typeface="Wingdings" panose="05000000000000000000" pitchFamily="2" charset="2"/>
              </a:rPr>
              <a:t> (</a:t>
            </a:r>
            <a:r>
              <a:rPr lang="de-DE" sz="1600" dirty="0" err="1" smtClean="0">
                <a:sym typeface="Wingdings" panose="05000000000000000000" pitchFamily="2" charset="2"/>
              </a:rPr>
              <a:t>meetings</a:t>
            </a:r>
            <a:r>
              <a:rPr lang="de-DE" sz="1600" dirty="0" smtClean="0">
                <a:sym typeface="Wingdings" panose="05000000000000000000" pitchFamily="2" charset="2"/>
              </a:rPr>
              <a:t>)</a:t>
            </a:r>
          </a:p>
          <a:p>
            <a:pPr lvl="3"/>
            <a:r>
              <a:rPr lang="de-DE" sz="1600" dirty="0" smtClean="0">
                <a:sym typeface="Wingdings" panose="05000000000000000000" pitchFamily="2" charset="2"/>
              </a:rPr>
              <a:t>Regular</a:t>
            </a:r>
          </a:p>
          <a:p>
            <a:pPr lvl="1"/>
            <a:r>
              <a:rPr lang="de-DE" dirty="0" err="1" smtClean="0">
                <a:sym typeface="Wingdings" panose="05000000000000000000" pitchFamily="2" charset="2"/>
              </a:rPr>
              <a:t>Ambient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</a:t>
            </a:r>
            <a:r>
              <a:rPr lang="de-DE" dirty="0" err="1" smtClean="0">
                <a:sym typeface="Wingdings" panose="05000000000000000000" pitchFamily="2" charset="2"/>
              </a:rPr>
              <a:t>alls</a:t>
            </a:r>
            <a:endParaRPr lang="de-DE" dirty="0" smtClean="0">
              <a:sym typeface="Wingdings" panose="05000000000000000000" pitchFamily="2" charset="2"/>
            </a:endParaRPr>
          </a:p>
          <a:p>
            <a:pPr lvl="3"/>
            <a:r>
              <a:rPr lang="de-DE" sz="1600" dirty="0" smtClean="0">
                <a:sym typeface="Wingdings" panose="05000000000000000000" pitchFamily="2" charset="2"/>
              </a:rPr>
              <a:t>Long </a:t>
            </a:r>
            <a:r>
              <a:rPr lang="de-DE" sz="1600" dirty="0" err="1" smtClean="0">
                <a:sym typeface="Wingdings" panose="05000000000000000000" pitchFamily="2" charset="2"/>
              </a:rPr>
              <a:t>running</a:t>
            </a:r>
            <a:endParaRPr lang="de-DE" sz="1600" dirty="0" smtClean="0">
              <a:sym typeface="Wingdings" panose="05000000000000000000" pitchFamily="2" charset="2"/>
            </a:endParaRPr>
          </a:p>
          <a:p>
            <a:pPr lvl="3"/>
            <a:r>
              <a:rPr lang="de-DE" sz="1600" dirty="0" err="1" smtClean="0">
                <a:sym typeface="Wingdings" panose="05000000000000000000" pitchFamily="2" charset="2"/>
              </a:rPr>
              <a:t>Join</a:t>
            </a:r>
            <a:r>
              <a:rPr lang="de-DE" sz="1600" dirty="0" smtClean="0">
                <a:sym typeface="Wingdings" panose="05000000000000000000" pitchFamily="2" charset="2"/>
              </a:rPr>
              <a:t> 2 Spaces</a:t>
            </a:r>
          </a:p>
          <a:p>
            <a:pPr lvl="3"/>
            <a:r>
              <a:rPr lang="de-DE" sz="1600" dirty="0" smtClean="0">
                <a:sym typeface="Wingdings" panose="05000000000000000000" pitchFamily="2" charset="2"/>
              </a:rPr>
              <a:t>‚</a:t>
            </a:r>
            <a:r>
              <a:rPr lang="de-DE" sz="1600" dirty="0" err="1" smtClean="0">
                <a:sym typeface="Wingdings" panose="05000000000000000000" pitchFamily="2" charset="2"/>
              </a:rPr>
              <a:t>talk</a:t>
            </a:r>
            <a:r>
              <a:rPr lang="de-DE" sz="1600" dirty="0" smtClean="0">
                <a:sym typeface="Wingdings" panose="05000000000000000000" pitchFamily="2" charset="2"/>
              </a:rPr>
              <a:t>‘ </a:t>
            </a:r>
            <a:r>
              <a:rPr lang="de-DE" sz="1600" dirty="0" err="1" smtClean="0">
                <a:sym typeface="Wingdings" panose="05000000000000000000" pitchFamily="2" charset="2"/>
              </a:rPr>
              <a:t>around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the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water</a:t>
            </a:r>
            <a:r>
              <a:rPr lang="de-DE" sz="1600" dirty="0" smtClean="0">
                <a:sym typeface="Wingdings" panose="05000000000000000000" pitchFamily="2" charset="2"/>
              </a:rPr>
              <a:t> cooler</a:t>
            </a:r>
            <a:endParaRPr lang="de-DE" sz="1600" dirty="0" smtClean="0">
              <a:sym typeface="Wingdings" panose="05000000000000000000" pitchFamily="2" charset="2"/>
            </a:endParaRPr>
          </a:p>
          <a:p>
            <a:r>
              <a:rPr lang="de-DE" sz="2400" dirty="0" err="1" smtClean="0">
                <a:solidFill>
                  <a:schemeClr val="tx1"/>
                </a:solidFill>
              </a:rPr>
              <a:t>Unwanted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calls</a:t>
            </a:r>
            <a:endParaRPr lang="de-DE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/>
                </a:solidFill>
              </a:rPr>
              <a:t>Privacy</a:t>
            </a:r>
          </a:p>
          <a:p>
            <a:r>
              <a:rPr lang="de-DE" sz="2400" dirty="0" err="1" smtClean="0"/>
              <a:t>Anonymity</a:t>
            </a:r>
            <a:endParaRPr lang="de-DE" sz="2400" dirty="0" smtClean="0"/>
          </a:p>
          <a:p>
            <a:r>
              <a:rPr lang="de-DE" sz="2400" dirty="0" smtClean="0">
                <a:solidFill>
                  <a:schemeClr val="tx1"/>
                </a:solidFill>
              </a:rPr>
              <a:t>Security</a:t>
            </a:r>
          </a:p>
          <a:p>
            <a:r>
              <a:rPr lang="de-DE" sz="2400" dirty="0" err="1" smtClean="0"/>
              <a:t>Availability</a:t>
            </a:r>
            <a:endParaRPr lang="de-DE" sz="2400" dirty="0" smtClean="0"/>
          </a:p>
          <a:p>
            <a:r>
              <a:rPr lang="de-DE" sz="2400" dirty="0" smtClean="0"/>
              <a:t>Convenience</a:t>
            </a:r>
          </a:p>
          <a:p>
            <a:r>
              <a:rPr lang="de-DE" sz="2400" dirty="0" err="1" smtClean="0">
                <a:solidFill>
                  <a:schemeClr val="tx1"/>
                </a:solidFill>
              </a:rPr>
              <a:t>Results</a:t>
            </a:r>
            <a:endParaRPr lang="de-DE" sz="2400" dirty="0" smtClean="0">
              <a:solidFill>
                <a:schemeClr val="tx1"/>
              </a:solidFill>
            </a:endParaRPr>
          </a:p>
          <a:p>
            <a:endParaRPr lang="de-DE" sz="2400" dirty="0"/>
          </a:p>
          <a:p>
            <a:r>
              <a:rPr lang="de-DE" sz="2400" dirty="0" smtClean="0"/>
              <a:t>Web-</a:t>
            </a:r>
            <a:r>
              <a:rPr lang="de-DE" sz="2400" dirty="0" err="1" smtClean="0"/>
              <a:t>based</a:t>
            </a:r>
            <a:r>
              <a:rPr lang="de-DE" sz="2400" dirty="0" smtClean="0"/>
              <a:t> </a:t>
            </a:r>
            <a:r>
              <a:rPr lang="de-DE" sz="2400" dirty="0" err="1" smtClean="0"/>
              <a:t>business</a:t>
            </a:r>
            <a:r>
              <a:rPr lang="de-DE" sz="2400" dirty="0" smtClean="0"/>
              <a:t> </a:t>
            </a:r>
            <a:r>
              <a:rPr lang="de-DE" sz="2400" dirty="0" err="1" smtClean="0"/>
              <a:t>model</a:t>
            </a:r>
            <a:r>
              <a:rPr lang="de-DE" sz="2400" dirty="0" smtClean="0"/>
              <a:t>? </a:t>
            </a:r>
            <a:endParaRPr lang="de-DE" sz="2400" dirty="0" smtClean="0">
              <a:solidFill>
                <a:schemeClr val="tx1"/>
              </a:solidFill>
            </a:endParaRPr>
          </a:p>
          <a:p>
            <a:endParaRPr lang="de-DE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70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Lots </a:t>
            </a:r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 smtClean="0">
                <a:solidFill>
                  <a:schemeClr val="tx1"/>
                </a:solidFill>
              </a:rPr>
              <a:t> do!</a:t>
            </a:r>
          </a:p>
          <a:p>
            <a:r>
              <a:rPr lang="de-DE" dirty="0" smtClean="0"/>
              <a:t>Communication </a:t>
            </a:r>
            <a:r>
              <a:rPr lang="de-DE" dirty="0" err="1" smtClean="0"/>
              <a:t>is</a:t>
            </a:r>
            <a:r>
              <a:rPr lang="de-DE" dirty="0" smtClean="0"/>
              <a:t> still </a:t>
            </a:r>
            <a:r>
              <a:rPr lang="de-DE" dirty="0" err="1" smtClean="0"/>
              <a:t>key</a:t>
            </a:r>
            <a:r>
              <a:rPr lang="de-DE" dirty="0" smtClean="0"/>
              <a:t> </a:t>
            </a:r>
          </a:p>
          <a:p>
            <a:r>
              <a:rPr lang="de-DE" dirty="0" smtClean="0"/>
              <a:t>User-</a:t>
            </a:r>
            <a:r>
              <a:rPr lang="de-DE" dirty="0" err="1" smtClean="0"/>
              <a:t>centric</a:t>
            </a:r>
            <a:r>
              <a:rPr lang="de-DE" dirty="0" smtClean="0"/>
              <a:t> web </a:t>
            </a:r>
            <a:r>
              <a:rPr lang="de-DE" dirty="0" err="1" smtClean="0"/>
              <a:t>thinking</a:t>
            </a:r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r>
              <a:rPr lang="de-DE" sz="2400" dirty="0" smtClean="0"/>
              <a:t>Tim </a:t>
            </a:r>
            <a:r>
              <a:rPr lang="de-DE" sz="2400" dirty="0" err="1" smtClean="0"/>
              <a:t>Panton</a:t>
            </a:r>
            <a:r>
              <a:rPr lang="de-DE" sz="2400" dirty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Voxeo</a:t>
            </a:r>
            <a:r>
              <a:rPr lang="de-DE" sz="2400" dirty="0" smtClean="0"/>
              <a:t>: ‚</a:t>
            </a:r>
            <a:r>
              <a:rPr lang="de-DE" sz="2400" dirty="0" err="1" smtClean="0"/>
              <a:t>WebRTC</a:t>
            </a:r>
            <a:r>
              <a:rPr lang="de-DE" sz="2400" dirty="0" smtClean="0"/>
              <a:t> will open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comms</a:t>
            </a:r>
            <a:r>
              <a:rPr lang="de-DE" sz="2400" dirty="0" smtClean="0"/>
              <a:t> </a:t>
            </a:r>
            <a:r>
              <a:rPr lang="de-DE" sz="2400" dirty="0" err="1" smtClean="0"/>
              <a:t>universe</a:t>
            </a:r>
            <a:r>
              <a:rPr lang="de-DE" sz="2400" dirty="0" smtClean="0"/>
              <a:t>.‘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588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Live Demo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www.c-button.de/en/cb4all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Gateway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 !!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Björn Schwarze</a:t>
            </a:r>
          </a:p>
          <a:p>
            <a:r>
              <a:rPr lang="de-DE" dirty="0" smtClean="0"/>
              <a:t>www.c-button.de</a:t>
            </a:r>
            <a:endParaRPr lang="de-DE" dirty="0"/>
          </a:p>
          <a:p>
            <a:r>
              <a:rPr lang="de-DE" smtClean="0"/>
              <a:t>bs@junghannscom.de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82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42508"/>
            <a:ext cx="2225689" cy="2966812"/>
          </a:xfrm>
          <a:prstGeom prst="rect">
            <a:avLst/>
          </a:prstGeom>
        </p:spPr>
      </p:pic>
      <p:sp>
        <p:nvSpPr>
          <p:cNvPr id="19" name="Pfeil nach rechts 18"/>
          <p:cNvSpPr/>
          <p:nvPr/>
        </p:nvSpPr>
        <p:spPr>
          <a:xfrm>
            <a:off x="1117030" y="2564904"/>
            <a:ext cx="1726327" cy="15783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67" y="4240118"/>
            <a:ext cx="216141" cy="270177"/>
          </a:xfrm>
          <a:prstGeom prst="rect">
            <a:avLst/>
          </a:prstGeom>
        </p:spPr>
      </p:pic>
      <p:sp>
        <p:nvSpPr>
          <p:cNvPr id="40" name="Textfeld 39"/>
          <p:cNvSpPr txBox="1"/>
          <p:nvPr/>
        </p:nvSpPr>
        <p:spPr>
          <a:xfrm>
            <a:off x="1103747" y="2231286"/>
            <a:ext cx="2048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 smtClean="0">
                <a:latin typeface="Myriad Pro" pitchFamily="34" charset="0"/>
              </a:rPr>
              <a:t>new</a:t>
            </a:r>
            <a:r>
              <a:rPr lang="de-DE" sz="1100" dirty="0" smtClean="0">
                <a:latin typeface="Myriad Pro" pitchFamily="34" charset="0"/>
              </a:rPr>
              <a:t> </a:t>
            </a:r>
            <a:r>
              <a:rPr lang="de-DE" sz="1100" dirty="0" err="1" smtClean="0">
                <a:latin typeface="Myriad Pro" pitchFamily="34" charset="0"/>
              </a:rPr>
              <a:t>WebSocket</a:t>
            </a:r>
            <a:r>
              <a:rPr lang="de-DE" sz="1100" dirty="0" smtClean="0">
                <a:latin typeface="Myriad Pro" pitchFamily="34" charset="0"/>
              </a:rPr>
              <a:t>()</a:t>
            </a:r>
            <a:endParaRPr lang="de-DE" sz="1100" dirty="0">
              <a:latin typeface="Myriad Pro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986">
            <a:off x="807466" y="4382652"/>
            <a:ext cx="145470" cy="250941"/>
          </a:xfrm>
          <a:prstGeom prst="rect">
            <a:avLst/>
          </a:prstGeom>
        </p:spPr>
      </p:pic>
      <p:sp>
        <p:nvSpPr>
          <p:cNvPr id="49" name="Textfeld 48"/>
          <p:cNvSpPr txBox="1"/>
          <p:nvPr/>
        </p:nvSpPr>
        <p:spPr>
          <a:xfrm>
            <a:off x="2938732" y="2115433"/>
            <a:ext cx="1784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bg1"/>
                </a:solidFill>
                <a:latin typeface="Myriad Pro" pitchFamily="34" charset="0"/>
              </a:rPr>
              <a:t>WebSocket</a:t>
            </a:r>
            <a:r>
              <a:rPr lang="de-DE" sz="1400" dirty="0">
                <a:solidFill>
                  <a:schemeClr val="bg1"/>
                </a:solidFill>
                <a:latin typeface="Myriad Pro" pitchFamily="34" charset="0"/>
              </a:rPr>
              <a:t> / HTTP Server</a:t>
            </a:r>
          </a:p>
          <a:p>
            <a:r>
              <a:rPr lang="de-DE" sz="1400" dirty="0" smtClean="0">
                <a:solidFill>
                  <a:schemeClr val="bg1"/>
                </a:solidFill>
                <a:latin typeface="Myriad Pro" pitchFamily="34" charset="0"/>
              </a:rPr>
              <a:t>SDP </a:t>
            </a:r>
            <a:r>
              <a:rPr lang="de-DE" sz="1400" dirty="0" err="1" smtClean="0">
                <a:solidFill>
                  <a:schemeClr val="bg1"/>
                </a:solidFill>
                <a:latin typeface="Myriad Pro" pitchFamily="34" charset="0"/>
              </a:rPr>
              <a:t>Parsing</a:t>
            </a:r>
            <a:r>
              <a:rPr lang="de-DE" sz="1400" dirty="0" smtClean="0">
                <a:solidFill>
                  <a:schemeClr val="bg1"/>
                </a:solidFill>
                <a:latin typeface="Myriad Pro" pitchFamily="34" charset="0"/>
              </a:rPr>
              <a:t> / Generation</a:t>
            </a:r>
            <a:endParaRPr lang="de-DE" sz="1400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de-DE" sz="1400" dirty="0" smtClean="0">
                <a:solidFill>
                  <a:schemeClr val="bg1"/>
                </a:solidFill>
                <a:latin typeface="Myriad Pro" pitchFamily="34" charset="0"/>
              </a:rPr>
              <a:t>SIP User Agent</a:t>
            </a:r>
            <a:endParaRPr lang="de-DE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2587598" y="1239143"/>
            <a:ext cx="24867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dirty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RTC2SIP </a:t>
            </a:r>
            <a:r>
              <a:rPr lang="de-DE" sz="2400" dirty="0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Plattform</a:t>
            </a:r>
            <a:endParaRPr lang="de-DE" sz="2400" dirty="0">
              <a:ln w="0"/>
              <a:solidFill>
                <a:srgbClr val="FE97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95163" y="1268760"/>
            <a:ext cx="21879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dirty="0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Browser (Client)</a:t>
            </a:r>
            <a:endParaRPr lang="de-DE" sz="2400" dirty="0">
              <a:ln w="0"/>
              <a:solidFill>
                <a:srgbClr val="FE97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321894" y="1969095"/>
            <a:ext cx="2089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bg1"/>
                </a:solidFill>
                <a:latin typeface="Myriad Pro" pitchFamily="34" charset="0"/>
              </a:rPr>
              <a:t>WebRTC</a:t>
            </a:r>
            <a:r>
              <a:rPr lang="de-DE" sz="1400" dirty="0" smtClean="0">
                <a:solidFill>
                  <a:schemeClr val="bg1"/>
                </a:solidFill>
                <a:latin typeface="Myriad Pro" pitchFamily="34" charset="0"/>
              </a:rPr>
              <a:t> JavaScript API</a:t>
            </a:r>
            <a:endParaRPr lang="de-DE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4" name="Pfeil nach rechts 53"/>
          <p:cNvSpPr/>
          <p:nvPr/>
        </p:nvSpPr>
        <p:spPr>
          <a:xfrm>
            <a:off x="1117030" y="3487187"/>
            <a:ext cx="1726327" cy="15783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1103747" y="3070121"/>
            <a:ext cx="204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Myriad Pro" pitchFamily="34" charset="0"/>
              </a:rPr>
              <a:t>REGISTER REQUEST senden (JSON)</a:t>
            </a:r>
            <a:endParaRPr lang="de-DE" sz="1100" dirty="0">
              <a:latin typeface="Myriad Pro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250394" y="2710081"/>
            <a:ext cx="2214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ym typeface="Wingdings" panose="05000000000000000000" pitchFamily="2" charset="2"/>
              </a:rPr>
              <a:t> </a:t>
            </a:r>
            <a:r>
              <a:rPr lang="de-DE" sz="1100" dirty="0" smtClean="0">
                <a:latin typeface="Myriad Pro" pitchFamily="34" charset="0"/>
              </a:rPr>
              <a:t>Zugriff auf </a:t>
            </a:r>
            <a:r>
              <a:rPr lang="de-DE" sz="1100" dirty="0" err="1" smtClean="0">
                <a:latin typeface="Myriad Pro" pitchFamily="34" charset="0"/>
              </a:rPr>
              <a:t>Microfon</a:t>
            </a:r>
            <a:r>
              <a:rPr lang="de-DE" sz="1100" dirty="0" smtClean="0">
                <a:latin typeface="Myriad Pro" pitchFamily="34" charset="0"/>
              </a:rPr>
              <a:t> und Webcam erlauben</a:t>
            </a:r>
            <a:endParaRPr lang="de-DE" sz="1100" dirty="0">
              <a:latin typeface="Myriad Pro" pitchFamily="34" charset="0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5520073" y="1239143"/>
            <a:ext cx="2278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dirty="0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IP Telefonanlage</a:t>
            </a:r>
            <a:endParaRPr lang="de-DE" sz="2400" dirty="0">
              <a:ln w="0"/>
              <a:solidFill>
                <a:srgbClr val="FE97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59" name="Grafik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01248" y="4470288"/>
            <a:ext cx="2195117" cy="254856"/>
          </a:xfrm>
          <a:prstGeom prst="rect">
            <a:avLst/>
          </a:prstGeom>
        </p:spPr>
      </p:pic>
      <p:sp>
        <p:nvSpPr>
          <p:cNvPr id="60" name="Pfeil nach rechts 59"/>
          <p:cNvSpPr/>
          <p:nvPr/>
        </p:nvSpPr>
        <p:spPr>
          <a:xfrm>
            <a:off x="1117030" y="4279275"/>
            <a:ext cx="1726327" cy="15783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/>
          <p:cNvSpPr txBox="1"/>
          <p:nvPr/>
        </p:nvSpPr>
        <p:spPr>
          <a:xfrm>
            <a:off x="1103746" y="4031486"/>
            <a:ext cx="2048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Myriad Pro" pitchFamily="34" charset="0"/>
              </a:rPr>
              <a:t>INVITE REQUEST senden (JSON)</a:t>
            </a:r>
            <a:endParaRPr lang="de-DE" sz="1100" dirty="0">
              <a:latin typeface="Myriad Pro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1103747" y="4895582"/>
            <a:ext cx="2048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Myriad Pro" pitchFamily="34" charset="0"/>
              </a:rPr>
              <a:t>INVITE RESPONSE empf. (JSON)</a:t>
            </a:r>
            <a:endParaRPr lang="de-DE" sz="1100" dirty="0">
              <a:latin typeface="Myriad Pro" pitchFamily="34" charset="0"/>
            </a:endParaRPr>
          </a:p>
        </p:txBody>
      </p:sp>
      <p:sp>
        <p:nvSpPr>
          <p:cNvPr id="5" name="Pfeil nach links 4"/>
          <p:cNvSpPr/>
          <p:nvPr/>
        </p:nvSpPr>
        <p:spPr>
          <a:xfrm>
            <a:off x="1125637" y="5597661"/>
            <a:ext cx="1726327" cy="135595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Textfeld 65"/>
          <p:cNvSpPr txBox="1"/>
          <p:nvPr/>
        </p:nvSpPr>
        <p:spPr>
          <a:xfrm>
            <a:off x="250394" y="3671446"/>
            <a:ext cx="2214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ym typeface="Wingdings" panose="05000000000000000000" pitchFamily="2" charset="2"/>
              </a:rPr>
              <a:t> </a:t>
            </a:r>
            <a:r>
              <a:rPr lang="de-DE" sz="1100" dirty="0" err="1" smtClean="0">
                <a:latin typeface="Myriad Pro" pitchFamily="34" charset="0"/>
              </a:rPr>
              <a:t>RTCPeerConnection</a:t>
            </a:r>
            <a:r>
              <a:rPr lang="de-DE" sz="1100" dirty="0" smtClean="0">
                <a:latin typeface="Myriad Pro" pitchFamily="34" charset="0"/>
              </a:rPr>
              <a:t> erstellen</a:t>
            </a:r>
            <a:endParaRPr lang="de-DE" sz="1100" dirty="0">
              <a:latin typeface="Myriad Pro" pitchFamily="34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1086424" y="4550931"/>
            <a:ext cx="2048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Myriad Pro" pitchFamily="34" charset="0"/>
              </a:rPr>
              <a:t>(</a:t>
            </a:r>
            <a:r>
              <a:rPr lang="de-DE" sz="1000" dirty="0" err="1" smtClean="0">
                <a:latin typeface="Myriad Pro" pitchFamily="34" charset="0"/>
              </a:rPr>
              <a:t>local</a:t>
            </a:r>
            <a:r>
              <a:rPr lang="de-DE" sz="1000" dirty="0" smtClean="0">
                <a:latin typeface="Myriad Pro" pitchFamily="34" charset="0"/>
              </a:rPr>
              <a:t> SDP </a:t>
            </a:r>
            <a:r>
              <a:rPr lang="de-DE" sz="1000" dirty="0" err="1" smtClean="0">
                <a:latin typeface="Myriad Pro" pitchFamily="34" charset="0"/>
              </a:rPr>
              <a:t>description</a:t>
            </a:r>
            <a:r>
              <a:rPr lang="de-DE" sz="1000" dirty="0" smtClean="0">
                <a:latin typeface="Myriad Pro" pitchFamily="34" charset="0"/>
              </a:rPr>
              <a:t> mitsenden)</a:t>
            </a:r>
            <a:endParaRPr lang="de-DE" sz="1000" dirty="0">
              <a:latin typeface="Myriad Pro" pitchFamily="34" charset="0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1103746" y="5261138"/>
            <a:ext cx="20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Myriad Pro" pitchFamily="34" charset="0"/>
              </a:rPr>
              <a:t>(remote SDP </a:t>
            </a:r>
            <a:r>
              <a:rPr lang="de-DE" sz="1000" dirty="0" err="1" smtClean="0">
                <a:latin typeface="Myriad Pro" pitchFamily="34" charset="0"/>
              </a:rPr>
              <a:t>description</a:t>
            </a:r>
            <a:r>
              <a:rPr lang="de-DE" sz="1000" dirty="0" smtClean="0">
                <a:latin typeface="Myriad Pro" pitchFamily="34" charset="0"/>
              </a:rPr>
              <a:t> empfangen)</a:t>
            </a:r>
            <a:endParaRPr lang="de-DE" sz="1000" dirty="0">
              <a:latin typeface="Myriad Pro" pitchFamily="34" charset="0"/>
            </a:endParaRPr>
          </a:p>
        </p:txBody>
      </p:sp>
      <p:sp>
        <p:nvSpPr>
          <p:cNvPr id="69" name="Pfeil nach rechts 68"/>
          <p:cNvSpPr/>
          <p:nvPr/>
        </p:nvSpPr>
        <p:spPr>
          <a:xfrm>
            <a:off x="4622305" y="3775219"/>
            <a:ext cx="1830640" cy="15783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4592159" y="3142129"/>
            <a:ext cx="2140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Myriad Pro" pitchFamily="34" charset="0"/>
              </a:rPr>
              <a:t>SIP REQUESTS in SIP Header senden (UDP)</a:t>
            </a:r>
            <a:endParaRPr lang="de-DE" sz="1100" dirty="0">
              <a:latin typeface="Myriad Pro" pitchFamily="34" charset="0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4599244" y="4006225"/>
            <a:ext cx="204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Myriad Pro" pitchFamily="34" charset="0"/>
              </a:rPr>
              <a:t>UDP Pakete mit SIP Header empfangen</a:t>
            </a:r>
            <a:endParaRPr lang="de-DE" sz="1100" dirty="0">
              <a:latin typeface="Myriad Pro" pitchFamily="34" charset="0"/>
            </a:endParaRPr>
          </a:p>
        </p:txBody>
      </p:sp>
      <p:sp>
        <p:nvSpPr>
          <p:cNvPr id="74" name="Pfeil nach links 73"/>
          <p:cNvSpPr/>
          <p:nvPr/>
        </p:nvSpPr>
        <p:spPr>
          <a:xfrm>
            <a:off x="4618767" y="4581078"/>
            <a:ext cx="1834177" cy="144066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Pfeil nach links 75"/>
          <p:cNvSpPr/>
          <p:nvPr/>
        </p:nvSpPr>
        <p:spPr>
          <a:xfrm flipV="1">
            <a:off x="4618767" y="5947532"/>
            <a:ext cx="2572202" cy="145764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Pfeil nach rechts 76"/>
          <p:cNvSpPr/>
          <p:nvPr/>
        </p:nvSpPr>
        <p:spPr>
          <a:xfrm rot="5400000">
            <a:off x="6725442" y="5299004"/>
            <a:ext cx="891760" cy="12076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Pfeil nach rechts 77"/>
          <p:cNvSpPr/>
          <p:nvPr/>
        </p:nvSpPr>
        <p:spPr>
          <a:xfrm rot="16200000">
            <a:off x="6725442" y="5154988"/>
            <a:ext cx="891760" cy="12076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Pfeil nach links 78"/>
          <p:cNvSpPr/>
          <p:nvPr/>
        </p:nvSpPr>
        <p:spPr>
          <a:xfrm rot="10800000" flipV="1">
            <a:off x="4736102" y="5947531"/>
            <a:ext cx="2572202" cy="145764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extfeld 81"/>
          <p:cNvSpPr txBox="1"/>
          <p:nvPr/>
        </p:nvSpPr>
        <p:spPr>
          <a:xfrm>
            <a:off x="4626020" y="5687670"/>
            <a:ext cx="2048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rgbClr val="FE9700"/>
                </a:solidFill>
                <a:latin typeface="Myriad Pro" pitchFamily="34" charset="0"/>
              </a:rPr>
              <a:t>SRTP Stream</a:t>
            </a:r>
            <a:endParaRPr lang="de-DE" sz="1100" dirty="0">
              <a:solidFill>
                <a:srgbClr val="FE9700"/>
              </a:solidFill>
              <a:latin typeface="Myriad Pro" pitchFamily="34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363013" y="5687670"/>
            <a:ext cx="2048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rgbClr val="FE9700"/>
                </a:solidFill>
                <a:latin typeface="Myriad Pro" pitchFamily="34" charset="0"/>
              </a:rPr>
              <a:t>SRTP Stream</a:t>
            </a:r>
            <a:endParaRPr lang="de-DE" sz="1100" dirty="0">
              <a:solidFill>
                <a:srgbClr val="FE9700"/>
              </a:solidFill>
              <a:latin typeface="Myriad Pro" pitchFamily="34" charset="0"/>
            </a:endParaRPr>
          </a:p>
        </p:txBody>
      </p:sp>
      <p:sp>
        <p:nvSpPr>
          <p:cNvPr id="84" name="Pfeil nach links 83"/>
          <p:cNvSpPr/>
          <p:nvPr/>
        </p:nvSpPr>
        <p:spPr>
          <a:xfrm rot="10800000" flipV="1">
            <a:off x="1239194" y="5947532"/>
            <a:ext cx="1728000" cy="145764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Pfeil nach links 84"/>
          <p:cNvSpPr/>
          <p:nvPr/>
        </p:nvSpPr>
        <p:spPr>
          <a:xfrm flipV="1">
            <a:off x="1115808" y="5947532"/>
            <a:ext cx="1728000" cy="145764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38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0" grpId="0"/>
      <p:bldP spid="54" grpId="0" animBg="1"/>
      <p:bldP spid="55" grpId="0"/>
      <p:bldP spid="56" grpId="0"/>
      <p:bldP spid="60" grpId="0" animBg="1"/>
      <p:bldP spid="61" grpId="0"/>
      <p:bldP spid="63" grpId="0"/>
      <p:bldP spid="5" grpId="0" animBg="1"/>
      <p:bldP spid="66" grpId="0"/>
      <p:bldP spid="67" grpId="0"/>
      <p:bldP spid="68" grpId="0"/>
      <p:bldP spid="69" grpId="0" animBg="1"/>
      <p:bldP spid="70" grpId="0"/>
      <p:bldP spid="73" grpId="0"/>
      <p:bldP spid="74" grpId="0" animBg="1"/>
      <p:bldP spid="76" grpId="0" animBg="1"/>
      <p:bldP spid="77" grpId="0" animBg="1"/>
      <p:bldP spid="78" grpId="0" animBg="1"/>
      <p:bldP spid="79" grpId="0" animBg="1"/>
      <p:bldP spid="82" grpId="0"/>
      <p:bldP spid="83" grpId="0"/>
      <p:bldP spid="84" grpId="0" animBg="1"/>
      <p:bldP spid="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technical</a:t>
            </a:r>
            <a:r>
              <a:rPr lang="de-DE" dirty="0" smtClean="0"/>
              <a:t> </a:t>
            </a:r>
            <a:r>
              <a:rPr lang="de-DE" dirty="0" err="1" smtClean="0"/>
              <a:t>facts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dirty="0" err="1" smtClean="0">
                <a:solidFill>
                  <a:schemeClr val="tx1"/>
                </a:solidFill>
              </a:rPr>
              <a:t>Encrypted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solidFill>
                  <a:schemeClr val="tx1"/>
                </a:solidFill>
              </a:rPr>
              <a:t>WebRTC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1" dirty="0" smtClean="0">
                <a:solidFill>
                  <a:schemeClr val="tx1"/>
                </a:solidFill>
              </a:rPr>
              <a:t>Browser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chemeClr val="tx1"/>
                </a:solidFill>
              </a:rPr>
              <a:t>C-Button Plattform</a:t>
            </a:r>
          </a:p>
          <a:p>
            <a:r>
              <a:rPr lang="de-DE" dirty="0" err="1" smtClean="0"/>
              <a:t>RTCPeerConnection</a:t>
            </a:r>
            <a:r>
              <a:rPr lang="de-DE" dirty="0" smtClean="0"/>
              <a:t> </a:t>
            </a:r>
            <a:r>
              <a:rPr lang="de-DE" dirty="0" err="1" smtClean="0"/>
              <a:t>enabled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JavaScript</a:t>
            </a:r>
          </a:p>
          <a:p>
            <a:r>
              <a:rPr lang="de-DE" dirty="0" smtClean="0"/>
              <a:t>Communication </a:t>
            </a:r>
            <a:r>
              <a:rPr lang="de-DE" b="1" dirty="0" smtClean="0">
                <a:solidFill>
                  <a:schemeClr val="tx1"/>
                </a:solidFill>
              </a:rPr>
              <a:t>Browser </a:t>
            </a:r>
            <a:r>
              <a:rPr lang="de-DE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 </a:t>
            </a:r>
            <a:r>
              <a:rPr lang="de-DE" b="1" dirty="0" err="1" smtClean="0">
                <a:solidFill>
                  <a:schemeClr val="tx1"/>
                </a:solidFill>
              </a:rPr>
              <a:t>Platform</a:t>
            </a:r>
            <a:r>
              <a:rPr lang="de-DE" b="1" dirty="0" smtClean="0"/>
              <a:t> </a:t>
            </a:r>
            <a:r>
              <a:rPr lang="de-DE" dirty="0" smtClean="0"/>
              <a:t>per JSON/TCP</a:t>
            </a:r>
          </a:p>
          <a:p>
            <a:r>
              <a:rPr lang="de-DE" dirty="0" smtClean="0"/>
              <a:t>Communication </a:t>
            </a:r>
            <a:r>
              <a:rPr lang="de-DE" b="1" dirty="0" err="1" smtClean="0"/>
              <a:t>P</a:t>
            </a:r>
            <a:r>
              <a:rPr lang="de-DE" b="1" dirty="0" err="1" smtClean="0">
                <a:solidFill>
                  <a:schemeClr val="tx1"/>
                </a:solidFill>
              </a:rPr>
              <a:t>latform</a:t>
            </a:r>
            <a:r>
              <a:rPr lang="de-DE" b="1" dirty="0" smtClean="0"/>
              <a:t> </a:t>
            </a:r>
            <a:r>
              <a:rPr lang="de-DE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 </a:t>
            </a:r>
            <a:r>
              <a:rPr lang="de-DE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destination</a:t>
            </a:r>
            <a:r>
              <a:rPr lang="de-DE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dirty="0" smtClean="0"/>
              <a:t>per SIP/UDP</a:t>
            </a:r>
          </a:p>
          <a:p>
            <a:r>
              <a:rPr lang="de-DE" dirty="0" err="1" smtClean="0"/>
              <a:t>encoding</a:t>
            </a:r>
            <a:r>
              <a:rPr lang="de-DE" dirty="0" smtClean="0"/>
              <a:t> JSON </a:t>
            </a:r>
            <a:r>
              <a:rPr lang="de-DE" dirty="0" err="1" smtClean="0"/>
              <a:t>to</a:t>
            </a:r>
            <a:r>
              <a:rPr lang="de-DE" dirty="0" smtClean="0"/>
              <a:t> SIP </a:t>
            </a:r>
            <a:r>
              <a:rPr lang="de-DE" dirty="0" err="1" smtClean="0"/>
              <a:t>transaction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endParaRPr lang="de-DE" dirty="0" smtClean="0"/>
          </a:p>
          <a:p>
            <a:r>
              <a:rPr lang="de-DE" b="1" dirty="0" err="1" smtClean="0">
                <a:solidFill>
                  <a:schemeClr val="tx1"/>
                </a:solidFill>
              </a:rPr>
              <a:t>Established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connection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smtClean="0"/>
              <a:t>end-</a:t>
            </a:r>
            <a:r>
              <a:rPr lang="de-DE" b="1" dirty="0" err="1" smtClean="0"/>
              <a:t>to</a:t>
            </a:r>
            <a:r>
              <a:rPr lang="de-DE" b="1" dirty="0" smtClean="0"/>
              <a:t>-end </a:t>
            </a:r>
            <a:r>
              <a:rPr lang="de-DE" dirty="0" err="1" smtClean="0"/>
              <a:t>as</a:t>
            </a:r>
            <a:r>
              <a:rPr lang="de-DE" dirty="0" smtClean="0"/>
              <a:t> SRTP Stream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059881"/>
            <a:ext cx="2047164" cy="143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8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WebRTC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647453"/>
            <a:ext cx="8229600" cy="4165923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High </a:t>
            </a:r>
            <a:r>
              <a:rPr lang="de-DE" b="1" dirty="0" err="1" smtClean="0">
                <a:solidFill>
                  <a:schemeClr val="tx1"/>
                </a:solidFill>
              </a:rPr>
              <a:t>quality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secure</a:t>
            </a:r>
            <a:r>
              <a:rPr lang="de-DE" b="1" dirty="0" smtClean="0">
                <a:solidFill>
                  <a:schemeClr val="tx1"/>
                </a:solidFill>
              </a:rPr>
              <a:t> Realtim</a:t>
            </a:r>
            <a:r>
              <a:rPr lang="de-DE" b="1" dirty="0" smtClean="0"/>
              <a:t>e Voice </a:t>
            </a:r>
            <a:r>
              <a:rPr lang="de-DE" b="1" dirty="0" err="1" smtClean="0"/>
              <a:t>and</a:t>
            </a:r>
            <a:r>
              <a:rPr lang="de-DE" b="1" dirty="0" smtClean="0"/>
              <a:t> Video </a:t>
            </a:r>
          </a:p>
          <a:p>
            <a:r>
              <a:rPr lang="de-DE" b="1" dirty="0" err="1" smtClean="0">
                <a:solidFill>
                  <a:schemeClr val="tx1"/>
                </a:solidFill>
              </a:rPr>
              <a:t>Included</a:t>
            </a:r>
            <a:r>
              <a:rPr lang="de-DE" b="1" dirty="0" smtClean="0">
                <a:solidFill>
                  <a:schemeClr val="tx1"/>
                </a:solidFill>
              </a:rPr>
              <a:t> in </a:t>
            </a:r>
            <a:r>
              <a:rPr lang="de-DE" b="1" dirty="0" err="1" smtClean="0">
                <a:solidFill>
                  <a:schemeClr val="tx1"/>
                </a:solidFill>
              </a:rPr>
              <a:t>the</a:t>
            </a:r>
            <a:r>
              <a:rPr lang="de-DE" b="1" dirty="0" smtClean="0">
                <a:solidFill>
                  <a:schemeClr val="tx1"/>
                </a:solidFill>
              </a:rPr>
              <a:t> Browser – </a:t>
            </a:r>
            <a:r>
              <a:rPr lang="de-DE" b="1" dirty="0" err="1" smtClean="0">
                <a:solidFill>
                  <a:schemeClr val="tx1"/>
                </a:solidFill>
              </a:rPr>
              <a:t>PlugIn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free</a:t>
            </a:r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b="1" dirty="0" err="1" smtClean="0">
                <a:solidFill>
                  <a:schemeClr val="tx1"/>
                </a:solidFill>
              </a:rPr>
              <a:t>Developing</a:t>
            </a:r>
            <a:r>
              <a:rPr lang="de-DE" b="1" dirty="0" smtClean="0">
                <a:solidFill>
                  <a:schemeClr val="tx1"/>
                </a:solidFill>
              </a:rPr>
              <a:t> Standard </a:t>
            </a:r>
            <a:r>
              <a:rPr lang="de-DE" b="1" dirty="0" err="1" smtClean="0">
                <a:solidFill>
                  <a:schemeClr val="tx1"/>
                </a:solidFill>
              </a:rPr>
              <a:t>from</a:t>
            </a:r>
            <a:r>
              <a:rPr lang="de-DE" b="1" dirty="0" smtClean="0">
                <a:solidFill>
                  <a:schemeClr val="tx1"/>
                </a:solidFill>
              </a:rPr>
              <a:t> W3C &amp; IETF</a:t>
            </a:r>
          </a:p>
          <a:p>
            <a:r>
              <a:rPr lang="de-DE" b="1" dirty="0" err="1" smtClean="0"/>
              <a:t>Millions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$ </a:t>
            </a:r>
            <a:r>
              <a:rPr lang="de-DE" b="1" dirty="0" err="1" smtClean="0"/>
              <a:t>worth</a:t>
            </a:r>
            <a:r>
              <a:rPr lang="de-DE" b="1" dirty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IPR </a:t>
            </a:r>
            <a:r>
              <a:rPr lang="de-DE" b="1" dirty="0" err="1" smtClean="0"/>
              <a:t>given</a:t>
            </a:r>
            <a:r>
              <a:rPr lang="de-DE" b="1" dirty="0" smtClean="0"/>
              <a:t> </a:t>
            </a:r>
            <a:r>
              <a:rPr lang="de-DE" b="1" dirty="0" err="1" smtClean="0"/>
              <a:t>into</a:t>
            </a:r>
            <a:r>
              <a:rPr lang="de-DE" b="1" dirty="0" smtClean="0"/>
              <a:t> Open Source </a:t>
            </a:r>
            <a:endParaRPr lang="de-DE" b="1" dirty="0" smtClean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69" y="1124744"/>
            <a:ext cx="1603365" cy="1122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Browser 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026" name="Picture 2" descr="C:\Users\bschwarze\AppData\Local\Microsoft\Windows\Temporary Internet Files\Content.Outlook\RKE6B9ZR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256584" cy="439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0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892" y="2564904"/>
            <a:ext cx="8219256" cy="2304256"/>
          </a:xfrm>
        </p:spPr>
        <p:txBody>
          <a:bodyPr>
            <a:normAutofit/>
          </a:bodyPr>
          <a:lstStyle/>
          <a:p>
            <a:r>
              <a:rPr lang="de-DE" sz="9600" dirty="0" err="1" smtClean="0"/>
              <a:t>Why</a:t>
            </a:r>
            <a:r>
              <a:rPr lang="de-DE" sz="9600" dirty="0" smtClean="0"/>
              <a:t>?</a:t>
            </a:r>
            <a:endParaRPr lang="de-DE" sz="9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69" y="1124744"/>
            <a:ext cx="1603365" cy="112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Online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r>
              <a:rPr lang="de-DE" dirty="0" smtClean="0"/>
              <a:t> </a:t>
            </a:r>
            <a:r>
              <a:rPr lang="de-DE" dirty="0" err="1" smtClean="0"/>
              <a:t>today</a:t>
            </a:r>
            <a:endParaRPr lang="de-DE" dirty="0"/>
          </a:p>
        </p:txBody>
      </p:sp>
      <p:graphicFrame>
        <p:nvGraphicFramePr>
          <p:cNvPr id="7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391556"/>
              </p:ext>
            </p:extLst>
          </p:nvPr>
        </p:nvGraphicFramePr>
        <p:xfrm>
          <a:off x="971600" y="2060848"/>
          <a:ext cx="7438281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Key </a:t>
            </a:r>
            <a:r>
              <a:rPr lang="de-DE" dirty="0" err="1" smtClean="0"/>
              <a:t>benefits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647453"/>
            <a:ext cx="8229600" cy="4165923"/>
          </a:xfrm>
        </p:spPr>
        <p:txBody>
          <a:bodyPr>
            <a:normAutofit/>
          </a:bodyPr>
          <a:lstStyle/>
          <a:p>
            <a:r>
              <a:rPr lang="de-DE" b="1" dirty="0" err="1" smtClean="0">
                <a:solidFill>
                  <a:schemeClr val="tx1"/>
                </a:solidFill>
              </a:rPr>
              <a:t>Context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based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endParaRPr lang="de-DE" b="1" dirty="0" smtClean="0"/>
          </a:p>
          <a:p>
            <a:r>
              <a:rPr lang="de-DE" b="1" dirty="0" err="1" smtClean="0">
                <a:solidFill>
                  <a:schemeClr val="tx1"/>
                </a:solidFill>
              </a:rPr>
              <a:t>Permission</a:t>
            </a:r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b="1" dirty="0" smtClean="0"/>
              <a:t>Secure</a:t>
            </a:r>
          </a:p>
          <a:p>
            <a:r>
              <a:rPr lang="de-DE" b="1" dirty="0" smtClean="0">
                <a:solidFill>
                  <a:schemeClr val="tx1"/>
                </a:solidFill>
              </a:rPr>
              <a:t>Identity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69" y="1124744"/>
            <a:ext cx="1603365" cy="112235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27855" y="2944953"/>
            <a:ext cx="3616458" cy="271234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2492895"/>
            <a:ext cx="4896546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3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WebRTC</a:t>
            </a:r>
            <a:r>
              <a:rPr lang="de-DE" dirty="0" smtClean="0"/>
              <a:t> </a:t>
            </a:r>
            <a:r>
              <a:rPr lang="de-DE" dirty="0" err="1" smtClean="0"/>
              <a:t>lifts</a:t>
            </a:r>
            <a:r>
              <a:rPr lang="de-DE" dirty="0" smtClean="0"/>
              <a:t> </a:t>
            </a:r>
            <a:r>
              <a:rPr lang="de-DE" dirty="0" err="1" smtClean="0"/>
              <a:t>customer</a:t>
            </a:r>
            <a:r>
              <a:rPr lang="de-DE" dirty="0" smtClean="0"/>
              <a:t> </a:t>
            </a:r>
            <a:r>
              <a:rPr lang="de-DE" dirty="0" err="1" smtClean="0"/>
              <a:t>experience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647453"/>
            <a:ext cx="8229600" cy="4165923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User </a:t>
            </a:r>
            <a:r>
              <a:rPr lang="de-DE" b="1" dirty="0" err="1" smtClean="0">
                <a:solidFill>
                  <a:schemeClr val="tx1"/>
                </a:solidFill>
              </a:rPr>
              <a:t>is</a:t>
            </a:r>
            <a:r>
              <a:rPr lang="de-DE" b="1" dirty="0"/>
              <a:t> </a:t>
            </a:r>
            <a:r>
              <a:rPr lang="de-DE" b="1" dirty="0" err="1" smtClean="0"/>
              <a:t>reaching</a:t>
            </a:r>
            <a:r>
              <a:rPr lang="de-DE" b="1" dirty="0" smtClean="0"/>
              <a:t> a </a:t>
            </a:r>
            <a:r>
              <a:rPr lang="de-DE" b="1" dirty="0" err="1" smtClean="0"/>
              <a:t>goal</a:t>
            </a:r>
            <a:endParaRPr lang="de-DE" b="1" dirty="0" smtClean="0"/>
          </a:p>
          <a:p>
            <a:r>
              <a:rPr lang="de-DE" b="1" dirty="0" smtClean="0"/>
              <a:t>Part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successful</a:t>
            </a:r>
            <a:r>
              <a:rPr lang="de-DE" b="1" dirty="0" smtClean="0"/>
              <a:t> </a:t>
            </a:r>
            <a:r>
              <a:rPr lang="de-DE" b="1" dirty="0" err="1" smtClean="0"/>
              <a:t>customer</a:t>
            </a:r>
            <a:r>
              <a:rPr lang="de-DE" b="1" dirty="0" smtClean="0"/>
              <a:t> </a:t>
            </a:r>
            <a:r>
              <a:rPr lang="de-DE" b="1" dirty="0" err="1" smtClean="0"/>
              <a:t>experience</a:t>
            </a:r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b="1" dirty="0" smtClean="0"/>
              <a:t>Video </a:t>
            </a:r>
            <a:r>
              <a:rPr lang="de-DE" b="1" dirty="0" err="1" smtClean="0"/>
              <a:t>may</a:t>
            </a:r>
            <a:r>
              <a:rPr lang="de-DE" b="1" dirty="0" smtClean="0"/>
              <a:t> </a:t>
            </a:r>
            <a:r>
              <a:rPr lang="de-DE" b="1" dirty="0" err="1" smtClean="0"/>
              <a:t>be</a:t>
            </a:r>
            <a:r>
              <a:rPr lang="de-DE" b="1" dirty="0" smtClean="0"/>
              <a:t> a </a:t>
            </a:r>
            <a:r>
              <a:rPr lang="de-DE" b="1" dirty="0" err="1" smtClean="0"/>
              <a:t>component</a:t>
            </a:r>
            <a:endParaRPr lang="de-DE" b="1" dirty="0" smtClean="0"/>
          </a:p>
          <a:p>
            <a:r>
              <a:rPr lang="de-DE" b="1" dirty="0" err="1" smtClean="0">
                <a:solidFill>
                  <a:schemeClr val="tx1"/>
                </a:solidFill>
              </a:rPr>
              <a:t>Rounds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up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communication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strateg</a:t>
            </a:r>
            <a:r>
              <a:rPr lang="de-DE" b="1" dirty="0" err="1"/>
              <a:t>y</a:t>
            </a:r>
            <a:endParaRPr lang="de-DE" b="1" dirty="0" smtClean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69" y="1124744"/>
            <a:ext cx="1603365" cy="112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200" dirty="0" err="1" smtClean="0"/>
              <a:t>Our</a:t>
            </a:r>
            <a:r>
              <a:rPr lang="de-DE" sz="3200" dirty="0" smtClean="0"/>
              <a:t> Vision „C-Button“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4104456" cy="4165923"/>
          </a:xfrm>
        </p:spPr>
        <p:txBody>
          <a:bodyPr/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Instant </a:t>
            </a:r>
            <a:r>
              <a:rPr lang="de-DE" sz="2400" b="1" dirty="0" err="1" smtClean="0">
                <a:solidFill>
                  <a:schemeClr val="tx1"/>
                </a:solidFill>
              </a:rPr>
              <a:t>free</a:t>
            </a:r>
            <a:r>
              <a:rPr lang="de-DE" sz="2400" dirty="0" smtClean="0"/>
              <a:t> </a:t>
            </a:r>
            <a:r>
              <a:rPr lang="de-DE" sz="2400" dirty="0" err="1" smtClean="0"/>
              <a:t>communication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b="1" dirty="0" err="1" smtClean="0">
                <a:solidFill>
                  <a:schemeClr val="tx1"/>
                </a:solidFill>
              </a:rPr>
              <a:t>within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the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browser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dirty="0" err="1" smtClean="0"/>
              <a:t>audio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video</a:t>
            </a:r>
            <a:r>
              <a:rPr lang="de-DE" sz="2400" dirty="0" smtClean="0"/>
              <a:t>)</a:t>
            </a:r>
            <a:endParaRPr lang="de-DE" sz="2400" dirty="0" smtClean="0"/>
          </a:p>
          <a:p>
            <a:r>
              <a:rPr lang="de-DE" sz="2400" dirty="0" smtClean="0"/>
              <a:t>Browser </a:t>
            </a:r>
            <a:r>
              <a:rPr lang="de-DE" sz="2400" dirty="0" err="1" smtClean="0"/>
              <a:t>connects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/>
              <a:t> </a:t>
            </a:r>
            <a:r>
              <a:rPr lang="de-DE" sz="2400" dirty="0" err="1" smtClean="0"/>
              <a:t>user‘s</a:t>
            </a:r>
            <a:r>
              <a:rPr lang="de-DE" sz="2400" dirty="0" smtClean="0"/>
              <a:t>  </a:t>
            </a:r>
            <a:r>
              <a:rPr lang="de-DE" sz="2400" dirty="0" err="1" smtClean="0"/>
              <a:t>microphone</a:t>
            </a:r>
            <a:r>
              <a:rPr lang="de-DE" sz="2400" dirty="0" smtClean="0"/>
              <a:t> </a:t>
            </a:r>
            <a:r>
              <a:rPr lang="de-DE" sz="2400" dirty="0" smtClean="0"/>
              <a:t>and </a:t>
            </a:r>
            <a:r>
              <a:rPr lang="de-DE" sz="2400" dirty="0" err="1" smtClean="0"/>
              <a:t>webcam</a:t>
            </a:r>
            <a:endParaRPr lang="de-DE" sz="2400" dirty="0" smtClean="0"/>
          </a:p>
          <a:p>
            <a:r>
              <a:rPr lang="de-DE" sz="2400" dirty="0" smtClean="0"/>
              <a:t>Additional </a:t>
            </a:r>
            <a:r>
              <a:rPr lang="de-DE" sz="2400" dirty="0" err="1" smtClean="0"/>
              <a:t>datachannel</a:t>
            </a:r>
            <a:endParaRPr lang="de-DE" sz="2400" dirty="0" smtClean="0"/>
          </a:p>
          <a:p>
            <a:r>
              <a:rPr lang="de-DE" sz="2400" dirty="0" smtClean="0"/>
              <a:t>Video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add</a:t>
            </a:r>
            <a:r>
              <a:rPr lang="de-DE" sz="2400" dirty="0"/>
              <a:t>-</a:t>
            </a:r>
            <a:r>
              <a:rPr lang="de-DE" sz="2400" dirty="0" smtClean="0"/>
              <a:t>on </a:t>
            </a:r>
            <a:r>
              <a:rPr lang="de-DE" sz="2400" dirty="0" err="1" smtClean="0"/>
              <a:t>during</a:t>
            </a:r>
            <a:r>
              <a:rPr lang="de-DE" sz="2400" dirty="0" smtClean="0"/>
              <a:t> </a:t>
            </a:r>
          </a:p>
          <a:p>
            <a:pPr>
              <a:buNone/>
            </a:pPr>
            <a:r>
              <a:rPr lang="de-DE" sz="2400" dirty="0" smtClean="0"/>
              <a:t>	</a:t>
            </a:r>
            <a:r>
              <a:rPr lang="de-DE" sz="2400" dirty="0" err="1" smtClean="0"/>
              <a:t>regular</a:t>
            </a:r>
            <a:r>
              <a:rPr lang="de-DE" sz="2400" dirty="0" smtClean="0"/>
              <a:t> </a:t>
            </a:r>
            <a:r>
              <a:rPr lang="de-DE" sz="2400" dirty="0" err="1" smtClean="0"/>
              <a:t>phone</a:t>
            </a:r>
            <a:r>
              <a:rPr lang="de-DE" sz="2400" dirty="0" smtClean="0"/>
              <a:t> </a:t>
            </a:r>
            <a:r>
              <a:rPr lang="de-DE" sz="2400" dirty="0" err="1" smtClean="0"/>
              <a:t>call</a:t>
            </a:r>
            <a:endParaRPr lang="de-DE" sz="2400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3694770" cy="388843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026564" y="3543399"/>
            <a:ext cx="193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C-Button</a:t>
            </a:r>
            <a:endParaRPr lang="de-DE" sz="2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fit?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Free </a:t>
            </a:r>
            <a:r>
              <a:rPr lang="de-DE" sz="2400" b="1" dirty="0" err="1" smtClean="0">
                <a:solidFill>
                  <a:schemeClr val="tx1"/>
                </a:solidFill>
              </a:rPr>
              <a:t>call</a:t>
            </a:r>
            <a:r>
              <a:rPr lang="de-DE" sz="2400" b="1" dirty="0" smtClean="0">
                <a:solidFill>
                  <a:schemeClr val="tx1"/>
                </a:solidFill>
              </a:rPr>
              <a:t> – 0800 </a:t>
            </a:r>
            <a:r>
              <a:rPr lang="de-DE" sz="2400" b="1" dirty="0" err="1" smtClean="0">
                <a:solidFill>
                  <a:schemeClr val="tx1"/>
                </a:solidFill>
              </a:rPr>
              <a:t>service</a:t>
            </a:r>
            <a:r>
              <a:rPr lang="de-DE" sz="2400" dirty="0" smtClean="0"/>
              <a:t> </a:t>
            </a:r>
            <a:endParaRPr lang="de-DE" sz="2400" b="1" dirty="0" smtClean="0">
              <a:solidFill>
                <a:schemeClr val="tx1"/>
              </a:solidFill>
            </a:endParaRPr>
          </a:p>
          <a:p>
            <a:r>
              <a:rPr lang="de-DE" sz="2400" b="1" dirty="0" err="1" smtClean="0"/>
              <a:t>Shared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Cost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service</a:t>
            </a:r>
            <a:r>
              <a:rPr lang="de-DE" sz="2400" dirty="0" smtClean="0"/>
              <a:t> – </a:t>
            </a:r>
            <a:r>
              <a:rPr lang="de-DE" sz="2400" dirty="0" err="1" smtClean="0"/>
              <a:t>impact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legislation</a:t>
            </a:r>
            <a:r>
              <a:rPr lang="de-DE" sz="2400" dirty="0" smtClean="0"/>
              <a:t> in Germany</a:t>
            </a:r>
          </a:p>
          <a:p>
            <a:r>
              <a:rPr lang="de-DE" sz="2400" b="1" dirty="0" smtClean="0"/>
              <a:t>Unified Communications</a:t>
            </a:r>
            <a:r>
              <a:rPr lang="de-DE" sz="2400" dirty="0" smtClean="0"/>
              <a:t> – </a:t>
            </a:r>
            <a:r>
              <a:rPr lang="de-DE" sz="2400" dirty="0" err="1" smtClean="0"/>
              <a:t>integrates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any</a:t>
            </a:r>
            <a:r>
              <a:rPr lang="de-DE" sz="2400" dirty="0" smtClean="0"/>
              <a:t> </a:t>
            </a:r>
            <a:r>
              <a:rPr lang="de-DE" sz="2400" dirty="0" err="1" smtClean="0"/>
              <a:t>device</a:t>
            </a:r>
            <a:r>
              <a:rPr lang="de-DE" sz="2400" dirty="0" smtClean="0"/>
              <a:t>, </a:t>
            </a:r>
            <a:r>
              <a:rPr lang="de-DE" sz="2400" dirty="0" err="1" smtClean="0"/>
              <a:t>service</a:t>
            </a:r>
            <a:r>
              <a:rPr lang="de-DE" sz="2400" dirty="0" smtClean="0"/>
              <a:t>, </a:t>
            </a:r>
            <a:r>
              <a:rPr lang="de-DE" sz="2400" dirty="0" err="1" smtClean="0"/>
              <a:t>application</a:t>
            </a:r>
            <a:endParaRPr lang="de-DE" sz="2400" dirty="0" smtClean="0"/>
          </a:p>
          <a:p>
            <a:r>
              <a:rPr lang="de-DE" sz="2400" dirty="0" err="1" smtClean="0"/>
              <a:t>brings</a:t>
            </a:r>
            <a:r>
              <a:rPr lang="de-DE" sz="2400" dirty="0" smtClean="0"/>
              <a:t> </a:t>
            </a:r>
            <a:r>
              <a:rPr lang="de-DE" sz="2400" b="1" dirty="0" smtClean="0"/>
              <a:t>Video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mainstream</a:t>
            </a:r>
            <a:r>
              <a:rPr lang="de-DE" sz="2400" dirty="0" smtClean="0"/>
              <a:t> </a:t>
            </a:r>
            <a:r>
              <a:rPr lang="de-DE" sz="2400" dirty="0" err="1" smtClean="0"/>
              <a:t>applications</a:t>
            </a:r>
            <a:r>
              <a:rPr lang="de-DE" sz="2400" dirty="0" smtClean="0"/>
              <a:t>:</a:t>
            </a:r>
            <a:r>
              <a:rPr lang="de-DE" sz="2400" b="1" dirty="0" smtClean="0"/>
              <a:t> </a:t>
            </a:r>
            <a:endParaRPr lang="de-DE" sz="2400" dirty="0" smtClean="0"/>
          </a:p>
          <a:p>
            <a:pPr lvl="1"/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care</a:t>
            </a:r>
            <a:endParaRPr lang="de-DE" dirty="0" smtClean="0"/>
          </a:p>
          <a:p>
            <a:pPr lvl="1"/>
            <a:r>
              <a:rPr lang="de-DE" dirty="0" smtClean="0"/>
              <a:t>Financial </a:t>
            </a:r>
            <a:r>
              <a:rPr lang="de-DE" dirty="0" err="1" smtClean="0"/>
              <a:t>services</a:t>
            </a:r>
            <a:endParaRPr lang="de-DE" dirty="0" smtClean="0"/>
          </a:p>
          <a:p>
            <a:pPr lvl="1"/>
            <a:r>
              <a:rPr lang="de-DE" dirty="0" err="1" smtClean="0"/>
              <a:t>Dating</a:t>
            </a:r>
            <a:r>
              <a:rPr lang="de-DE" dirty="0" smtClean="0"/>
              <a:t> </a:t>
            </a:r>
            <a:r>
              <a:rPr lang="de-DE" dirty="0" err="1" smtClean="0"/>
              <a:t>platforms</a:t>
            </a:r>
            <a:endParaRPr lang="de-DE" dirty="0" smtClean="0"/>
          </a:p>
          <a:p>
            <a:pPr lvl="1"/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69" y="1124744"/>
            <a:ext cx="1603365" cy="112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Business </a:t>
            </a:r>
            <a:r>
              <a:rPr lang="de-DE" sz="3600" dirty="0" err="1" smtClean="0"/>
              <a:t>opportunity</a:t>
            </a:r>
            <a:r>
              <a:rPr lang="de-DE" sz="3600" dirty="0" smtClean="0"/>
              <a:t>: Webshop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-109712" y="2381979"/>
            <a:ext cx="35295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</a:t>
            </a:r>
            <a:r>
              <a:rPr lang="de-DE" sz="2400" dirty="0" err="1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Visitor</a:t>
            </a:r>
            <a:r>
              <a:rPr lang="de-DE" sz="2400" dirty="0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de-DE" sz="2400" dirty="0" err="1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needs</a:t>
            </a:r>
            <a:r>
              <a:rPr lang="de-DE" sz="2400" dirty="0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de-DE" sz="2400" dirty="0" err="1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help</a:t>
            </a:r>
            <a:r>
              <a:rPr lang="de-DE" sz="2400" dirty="0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de-DE" sz="2400" dirty="0" err="1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with</a:t>
            </a:r>
            <a:r>
              <a:rPr lang="de-DE" sz="2400" dirty="0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de-DE" sz="2400" dirty="0" err="1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shopping</a:t>
            </a:r>
            <a:r>
              <a:rPr lang="de-DE" sz="2400" dirty="0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de-DE" sz="2400" dirty="0" err="1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cart</a:t>
            </a:r>
            <a:endParaRPr lang="de-DE" sz="2400" dirty="0">
              <a:ln w="0"/>
              <a:solidFill>
                <a:srgbClr val="FE97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73016"/>
            <a:ext cx="956217" cy="1274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hteck 9"/>
          <p:cNvSpPr/>
          <p:nvPr/>
        </p:nvSpPr>
        <p:spPr>
          <a:xfrm>
            <a:off x="3199602" y="2895327"/>
            <a:ext cx="26026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dirty="0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C-Button Plattform</a:t>
            </a:r>
            <a:endParaRPr lang="de-DE" sz="2400" dirty="0">
              <a:ln w="0"/>
              <a:solidFill>
                <a:srgbClr val="FE97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328258" y="2425588"/>
            <a:ext cx="25811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dirty="0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Customer </a:t>
            </a:r>
            <a:r>
              <a:rPr lang="de-DE" sz="2400" dirty="0" err="1" smtClean="0">
                <a:ln w="0"/>
                <a:solidFill>
                  <a:srgbClr val="FE9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itchFamily="34" charset="0"/>
              </a:rPr>
              <a:t>service</a:t>
            </a:r>
            <a:endParaRPr lang="de-DE" sz="2400" dirty="0" smtClean="0">
              <a:ln w="0"/>
              <a:solidFill>
                <a:srgbClr val="FE97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67" name="Pfeil nach rechts 66"/>
          <p:cNvSpPr/>
          <p:nvPr/>
        </p:nvSpPr>
        <p:spPr>
          <a:xfrm>
            <a:off x="3275856" y="4077072"/>
            <a:ext cx="720593" cy="20548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Pfeil nach rechts 51"/>
          <p:cNvSpPr/>
          <p:nvPr/>
        </p:nvSpPr>
        <p:spPr>
          <a:xfrm>
            <a:off x="5363575" y="4077072"/>
            <a:ext cx="720593" cy="20548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01008"/>
            <a:ext cx="2376263" cy="1388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2" name="Textfeld 61"/>
          <p:cNvSpPr txBox="1"/>
          <p:nvPr/>
        </p:nvSpPr>
        <p:spPr>
          <a:xfrm>
            <a:off x="5049546" y="3718193"/>
            <a:ext cx="145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Myriad Pro" pitchFamily="34" charset="0"/>
              </a:rPr>
              <a:t>Video </a:t>
            </a:r>
            <a:r>
              <a:rPr lang="de-DE" sz="1100" dirty="0" err="1" smtClean="0">
                <a:latin typeface="Myriad Pro" pitchFamily="34" charset="0"/>
              </a:rPr>
              <a:t>and</a:t>
            </a:r>
            <a:r>
              <a:rPr lang="de-DE" sz="1100" dirty="0" smtClean="0">
                <a:latin typeface="Myriad Pro" pitchFamily="34" charset="0"/>
              </a:rPr>
              <a:t>/</a:t>
            </a:r>
            <a:r>
              <a:rPr lang="de-DE" sz="1100" dirty="0" err="1" smtClean="0">
                <a:latin typeface="Myriad Pro" pitchFamily="34" charset="0"/>
              </a:rPr>
              <a:t>or</a:t>
            </a:r>
            <a:r>
              <a:rPr lang="de-DE" sz="1100" dirty="0" smtClean="0">
                <a:latin typeface="Myriad Pro" pitchFamily="34" charset="0"/>
              </a:rPr>
              <a:t> Audio</a:t>
            </a:r>
            <a:endParaRPr lang="de-DE" sz="1100" dirty="0">
              <a:latin typeface="Myriad Pro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3016"/>
            <a:ext cx="2916201" cy="122413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17032"/>
            <a:ext cx="253550" cy="320055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979712" y="3717032"/>
            <a:ext cx="11122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err="1" smtClean="0"/>
              <a:t>Questions</a:t>
            </a:r>
            <a:r>
              <a:rPr lang="de-DE" sz="900" dirty="0" smtClean="0"/>
              <a:t>?</a:t>
            </a:r>
            <a:endParaRPr lang="de-DE" sz="900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32077"/>
            <a:ext cx="274333" cy="34499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7334">
            <a:off x="2693007" y="3883208"/>
            <a:ext cx="166888" cy="287889"/>
          </a:xfrm>
          <a:prstGeom prst="rect">
            <a:avLst/>
          </a:prstGeom>
        </p:spPr>
      </p:pic>
      <p:sp>
        <p:nvSpPr>
          <p:cNvPr id="27" name="Pfeil nach rechts 26"/>
          <p:cNvSpPr/>
          <p:nvPr/>
        </p:nvSpPr>
        <p:spPr>
          <a:xfrm rot="5400000">
            <a:off x="3952782" y="5319925"/>
            <a:ext cx="960541" cy="15415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rechts 27"/>
          <p:cNvSpPr/>
          <p:nvPr/>
        </p:nvSpPr>
        <p:spPr>
          <a:xfrm>
            <a:off x="5049545" y="5818656"/>
            <a:ext cx="1122791" cy="202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5018729" y="5277108"/>
            <a:ext cx="11198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Myriad Pro" pitchFamily="34" charset="0"/>
              </a:rPr>
              <a:t>Additional </a:t>
            </a:r>
            <a:r>
              <a:rPr lang="de-DE" sz="1100" dirty="0" err="1" smtClean="0">
                <a:latin typeface="Myriad Pro" pitchFamily="34" charset="0"/>
              </a:rPr>
              <a:t>data</a:t>
            </a:r>
            <a:r>
              <a:rPr lang="de-DE" sz="1100" dirty="0" smtClean="0">
                <a:latin typeface="Myriad Pro" pitchFamily="34" charset="0"/>
              </a:rPr>
              <a:t> </a:t>
            </a:r>
            <a:r>
              <a:rPr lang="de-DE" sz="1100" dirty="0" err="1" smtClean="0">
                <a:latin typeface="Myriad Pro" pitchFamily="34" charset="0"/>
              </a:rPr>
              <a:t>channel</a:t>
            </a:r>
            <a:endParaRPr lang="de-DE" sz="1100" dirty="0">
              <a:latin typeface="Myriad Pro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6300192" y="5217404"/>
            <a:ext cx="1224136" cy="947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6328258" y="5693186"/>
            <a:ext cx="1345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Warenkorb Nr. 0815</a:t>
            </a:r>
          </a:p>
          <a:p>
            <a:r>
              <a:rPr lang="de-DE" sz="1000" dirty="0" smtClean="0"/>
              <a:t>Details: ….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6328258" y="5255622"/>
            <a:ext cx="1345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i="1" dirty="0" smtClean="0"/>
              <a:t>Support Maske</a:t>
            </a:r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413201"/>
            <a:ext cx="253550" cy="3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4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67" grpId="0" animBg="1"/>
      <p:bldP spid="52" grpId="0" animBg="1"/>
      <p:bldP spid="62" grpId="0"/>
      <p:bldP spid="27" grpId="0" animBg="1"/>
      <p:bldP spid="28" grpId="0" animBg="1"/>
      <p:bldP spid="29" grpId="0"/>
      <p:bldP spid="32" grpId="0" animBg="1"/>
      <p:bldP spid="33" grpId="0"/>
      <p:bldP spid="34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</Words>
  <Application>Microsoft Office PowerPoint</Application>
  <PresentationFormat>Bildschirmpräsentation (4:3)</PresentationFormat>
  <Paragraphs>210</Paragraphs>
  <Slides>20</Slides>
  <Notes>11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Larissa-Design</vt:lpstr>
      <vt:lpstr>WebRTC @Kamailio</vt:lpstr>
      <vt:lpstr>What is WebRTC?</vt:lpstr>
      <vt:lpstr>Why?</vt:lpstr>
      <vt:lpstr>Online communication channels today</vt:lpstr>
      <vt:lpstr>Key benefits for the user?</vt:lpstr>
      <vt:lpstr>WebRTC lifts customer experience</vt:lpstr>
      <vt:lpstr>Our Vision „C-Button“</vt:lpstr>
      <vt:lpstr>Where does it fit?</vt:lpstr>
      <vt:lpstr>Business opportunity: Webshop</vt:lpstr>
      <vt:lpstr>Key benefits</vt:lpstr>
      <vt:lpstr>Business opportunity: social network</vt:lpstr>
      <vt:lpstr>Business opportunity: ITSP</vt:lpstr>
      <vt:lpstr>Call types</vt:lpstr>
      <vt:lpstr>Bill for value</vt:lpstr>
      <vt:lpstr>Summary</vt:lpstr>
      <vt:lpstr>Live Demo</vt:lpstr>
      <vt:lpstr>Thanks !!</vt:lpstr>
      <vt:lpstr>PowerPoint-Präsentation</vt:lpstr>
      <vt:lpstr>Some technical facts</vt:lpstr>
      <vt:lpstr>Browser Types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AP</dc:creator>
  <cp:lastModifiedBy>Björn Schwarze</cp:lastModifiedBy>
  <cp:revision>96</cp:revision>
  <dcterms:created xsi:type="dcterms:W3CDTF">2013-03-18T09:10:59Z</dcterms:created>
  <dcterms:modified xsi:type="dcterms:W3CDTF">2013-04-14T21:59:55Z</dcterms:modified>
</cp:coreProperties>
</file>