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74"/>
  </p:notesMasterIdLst>
  <p:sldIdLst>
    <p:sldId id="256" r:id="rId2"/>
    <p:sldId id="328" r:id="rId3"/>
    <p:sldId id="329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0" r:id="rId22"/>
    <p:sldId id="277" r:id="rId23"/>
    <p:sldId id="278" r:id="rId24"/>
    <p:sldId id="279" r:id="rId25"/>
    <p:sldId id="280" r:id="rId26"/>
    <p:sldId id="286" r:id="rId27"/>
    <p:sldId id="287" r:id="rId28"/>
    <p:sldId id="281" r:id="rId29"/>
    <p:sldId id="324" r:id="rId30"/>
    <p:sldId id="282" r:id="rId31"/>
    <p:sldId id="283" r:id="rId32"/>
    <p:sldId id="284" r:id="rId33"/>
    <p:sldId id="285" r:id="rId34"/>
    <p:sldId id="288" r:id="rId35"/>
    <p:sldId id="325" r:id="rId36"/>
    <p:sldId id="289" r:id="rId37"/>
    <p:sldId id="290" r:id="rId38"/>
    <p:sldId id="291" r:id="rId39"/>
    <p:sldId id="292" r:id="rId40"/>
    <p:sldId id="293" r:id="rId41"/>
    <p:sldId id="307" r:id="rId42"/>
    <p:sldId id="308" r:id="rId43"/>
    <p:sldId id="309" r:id="rId44"/>
    <p:sldId id="327" r:id="rId45"/>
    <p:sldId id="311" r:id="rId46"/>
    <p:sldId id="312" r:id="rId47"/>
    <p:sldId id="321" r:id="rId48"/>
    <p:sldId id="294" r:id="rId49"/>
    <p:sldId id="295" r:id="rId50"/>
    <p:sldId id="296" r:id="rId51"/>
    <p:sldId id="297" r:id="rId52"/>
    <p:sldId id="326" r:id="rId53"/>
    <p:sldId id="298" r:id="rId54"/>
    <p:sldId id="330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22" r:id="rId64"/>
    <p:sldId id="323" r:id="rId65"/>
    <p:sldId id="314" r:id="rId66"/>
    <p:sldId id="315" r:id="rId67"/>
    <p:sldId id="316" r:id="rId68"/>
    <p:sldId id="317" r:id="rId69"/>
    <p:sldId id="318" r:id="rId70"/>
    <p:sldId id="319" r:id="rId71"/>
    <p:sldId id="331" r:id="rId72"/>
    <p:sldId id="320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46" d="100"/>
          <a:sy n="46" d="100"/>
        </p:scale>
        <p:origin x="97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0AB00-A541-4BFE-803F-E1A385C82AAD}" type="datetimeFigureOut">
              <a:rPr lang="en-CA" smtClean="0"/>
              <a:t>2017-04-28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DE3D8-613F-45ED-B444-6ED9F25A1C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18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Asterisk, also: Vonage, Verizon, Qwest, Cingular, Bell Canada, Cincinnati Bell, Hawaiian </a:t>
            </a:r>
            <a:r>
              <a:rPr lang="en-CA" dirty="0" err="1"/>
              <a:t>Telcom</a:t>
            </a:r>
            <a:r>
              <a:rPr lang="en-CA" dirty="0"/>
              <a:t>.  Cisco Meraki, </a:t>
            </a:r>
            <a:r>
              <a:rPr lang="en-CA" dirty="0" err="1"/>
              <a:t>FreeSWITCH</a:t>
            </a:r>
            <a:r>
              <a:rPr lang="en-CA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026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You won’t hand it over to the end user for them to figure out recording – with the receptionist….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648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….the client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55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….the client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8506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Hire a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209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Hire THIS pro!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9152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It’s a skillset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63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28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Should not be in the business of velvet roping callers, or – God forbid – ejecting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04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IVR is not a daycare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74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IVR should not be an elite area where only a few select – and the lucky enough to have called earlier – get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65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Stagnant, suspended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11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 *waiting to start* -- it’s already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55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Shaw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75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Callers are forming an opinion already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E3D8-613F-45ED-B444-6ED9F25A1C3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4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7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5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320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30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39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32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0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0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5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2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9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5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73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hyperlink" Target="http://www.theivrvoice.com/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hyperlink" Target="mailto:ALLISON@THEIVRVOICE.COM" TargetMode="External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WHY IVR IS </a:t>
            </a:r>
            <a:r>
              <a:rPr lang="en-CA" dirty="0">
                <a:solidFill>
                  <a:srgbClr val="7030A0"/>
                </a:solidFill>
              </a:rPr>
              <a:t>ESSENTIAL</a:t>
            </a:r>
            <a:r>
              <a:rPr lang="en-CA" dirty="0"/>
              <a:t> TO RTC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2800" dirty="0">
                <a:solidFill>
                  <a:srgbClr val="7030A0"/>
                </a:solidFill>
              </a:rPr>
              <a:t>ALLISON SMITH</a:t>
            </a:r>
          </a:p>
          <a:p>
            <a:r>
              <a:rPr lang="en-CA" sz="2800" dirty="0">
                <a:solidFill>
                  <a:srgbClr val="7030A0"/>
                </a:solidFill>
              </a:rPr>
              <a:t>OWNER/CEO THEIVRVOICE.COM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45" y="4400280"/>
            <a:ext cx="3112050" cy="22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95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FORMULAIC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NOT PART OF THE CORPORATE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NOT USED TO ITS FULL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BORING</a:t>
            </a:r>
          </a:p>
        </p:txBody>
      </p:sp>
    </p:spTree>
    <p:extLst>
      <p:ext uri="{BB962C8B-B14F-4D97-AF65-F5344CB8AC3E}">
        <p14:creationId xmlns:p14="http://schemas.microsoft.com/office/powerpoint/2010/main" val="488341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56" y="695101"/>
            <a:ext cx="4246852" cy="55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4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149" y="1411778"/>
            <a:ext cx="4568450" cy="4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209550"/>
            <a:ext cx="42926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</p:spTree>
    <p:extLst>
      <p:ext uri="{BB962C8B-B14F-4D97-AF65-F5344CB8AC3E}">
        <p14:creationId xmlns:p14="http://schemas.microsoft.com/office/powerpoint/2010/main" val="309357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/>
          </a:bodyPr>
          <a:lstStyle/>
          <a:p>
            <a:r>
              <a:rPr lang="en-CA" sz="6000" dirty="0"/>
              <a:t>WEBSITE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76" y="2516889"/>
            <a:ext cx="4896397" cy="39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/>
          </a:bodyPr>
          <a:lstStyle/>
          <a:p>
            <a:r>
              <a:rPr lang="en-CA" sz="6000" dirty="0"/>
              <a:t>SOCIAL MEDIA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89" y="2643839"/>
            <a:ext cx="5437771" cy="36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1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/>
          </a:bodyPr>
          <a:lstStyle/>
          <a:p>
            <a:r>
              <a:rPr lang="en-CA" sz="6000" dirty="0"/>
              <a:t>BROADCAST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98" y="2443435"/>
            <a:ext cx="5252258" cy="3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5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/>
          </a:bodyPr>
          <a:lstStyle/>
          <a:p>
            <a:r>
              <a:rPr lang="en-CA" sz="6000" dirty="0"/>
              <a:t>TRADESHOW PRESENCE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0" y="2487483"/>
            <a:ext cx="6346694" cy="35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3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/>
          </a:bodyPr>
          <a:lstStyle/>
          <a:p>
            <a:r>
              <a:rPr lang="en-CA" sz="6000" dirty="0"/>
              <a:t>PRINTED MATERIALS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677" y="2361495"/>
            <a:ext cx="5944444" cy="40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5" y="1790700"/>
            <a:ext cx="6191250" cy="3276600"/>
          </a:xfrm>
          <a:prstGeom prst="rect">
            <a:avLst/>
          </a:prstGeom>
        </p:spPr>
      </p:pic>
      <p:pic>
        <p:nvPicPr>
          <p:cNvPr id="3" name="FreeSWITCH_Bo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5219" y="539193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674225"/>
            <a:ext cx="4698355" cy="22619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6000" dirty="0"/>
              <a:t>…EVEN OFFICE DECOR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749" y="2327564"/>
            <a:ext cx="6012331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CORPORATE BRAND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477" y="2417533"/>
            <a:ext cx="3477846" cy="3620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37" y="2714489"/>
            <a:ext cx="3026525" cy="30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03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SHOULD *NOT* BE:</a:t>
            </a:r>
          </a:p>
        </p:txBody>
      </p:sp>
    </p:spTree>
    <p:extLst>
      <p:ext uri="{BB962C8B-B14F-4D97-AF65-F5344CB8AC3E}">
        <p14:creationId xmlns:p14="http://schemas.microsoft.com/office/powerpoint/2010/main" val="239228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SHOULD *NOT*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32261" y="5936187"/>
            <a:ext cx="4163242" cy="58099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BOUNCER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7" y="2224684"/>
            <a:ext cx="2220153" cy="37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0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SHOULD *NOT*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32261" y="5936187"/>
            <a:ext cx="4163242" cy="58099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BOUNCER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39244" y="2336872"/>
            <a:ext cx="2680021" cy="3066401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BABYSITTER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7" y="2224684"/>
            <a:ext cx="2220153" cy="3711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209" y="2280779"/>
            <a:ext cx="3812309" cy="25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5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SHOULD *NOT*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32261" y="5936187"/>
            <a:ext cx="4163242" cy="58099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BOUNCER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39244" y="2336872"/>
            <a:ext cx="2680021" cy="3066401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BABYSITTER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562108" y="4555375"/>
            <a:ext cx="2980708" cy="551015"/>
          </a:xfrm>
        </p:spPr>
        <p:txBody>
          <a:bodyPr/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COUNTRY CLUB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7" y="2224684"/>
            <a:ext cx="2220153" cy="3711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209" y="2280779"/>
            <a:ext cx="3812309" cy="2546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927" y="2536378"/>
            <a:ext cx="4307194" cy="20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08" y="831271"/>
            <a:ext cx="7232116" cy="54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3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08" y="831271"/>
            <a:ext cx="7232116" cy="5494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9" y="831271"/>
            <a:ext cx="5311833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*SHOULD* BE:</a:t>
            </a:r>
          </a:p>
        </p:txBody>
      </p:sp>
    </p:spTree>
    <p:extLst>
      <p:ext uri="{BB962C8B-B14F-4D97-AF65-F5344CB8AC3E}">
        <p14:creationId xmlns:p14="http://schemas.microsoft.com/office/powerpoint/2010/main" val="360208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If there’s an IVR Heaven…..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19" y="2006930"/>
            <a:ext cx="6325589" cy="47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802892"/>
            <a:ext cx="4876800" cy="3252216"/>
          </a:xfrm>
          <a:prstGeom prst="rect">
            <a:avLst/>
          </a:prstGeom>
        </p:spPr>
      </p:pic>
      <p:pic>
        <p:nvPicPr>
          <p:cNvPr id="3" name="FreeSWITCH_Colonos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1468" y="488127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*SHOULD*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788" y="2336874"/>
            <a:ext cx="2301191" cy="3332408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 GATEWAY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92" y="2154307"/>
            <a:ext cx="2224541" cy="29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*SHOULD*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788" y="2336874"/>
            <a:ext cx="2301191" cy="3332408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 GATEWAY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72220" y="2303701"/>
            <a:ext cx="3010695" cy="309965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AN *INTEGRAL* PART OF THE BRAND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92" y="2154307"/>
            <a:ext cx="2224541" cy="296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915" y="2326950"/>
            <a:ext cx="3048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7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*SHOULD* BE: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788" y="2336874"/>
            <a:ext cx="2301191" cy="3332408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 GATEWAY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72220" y="2303701"/>
            <a:ext cx="3010695" cy="309965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AN *INTEGRAL* PART OF THE BRAND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914899" cy="3332410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THE *START* OF THE TRANSACTION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92" y="2154307"/>
            <a:ext cx="2224541" cy="296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15" y="2326950"/>
            <a:ext cx="3048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131" y="2303701"/>
            <a:ext cx="3683924" cy="24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4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4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THIS MEAN FOR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41" y="2012346"/>
            <a:ext cx="6258577" cy="41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2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THIS MEAN FOR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41" y="2012346"/>
            <a:ext cx="6258577" cy="41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1335" y="5854535"/>
            <a:ext cx="66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…and RTC in general</a:t>
            </a:r>
            <a:r>
              <a:rPr lang="en-CA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3623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PROVIDING:</a:t>
            </a:r>
          </a:p>
        </p:txBody>
      </p:sp>
    </p:spTree>
    <p:extLst>
      <p:ext uri="{BB962C8B-B14F-4D97-AF65-F5344CB8AC3E}">
        <p14:creationId xmlns:p14="http://schemas.microsoft.com/office/powerpoint/2010/main" val="4147405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PROVIDING: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SEAMLESS, CONSISTENT IMAGE THROUGHOUT YOUR SYSTEM</a:t>
            </a:r>
          </a:p>
          <a:p>
            <a:pPr marL="0" indent="0" algn="ctr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9044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PROVIDING: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SEAMLESS, CONSISTENT IMAGE THROUGHOUT YOUR SYSTEM</a:t>
            </a:r>
          </a:p>
          <a:p>
            <a:pPr algn="ctr"/>
            <a:r>
              <a:rPr lang="en-CA" sz="3600" dirty="0"/>
              <a:t>A PROJECTION OF PROFESSIONALISM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6802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PROVIDING: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SEAMLESS, CONSISTENT IMAGE THROUGHOUT YOUR SYSTEM</a:t>
            </a:r>
          </a:p>
          <a:p>
            <a:pPr algn="ctr"/>
            <a:r>
              <a:rPr lang="en-CA" sz="3600" dirty="0"/>
              <a:t>A PROJECTION OF PROFESSIONALISM</a:t>
            </a:r>
          </a:p>
          <a:p>
            <a:pPr algn="ctr"/>
            <a:r>
              <a:rPr lang="en-CA" sz="3600" dirty="0"/>
              <a:t>THE BEGINNING – OR EXTENSION – OF THE COMPANY’S BRAND AND IDENTITY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651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</p:spTree>
    <p:extLst>
      <p:ext uri="{BB962C8B-B14F-4D97-AF65-F5344CB8AC3E}">
        <p14:creationId xmlns:p14="http://schemas.microsoft.com/office/powerpoint/2010/main" val="828867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PROVIDING: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CA" sz="3600" dirty="0"/>
              <a:t>SEAMLESS, CONSISTENT IMAGE THROUGHOUT YOUR SYSTEM</a:t>
            </a:r>
          </a:p>
          <a:p>
            <a:pPr algn="ctr"/>
            <a:r>
              <a:rPr lang="en-CA" sz="3600" dirty="0"/>
              <a:t>A PROJECTION OF PROFESSIONALISM</a:t>
            </a:r>
          </a:p>
          <a:p>
            <a:pPr algn="ctr"/>
            <a:r>
              <a:rPr lang="en-CA" sz="3600" dirty="0"/>
              <a:t>THE BEGINNING – OR EXTENSION – OF THE COMPANY’S BRAND AND IDENTITY</a:t>
            </a:r>
          </a:p>
          <a:p>
            <a:pPr algn="ctr"/>
            <a:r>
              <a:rPr lang="en-CA" sz="3600" dirty="0"/>
              <a:t>A PLAIN AND OBVIOUS STATEMENT OF YOUR COMPETENCY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376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…AND FOR BONUS POINTS</a:t>
            </a:r>
          </a:p>
        </p:txBody>
      </p:sp>
    </p:spTree>
    <p:extLst>
      <p:ext uri="{BB962C8B-B14F-4D97-AF65-F5344CB8AC3E}">
        <p14:creationId xmlns:p14="http://schemas.microsoft.com/office/powerpoint/2010/main" val="2190933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…AND FOR BONUS POINTS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81" y="2776679"/>
            <a:ext cx="3087070" cy="25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3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…AND FOR BONUS POINTS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81" y="2776679"/>
            <a:ext cx="3087070" cy="25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01" y="2760282"/>
            <a:ext cx="3533731" cy="26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1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…AND FOR BONUS POINTS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81" y="2776679"/>
            <a:ext cx="3087070" cy="25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01" y="2760282"/>
            <a:ext cx="3533731" cy="2605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027" y="2514971"/>
            <a:ext cx="22479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45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04" y="1631566"/>
            <a:ext cx="5385262" cy="35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97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23" y="931024"/>
            <a:ext cx="3605304" cy="54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6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85" y="1529442"/>
            <a:ext cx="4626429" cy="346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24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GOOD IVR: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9" y="2709950"/>
            <a:ext cx="4829393" cy="3275589"/>
          </a:xfrm>
        </p:spPr>
      </p:pic>
    </p:spTree>
    <p:extLst>
      <p:ext uri="{BB962C8B-B14F-4D97-AF65-F5344CB8AC3E}">
        <p14:creationId xmlns:p14="http://schemas.microsoft.com/office/powerpoint/2010/main" val="247847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GOOD IVR: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9" y="2709950"/>
            <a:ext cx="4829393" cy="3275589"/>
          </a:xfrm>
        </p:spPr>
      </p:pic>
      <p:sp>
        <p:nvSpPr>
          <p:cNvPr id="5" name="TextBox 4"/>
          <p:cNvSpPr txBox="1"/>
          <p:nvPr/>
        </p:nvSpPr>
        <p:spPr>
          <a:xfrm>
            <a:off x="6101542" y="2992582"/>
            <a:ext cx="527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WELCOMES….GENUINELY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891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</p:txBody>
      </p:sp>
    </p:spTree>
    <p:extLst>
      <p:ext uri="{BB962C8B-B14F-4D97-AF65-F5344CB8AC3E}">
        <p14:creationId xmlns:p14="http://schemas.microsoft.com/office/powerpoint/2010/main" val="1134604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GOOD IVR: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9" y="2709950"/>
            <a:ext cx="4829393" cy="3275589"/>
          </a:xfrm>
        </p:spPr>
      </p:pic>
      <p:sp>
        <p:nvSpPr>
          <p:cNvPr id="5" name="TextBox 4"/>
          <p:cNvSpPr txBox="1"/>
          <p:nvPr/>
        </p:nvSpPr>
        <p:spPr>
          <a:xfrm>
            <a:off x="6101542" y="2992582"/>
            <a:ext cx="5270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WELCOMES….GENUINELY</a:t>
            </a:r>
          </a:p>
          <a:p>
            <a:pPr algn="ctr"/>
            <a:r>
              <a:rPr lang="en-CA" sz="3600" dirty="0"/>
              <a:t>SETS THE TONE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259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GOOD IVR: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9" y="2709950"/>
            <a:ext cx="4829393" cy="3275589"/>
          </a:xfrm>
        </p:spPr>
      </p:pic>
      <p:sp>
        <p:nvSpPr>
          <p:cNvPr id="5" name="TextBox 4"/>
          <p:cNvSpPr txBox="1"/>
          <p:nvPr/>
        </p:nvSpPr>
        <p:spPr>
          <a:xfrm>
            <a:off x="6101542" y="2992582"/>
            <a:ext cx="5270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WELCOMES….GENUINELY</a:t>
            </a:r>
          </a:p>
          <a:p>
            <a:pPr algn="ctr"/>
            <a:r>
              <a:rPr lang="en-CA" sz="3600" dirty="0"/>
              <a:t>SETS THE TONE</a:t>
            </a:r>
          </a:p>
          <a:p>
            <a:pPr algn="ctr"/>
            <a:r>
              <a:rPr lang="en-CA" sz="3600" dirty="0"/>
              <a:t>INVOLVES THE CALLER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6100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GOOD IVR: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9" y="2709950"/>
            <a:ext cx="4829393" cy="3275589"/>
          </a:xfrm>
        </p:spPr>
      </p:pic>
      <p:sp>
        <p:nvSpPr>
          <p:cNvPr id="5" name="TextBox 4"/>
          <p:cNvSpPr txBox="1"/>
          <p:nvPr/>
        </p:nvSpPr>
        <p:spPr>
          <a:xfrm>
            <a:off x="6101542" y="2992582"/>
            <a:ext cx="5270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WELCOMES….GENUINELY</a:t>
            </a:r>
          </a:p>
          <a:p>
            <a:pPr algn="ctr"/>
            <a:r>
              <a:rPr lang="en-CA" sz="3600" dirty="0"/>
              <a:t>SETS THE TONE</a:t>
            </a:r>
          </a:p>
          <a:p>
            <a:pPr algn="ctr"/>
            <a:r>
              <a:rPr lang="en-CA" sz="3600" dirty="0"/>
              <a:t>INVOLVES THE CALLER</a:t>
            </a:r>
          </a:p>
          <a:p>
            <a:pPr algn="ctr"/>
            <a:r>
              <a:rPr lang="en-CA" sz="3600" dirty="0"/>
              <a:t>DOES NOT EXHAUST THE CALLER!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576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905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6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96" y="1203377"/>
            <a:ext cx="7080718" cy="44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7" y="809625"/>
            <a:ext cx="31337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60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7" y="809625"/>
            <a:ext cx="3133725" cy="523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9" y="831271"/>
            <a:ext cx="5311833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4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308100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2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308100"/>
            <a:ext cx="6350000" cy="424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9" y="831271"/>
            <a:ext cx="5311833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65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5875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FORMULAIC</a:t>
            </a:r>
          </a:p>
        </p:txBody>
      </p:sp>
    </p:spTree>
    <p:extLst>
      <p:ext uri="{BB962C8B-B14F-4D97-AF65-F5344CB8AC3E}">
        <p14:creationId xmlns:p14="http://schemas.microsoft.com/office/powerpoint/2010/main" val="4171688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5875"/>
            <a:ext cx="9144000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9" y="831271"/>
            <a:ext cx="5311833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2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02" y="1396873"/>
            <a:ext cx="6181321" cy="46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8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02" y="1396873"/>
            <a:ext cx="6181321" cy="4696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9" y="831271"/>
            <a:ext cx="5311833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78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53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62" y="770913"/>
            <a:ext cx="5310076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1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</p:spTree>
    <p:extLst>
      <p:ext uri="{BB962C8B-B14F-4D97-AF65-F5344CB8AC3E}">
        <p14:creationId xmlns:p14="http://schemas.microsoft.com/office/powerpoint/2010/main" val="30073693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0982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pPr algn="ctr"/>
            <a:r>
              <a:rPr lang="en-CA" sz="3200" dirty="0"/>
              <a:t>ESTABLISHES WHAT IT WILL BE LIKE TO DEAL WITH THE COMPANY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07710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pPr algn="ctr"/>
            <a:r>
              <a:rPr lang="en-CA" sz="3200" dirty="0"/>
              <a:t>ESTABLISHES WHAT IT WILL BE LIKE TO DEAL WITH THE COMPANY</a:t>
            </a:r>
          </a:p>
          <a:p>
            <a:pPr algn="ctr"/>
            <a:r>
              <a:rPr lang="en-CA" sz="3200" dirty="0"/>
              <a:t>TRULY ENGAGES THE CALLER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7592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pPr algn="ctr"/>
            <a:r>
              <a:rPr lang="en-CA" sz="3200" dirty="0"/>
              <a:t>ESTABLISHES WHAT IT WILL BE LIKE TO DEAL WITH THE COMPANY</a:t>
            </a:r>
          </a:p>
          <a:p>
            <a:pPr algn="ctr"/>
            <a:r>
              <a:rPr lang="en-CA" sz="3200" dirty="0"/>
              <a:t>TRULY ENGAGES THE CALLER</a:t>
            </a:r>
          </a:p>
          <a:p>
            <a:pPr algn="ctr"/>
            <a:r>
              <a:rPr lang="en-CA" sz="3200" dirty="0"/>
              <a:t>MAKES THE CALLER AN ACTIVE PARTICIPANT IN THE PROCESS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096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FORMULAIC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EXPECTED</a:t>
            </a:r>
          </a:p>
        </p:txBody>
      </p:sp>
    </p:spTree>
    <p:extLst>
      <p:ext uri="{BB962C8B-B14F-4D97-AF65-F5344CB8AC3E}">
        <p14:creationId xmlns:p14="http://schemas.microsoft.com/office/powerpoint/2010/main" val="1094377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pPr algn="ctr"/>
            <a:r>
              <a:rPr lang="en-CA" sz="3200" dirty="0"/>
              <a:t>ESTABLISHES WHAT IT WILL BE LIKE TO DEAL WITH THE COMPANY</a:t>
            </a:r>
          </a:p>
          <a:p>
            <a:pPr algn="ctr"/>
            <a:r>
              <a:rPr lang="en-CA" sz="3200" dirty="0"/>
              <a:t>TRULY ENGAGES THE CALLER</a:t>
            </a:r>
          </a:p>
          <a:p>
            <a:pPr algn="ctr"/>
            <a:r>
              <a:rPr lang="en-CA" sz="3200" dirty="0"/>
              <a:t>MAKES THE CALLER AN ACTIVE PARTICIPANT IN THE PROCESS</a:t>
            </a:r>
          </a:p>
          <a:p>
            <a:pPr algn="ctr"/>
            <a:r>
              <a:rPr lang="en-CA" sz="3200" dirty="0"/>
              <a:t>RESPECTS THE CALLER’S TIME AND PATIENCE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6430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YOU’RE STRIVING FOR AN IVR WHICH….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CA" sz="3200" dirty="0"/>
              <a:t>REFLECTS THE COMPANY’S PERSONALITY</a:t>
            </a:r>
          </a:p>
          <a:p>
            <a:pPr algn="ctr"/>
            <a:r>
              <a:rPr lang="en-CA" sz="3200" dirty="0"/>
              <a:t>ESTABLISHES WHAT IT WILL BE LIKE TO DEAL WITH THE COMPANY</a:t>
            </a:r>
          </a:p>
          <a:p>
            <a:pPr algn="ctr"/>
            <a:r>
              <a:rPr lang="en-CA" sz="3200" dirty="0"/>
              <a:t>TRULY ENGAGES THE CALLER</a:t>
            </a:r>
          </a:p>
          <a:p>
            <a:pPr algn="ctr"/>
            <a:r>
              <a:rPr lang="en-CA" sz="3200" dirty="0"/>
              <a:t>MAKES THE CALLER AN ACTIVE PARTICIPANT IN THE PROCESS</a:t>
            </a:r>
          </a:p>
          <a:p>
            <a:pPr algn="ctr"/>
            <a:r>
              <a:rPr lang="en-CA" sz="3200" dirty="0"/>
              <a:t>RESPECTS THE CALLER’S TIME AND PATIENCE</a:t>
            </a:r>
          </a:p>
          <a:p>
            <a:pPr algn="ctr"/>
            <a:r>
              <a:rPr lang="en-CA" sz="3200" dirty="0"/>
              <a:t>DOESN’T JUST “ANSWER THE PHONE”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75339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8" y="739833"/>
            <a:ext cx="11430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8377" y="3640975"/>
            <a:ext cx="5286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WWW.THEIVRVOICE.COM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4"/>
              </a:rPr>
              <a:t>ALLISON@THEIVRVOICE.COM</a:t>
            </a:r>
            <a:endParaRPr lang="en-CA" dirty="0"/>
          </a:p>
          <a:p>
            <a:endParaRPr lang="en-CA" dirty="0"/>
          </a:p>
          <a:p>
            <a:r>
              <a:rPr lang="en-CA" dirty="0"/>
              <a:t>@VOICEGAL</a:t>
            </a:r>
          </a:p>
          <a:p>
            <a:pPr algn="ctr"/>
            <a:endParaRPr lang="en-CA" dirty="0"/>
          </a:p>
        </p:txBody>
      </p:sp>
      <p:pic>
        <p:nvPicPr>
          <p:cNvPr id="4" name="Graphic 3" descr="Monitor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2497" y="3507972"/>
            <a:ext cx="716542" cy="716542"/>
          </a:xfrm>
          <a:prstGeom prst="rect">
            <a:avLst/>
          </a:prstGeom>
        </p:spPr>
      </p:pic>
      <p:pic>
        <p:nvPicPr>
          <p:cNvPr id="5" name="Graphic 4" descr="Envelop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2497" y="4138655"/>
            <a:ext cx="758966" cy="758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3687" y="4855197"/>
            <a:ext cx="802824" cy="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FORMULAIC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NOT PART OF THE CORPORATE BRAND</a:t>
            </a:r>
          </a:p>
        </p:txBody>
      </p:sp>
    </p:spTree>
    <p:extLst>
      <p:ext uri="{BB962C8B-B14F-4D97-AF65-F5344CB8AC3E}">
        <p14:creationId xmlns:p14="http://schemas.microsoft.com/office/powerpoint/2010/main" val="240051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IVR HAS BEEN LIKE IN THE PAST: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309" y="2078182"/>
            <a:ext cx="82628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“WAITING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FORMULAIC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NOT PART OF THE CORPORATE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dirty="0"/>
              <a:t>NOT USED TO ITS FULL POTENTIAL</a:t>
            </a:r>
          </a:p>
        </p:txBody>
      </p:sp>
    </p:spTree>
    <p:extLst>
      <p:ext uri="{BB962C8B-B14F-4D97-AF65-F5344CB8AC3E}">
        <p14:creationId xmlns:p14="http://schemas.microsoft.com/office/powerpoint/2010/main" val="338677545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199</TotalTime>
  <Words>806</Words>
  <Application>Microsoft Office PowerPoint</Application>
  <PresentationFormat>Widescreen</PresentationFormat>
  <Paragraphs>165</Paragraphs>
  <Slides>72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Trebuchet MS</vt:lpstr>
      <vt:lpstr>Berlin</vt:lpstr>
      <vt:lpstr>WHY IVR IS ESSENTIAL TO RTC</vt:lpstr>
      <vt:lpstr>PowerPoint Presentation</vt:lpstr>
      <vt:lpstr>PowerPoint Presentation</vt:lpstr>
      <vt:lpstr>WHAT IVR HAS BEEN LIKE IN THE PAST:</vt:lpstr>
      <vt:lpstr>WHAT IVR HAS BEEN LIKE IN THE PAST:</vt:lpstr>
      <vt:lpstr>WHAT IVR HAS BEEN LIKE IN THE PAST:</vt:lpstr>
      <vt:lpstr>WHAT IVR HAS BEEN LIKE IN THE PAST:</vt:lpstr>
      <vt:lpstr>WHAT IVR HAS BEEN LIKE IN THE PAST:</vt:lpstr>
      <vt:lpstr>WHAT IVR HAS BEEN LIKE IN THE PAST:</vt:lpstr>
      <vt:lpstr>WHAT IVR HAS BEEN LIKE IN THE PAST:</vt:lpstr>
      <vt:lpstr>PowerPoint Presentation</vt:lpstr>
      <vt:lpstr>PowerPoint Presentation</vt:lpstr>
      <vt:lpstr>PowerPoint Presentation</vt:lpstr>
      <vt:lpstr>THE CORPORATE BRAND</vt:lpstr>
      <vt:lpstr>THE CORPORATE BRAND</vt:lpstr>
      <vt:lpstr>THE CORPORATE BRAND</vt:lpstr>
      <vt:lpstr>THE CORPORATE BRAND</vt:lpstr>
      <vt:lpstr>THE CORPORATE BRAND</vt:lpstr>
      <vt:lpstr>THE CORPORATE BRAND</vt:lpstr>
      <vt:lpstr>THE CORPORATE BRAND</vt:lpstr>
      <vt:lpstr>THE CORPORATE BRAND</vt:lpstr>
      <vt:lpstr>WHAT IVR SHOULD *NOT* BE:</vt:lpstr>
      <vt:lpstr>WHAT IVR SHOULD *NOT* BE:</vt:lpstr>
      <vt:lpstr>WHAT IVR SHOULD *NOT* BE:</vt:lpstr>
      <vt:lpstr>WHAT IVR SHOULD *NOT* BE:</vt:lpstr>
      <vt:lpstr>PowerPoint Presentation</vt:lpstr>
      <vt:lpstr>PowerPoint Presentation</vt:lpstr>
      <vt:lpstr>WHAT IVR *SHOULD* BE:</vt:lpstr>
      <vt:lpstr>If there’s an IVR Heaven…..</vt:lpstr>
      <vt:lpstr>WHAT IVR *SHOULD* BE:</vt:lpstr>
      <vt:lpstr>WHAT IVR *SHOULD* BE:</vt:lpstr>
      <vt:lpstr>WHAT IVR *SHOULD* BE:</vt:lpstr>
      <vt:lpstr>PowerPoint Presentation</vt:lpstr>
      <vt:lpstr>WHAT DOES THIS MEAN FOR </vt:lpstr>
      <vt:lpstr>WHAT DOES THIS MEAN FOR </vt:lpstr>
      <vt:lpstr>YOU’RE PROVIDING:</vt:lpstr>
      <vt:lpstr>YOU’RE PROVIDING:</vt:lpstr>
      <vt:lpstr>YOU’RE PROVIDING:</vt:lpstr>
      <vt:lpstr>YOU’RE PROVIDING:</vt:lpstr>
      <vt:lpstr>YOU’RE PROVIDING:</vt:lpstr>
      <vt:lpstr>…AND FOR BONUS POINTS</vt:lpstr>
      <vt:lpstr>…AND FOR BONUS POINTS</vt:lpstr>
      <vt:lpstr>…AND FOR BONUS POINTS</vt:lpstr>
      <vt:lpstr>…AND FOR BONUS POINTS</vt:lpstr>
      <vt:lpstr>PowerPoint Presentation</vt:lpstr>
      <vt:lpstr>PowerPoint Presentation</vt:lpstr>
      <vt:lpstr>PowerPoint Presentation</vt:lpstr>
      <vt:lpstr>A GOOD IVR:</vt:lpstr>
      <vt:lpstr>A GOOD IVR:</vt:lpstr>
      <vt:lpstr>A GOOD IVR:</vt:lpstr>
      <vt:lpstr>A GOOD IVR:</vt:lpstr>
      <vt:lpstr>A GOOD IVR: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YOU’RE STRIVING FOR AN IVR WHICH….</vt:lpstr>
      <vt:lpstr>YOU’RE STRIVING FOR AN IVR WHICH….</vt:lpstr>
      <vt:lpstr>YOU’RE STRIVING FOR AN IVR WHICH….</vt:lpstr>
      <vt:lpstr>YOU’RE STRIVING FOR AN IVR WHICH….</vt:lpstr>
      <vt:lpstr>YOU’RE STRIVING FOR AN IVR WHICH….</vt:lpstr>
      <vt:lpstr>YOU’RE STRIVING FOR AN IVR WHICH….</vt:lpstr>
      <vt:lpstr>YOU’RE STRIVING FOR AN IVR WHICH….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IVR IS ESSENTIAL TO KAMAILIO</dc:title>
  <dc:creator>Allison Smith</dc:creator>
  <cp:lastModifiedBy>Allison Smith</cp:lastModifiedBy>
  <cp:revision>26</cp:revision>
  <dcterms:created xsi:type="dcterms:W3CDTF">2017-01-05T18:12:53Z</dcterms:created>
  <dcterms:modified xsi:type="dcterms:W3CDTF">2017-04-29T03:11:23Z</dcterms:modified>
</cp:coreProperties>
</file>