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78" r:id="rId3"/>
    <p:sldId id="375" r:id="rId4"/>
    <p:sldId id="377" r:id="rId5"/>
    <p:sldId id="425" r:id="rId6"/>
    <p:sldId id="379" r:id="rId7"/>
    <p:sldId id="382" r:id="rId8"/>
    <p:sldId id="383" r:id="rId9"/>
    <p:sldId id="422" r:id="rId10"/>
    <p:sldId id="424" r:id="rId11"/>
    <p:sldId id="405" r:id="rId12"/>
    <p:sldId id="402" r:id="rId13"/>
    <p:sldId id="325" r:id="rId14"/>
    <p:sldId id="305" r:id="rId15"/>
    <p:sldId id="392" r:id="rId16"/>
    <p:sldId id="350" r:id="rId17"/>
    <p:sldId id="340" r:id="rId18"/>
    <p:sldId id="332" r:id="rId19"/>
    <p:sldId id="341" r:id="rId20"/>
    <p:sldId id="413" r:id="rId21"/>
    <p:sldId id="343" r:id="rId22"/>
    <p:sldId id="333" r:id="rId23"/>
    <p:sldId id="407" r:id="rId24"/>
    <p:sldId id="412" r:id="rId25"/>
    <p:sldId id="410" r:id="rId26"/>
    <p:sldId id="415" r:id="rId27"/>
    <p:sldId id="411" r:id="rId28"/>
    <p:sldId id="408" r:id="rId29"/>
    <p:sldId id="414" r:id="rId30"/>
    <p:sldId id="400" r:id="rId31"/>
    <p:sldId id="362" r:id="rId32"/>
    <p:sldId id="374" r:id="rId33"/>
    <p:sldId id="421" r:id="rId34"/>
    <p:sldId id="354" r:id="rId35"/>
    <p:sldId id="355" r:id="rId36"/>
    <p:sldId id="356" r:id="rId37"/>
    <p:sldId id="357" r:id="rId38"/>
    <p:sldId id="358" r:id="rId39"/>
    <p:sldId id="351" r:id="rId40"/>
    <p:sldId id="352" r:id="rId41"/>
    <p:sldId id="353" r:id="rId42"/>
    <p:sldId id="35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7" autoAdjust="0"/>
    <p:restoredTop sz="94683" autoAdjust="0"/>
  </p:normalViewPr>
  <p:slideViewPr>
    <p:cSldViewPr>
      <p:cViewPr varScale="1">
        <p:scale>
          <a:sx n="159" d="100"/>
          <a:sy n="159" d="100"/>
        </p:scale>
        <p:origin x="-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80CBA-45D7-49CD-81B5-2EB5EC0D4F3F}" type="datetimeFigureOut">
              <a:rPr lang="en-US" smtClean="0"/>
              <a:t>29/05/2015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DF044-17F4-4313-89C0-CDACBDD8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4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8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4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6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62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3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08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7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94354" y="476672"/>
            <a:ext cx="2365186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50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3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6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30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52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7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Helvetica Neue" panose="02000503000000020004" pitchFamily="2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@matrix.org" TargetMode="External"/><Relationship Id="rId4" Type="http://schemas.openxmlformats.org/officeDocument/2006/relationships/hyperlink" Target="http://www.matrix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trix.org/bet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://matrix.org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79" y="1271191"/>
            <a:ext cx="4217842" cy="179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890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Decentralised</a:t>
            </a:r>
            <a:r>
              <a:rPr lang="en-US" dirty="0" smtClean="0"/>
              <a:t> Persistent Communication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519933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 smtClean="0">
                <a:hlinkClick r:id="rId3"/>
              </a:rPr>
              <a:t>matthew@matrix.org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4"/>
              </a:rPr>
              <a:t>http://</a:t>
            </a:r>
            <a:r>
              <a:rPr lang="en-US" sz="2400" dirty="0" err="1" smtClean="0">
                <a:hlinkClick r:id="rId4"/>
              </a:rPr>
              <a:t>www.matrix.org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4336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8520" y="908720"/>
            <a:ext cx="934503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The Matrix Ecosystem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504" y="5132230"/>
            <a:ext cx="885698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479413" y="4853829"/>
            <a:ext cx="7764995" cy="663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Matrix Specification (Client/Server API)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7363350" y="2545042"/>
            <a:ext cx="2573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lient-side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7852795" y="5765728"/>
            <a:ext cx="153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server-side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5794993" y="5624902"/>
            <a:ext cx="2428051" cy="11164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Other Servers and Services</a:t>
            </a:r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479413" y="5643266"/>
            <a:ext cx="2433806" cy="1073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Synapse</a:t>
            </a:r>
            <a:br>
              <a:rPr lang="en-US" dirty="0" smtClean="0"/>
            </a:br>
            <a:r>
              <a:rPr lang="en-US" dirty="0" smtClean="0"/>
              <a:t>(Reference Matrix Server)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048433" y="5643266"/>
            <a:ext cx="2569016" cy="1073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Matrix Application Services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253511" y="1340769"/>
            <a:ext cx="1969533" cy="33843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Other Clients</a:t>
            </a:r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2419119" y="1340768"/>
            <a:ext cx="1720833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Matrix </a:t>
            </a:r>
            <a:r>
              <a:rPr lang="en-US" sz="1600" dirty="0" err="1" smtClean="0"/>
              <a:t>iOS</a:t>
            </a:r>
            <a:r>
              <a:rPr lang="en-US" sz="1600" dirty="0" smtClean="0"/>
              <a:t> Console</a:t>
            </a:r>
            <a:endParaRPr lang="en-US" sz="1600" dirty="0"/>
          </a:p>
        </p:txBody>
      </p:sp>
      <p:sp>
        <p:nvSpPr>
          <p:cNvPr id="18" name="Rounded Rectangle 17"/>
          <p:cNvSpPr/>
          <p:nvPr/>
        </p:nvSpPr>
        <p:spPr>
          <a:xfrm>
            <a:off x="2419119" y="2494532"/>
            <a:ext cx="1720833" cy="1045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MatrixKit</a:t>
            </a:r>
            <a:r>
              <a:rPr lang="en-US" sz="1600" dirty="0" smtClean="0"/>
              <a:t> (</a:t>
            </a:r>
            <a:r>
              <a:rPr lang="en-US" sz="1600" dirty="0" err="1" smtClean="0"/>
              <a:t>iOS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19" name="Rounded Rectangle 18"/>
          <p:cNvSpPr/>
          <p:nvPr/>
        </p:nvSpPr>
        <p:spPr>
          <a:xfrm>
            <a:off x="2419119" y="3727340"/>
            <a:ext cx="1720833" cy="9978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</a:t>
            </a:r>
            <a:r>
              <a:rPr lang="en-US" sz="1600" dirty="0" err="1" smtClean="0"/>
              <a:t>ios</a:t>
            </a:r>
            <a:r>
              <a:rPr lang="en-US" sz="1600" dirty="0" smtClean="0"/>
              <a:t>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5" name="Rounded Rectangle 24"/>
          <p:cNvSpPr/>
          <p:nvPr/>
        </p:nvSpPr>
        <p:spPr>
          <a:xfrm>
            <a:off x="467544" y="1340768"/>
            <a:ext cx="1751776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Matrix Web Console</a:t>
            </a:r>
            <a:endParaRPr lang="en-US" sz="1600" dirty="0"/>
          </a:p>
        </p:txBody>
      </p:sp>
      <p:sp>
        <p:nvSpPr>
          <p:cNvPr id="26" name="Rounded Rectangle 25"/>
          <p:cNvSpPr/>
          <p:nvPr/>
        </p:nvSpPr>
        <p:spPr>
          <a:xfrm>
            <a:off x="467544" y="2494532"/>
            <a:ext cx="1751776" cy="1045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atrix-angular-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7" name="Rounded Rectangle 26"/>
          <p:cNvSpPr/>
          <p:nvPr/>
        </p:nvSpPr>
        <p:spPr>
          <a:xfrm>
            <a:off x="467544" y="3727340"/>
            <a:ext cx="1751776" cy="9978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</a:t>
            </a:r>
            <a:r>
              <a:rPr lang="en-US" sz="1600" dirty="0" err="1" smtClean="0"/>
              <a:t>js</a:t>
            </a:r>
            <a:r>
              <a:rPr lang="en-US" sz="1600" dirty="0" smtClean="0"/>
              <a:t>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4282171" y="1340768"/>
            <a:ext cx="1751776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Android Console</a:t>
            </a:r>
            <a:endParaRPr lang="en-US" sz="1600" dirty="0"/>
          </a:p>
        </p:txBody>
      </p:sp>
      <p:sp>
        <p:nvSpPr>
          <p:cNvPr id="29" name="Rounded Rectangle 28"/>
          <p:cNvSpPr/>
          <p:nvPr/>
        </p:nvSpPr>
        <p:spPr>
          <a:xfrm>
            <a:off x="4282171" y="2494532"/>
            <a:ext cx="1751776" cy="2230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atrix-android-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4849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53136"/>
          </a:xfrm>
        </p:spPr>
        <p:txBody>
          <a:bodyPr>
            <a:noAutofit/>
          </a:bodyPr>
          <a:lstStyle/>
          <a:p>
            <a:r>
              <a:rPr lang="en-US" sz="2400" dirty="0" smtClean="0"/>
              <a:t>Non-profit </a:t>
            </a:r>
            <a:r>
              <a:rPr lang="en-US" sz="2400" b="1" dirty="0" smtClean="0"/>
              <a:t>Open Source Project</a:t>
            </a:r>
          </a:p>
          <a:p>
            <a:r>
              <a:rPr lang="en-US" sz="2400" dirty="0" smtClean="0"/>
              <a:t>De-facto </a:t>
            </a:r>
            <a:r>
              <a:rPr lang="en-US" sz="2400" b="1" dirty="0" smtClean="0"/>
              <a:t>Open Standard HTTP APIs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Client &lt;-&gt; Server</a:t>
            </a:r>
          </a:p>
          <a:p>
            <a:pPr lvl="1"/>
            <a:r>
              <a:rPr lang="en-US" sz="2400" dirty="0" smtClean="0"/>
              <a:t>Server &lt;-&gt; Server</a:t>
            </a:r>
          </a:p>
          <a:p>
            <a:pPr lvl="1"/>
            <a:r>
              <a:rPr lang="en-US" sz="2400" dirty="0" smtClean="0"/>
              <a:t>Application Services &lt;-&gt; Server</a:t>
            </a:r>
          </a:p>
          <a:p>
            <a:r>
              <a:rPr lang="en-US" sz="2400" dirty="0" smtClean="0"/>
              <a:t>Apache-Licensed Open Source </a:t>
            </a:r>
            <a:r>
              <a:rPr lang="en-US" sz="2400" b="1" dirty="0" smtClean="0"/>
              <a:t>Reference </a:t>
            </a:r>
            <a:r>
              <a:rPr lang="en-US" sz="2400" b="1" dirty="0" err="1" smtClean="0"/>
              <a:t>Impls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Server</a:t>
            </a:r>
            <a:r>
              <a:rPr lang="en-US" sz="2400" dirty="0" smtClean="0"/>
              <a:t> (Python/Twisted)</a:t>
            </a:r>
          </a:p>
          <a:p>
            <a:pPr lvl="1"/>
            <a:r>
              <a:rPr lang="en-US" sz="2400" b="1" dirty="0" smtClean="0"/>
              <a:t>Client SDKs</a:t>
            </a:r>
            <a:r>
              <a:rPr lang="en-US" sz="2400" dirty="0" smtClean="0"/>
              <a:t> (</a:t>
            </a:r>
            <a:r>
              <a:rPr lang="en-US" sz="2400" dirty="0" err="1" smtClean="0"/>
              <a:t>iOS</a:t>
            </a:r>
            <a:r>
              <a:rPr lang="en-US" sz="2400" dirty="0" smtClean="0"/>
              <a:t>, Android, JS, Angular, Python, Perl)</a:t>
            </a:r>
            <a:endParaRPr lang="en-US" sz="2400" dirty="0" smtClean="0"/>
          </a:p>
          <a:p>
            <a:pPr lvl="1"/>
            <a:r>
              <a:rPr lang="en-US" sz="2400" b="1" dirty="0" smtClean="0"/>
              <a:t>Clients</a:t>
            </a:r>
            <a:r>
              <a:rPr lang="en-US" sz="2400" dirty="0" smtClean="0"/>
              <a:t> (Web, </a:t>
            </a:r>
            <a:r>
              <a:rPr lang="en-US" sz="2400" dirty="0" err="1" smtClean="0"/>
              <a:t>iOS</a:t>
            </a:r>
            <a:r>
              <a:rPr lang="en-US" sz="2400" dirty="0" smtClean="0"/>
              <a:t>, Android)</a:t>
            </a:r>
          </a:p>
          <a:p>
            <a:pPr lvl="1"/>
            <a:r>
              <a:rPr lang="en-US" sz="2400" b="1" dirty="0" smtClean="0"/>
              <a:t>Application Services</a:t>
            </a:r>
            <a:r>
              <a:rPr lang="en-US" sz="2400" dirty="0" smtClean="0"/>
              <a:t> (IRC, SIP, XMPP, </a:t>
            </a:r>
            <a:r>
              <a:rPr lang="en-US" sz="2400" dirty="0" err="1" smtClean="0"/>
              <a:t>Lync</a:t>
            </a:r>
            <a:r>
              <a:rPr lang="en-US" sz="2400" dirty="0" smtClean="0"/>
              <a:t> bridges)</a:t>
            </a:r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whole ecosystem </a:t>
            </a:r>
            <a:r>
              <a:rPr lang="en-US" sz="2400" dirty="0" smtClean="0"/>
              <a:t>of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servers, clients &amp;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/>
          <a:lstStyle/>
          <a:p>
            <a:pPr algn="ctr"/>
            <a:r>
              <a:rPr lang="en-US" dirty="0" smtClean="0"/>
              <a:t>What does it look like?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20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Demo time!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matrix.org</a:t>
            </a:r>
            <a:r>
              <a:rPr lang="en-US" dirty="0" smtClean="0">
                <a:hlinkClick r:id="rId2"/>
              </a:rPr>
              <a:t>/beta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C61A974-92BA-438E-8709-345F7C27F7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3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 rot="6300000">
            <a:off x="3961934" y="1610741"/>
            <a:ext cx="4544458" cy="443559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7454853">
            <a:off x="6503488" y="3989599"/>
            <a:ext cx="1874659" cy="13092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04663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dirty="0" smtClean="0"/>
              <a:t>Matrix </a:t>
            </a:r>
            <a:r>
              <a:rPr lang="en-US" dirty="0" smtClean="0"/>
              <a:t>Architecture</a:t>
            </a:r>
            <a:endParaRPr lang="en-US" dirty="0" smtClean="0"/>
          </a:p>
        </p:txBody>
      </p:sp>
      <p:sp>
        <p:nvSpPr>
          <p:cNvPr id="84" name="Oval 83"/>
          <p:cNvSpPr/>
          <p:nvPr/>
        </p:nvSpPr>
        <p:spPr>
          <a:xfrm>
            <a:off x="729808" y="1700808"/>
            <a:ext cx="513211" cy="51321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60594" y="2611862"/>
            <a:ext cx="851639" cy="851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60594" y="5059543"/>
            <a:ext cx="851639" cy="85163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60594" y="3861048"/>
            <a:ext cx="851639" cy="85163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1619672" y="1753481"/>
            <a:ext cx="1656184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Clients</a:t>
            </a:r>
            <a:endParaRPr lang="en-US" sz="2000" dirty="0"/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1636842" y="2599299"/>
            <a:ext cx="1494998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Home Servers</a:t>
            </a:r>
            <a:endParaRPr lang="en-US" sz="2000" dirty="0"/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636842" y="5084625"/>
            <a:ext cx="1494998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Identity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636842" y="3930471"/>
            <a:ext cx="1639014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Application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49" name="Oval 48"/>
          <p:cNvSpPr/>
          <p:nvPr/>
        </p:nvSpPr>
        <p:spPr>
          <a:xfrm rot="6300000">
            <a:off x="5013768" y="262198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6300000" flipH="1">
            <a:off x="6282247" y="2199020"/>
            <a:ext cx="471891" cy="1476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6300000" flipH="1" flipV="1">
            <a:off x="5631943" y="3442841"/>
            <a:ext cx="1604722" cy="1093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572000" y="2762870"/>
            <a:ext cx="1414113" cy="882154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6300000">
            <a:off x="7238388" y="2894402"/>
            <a:ext cx="533366" cy="5506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6300000" flipV="1">
            <a:off x="6846906" y="2934898"/>
            <a:ext cx="726158" cy="1119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6300000">
            <a:off x="5782379" y="2264657"/>
            <a:ext cx="746332" cy="1530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6300000" flipV="1">
            <a:off x="5569624" y="2140457"/>
            <a:ext cx="437081" cy="52475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6300000" flipH="1" flipV="1">
            <a:off x="5430849" y="2389536"/>
            <a:ext cx="329902" cy="7175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6300000" flipH="1">
            <a:off x="5859332" y="4499706"/>
            <a:ext cx="353468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6300000" flipH="1">
            <a:off x="5442671" y="4819421"/>
            <a:ext cx="1015455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6300000" flipH="1">
            <a:off x="5303867" y="4925928"/>
            <a:ext cx="739449" cy="1465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6300000" flipH="1" flipV="1">
            <a:off x="5048296" y="4443898"/>
            <a:ext cx="512716" cy="67813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 rot="6300000">
            <a:off x="6850163" y="3036152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6300000">
            <a:off x="5378594" y="4303176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6300000">
            <a:off x="5634401" y="2411158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6300000">
            <a:off x="7647264" y="2790621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6300000">
            <a:off x="7039856" y="2438604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6300000">
            <a:off x="6133264" y="1807758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6300000">
            <a:off x="5395738" y="194134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6300000">
            <a:off x="6176107" y="497587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6300000">
            <a:off x="5455874" y="518248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 rot="6300000">
            <a:off x="4717997" y="4750040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6300000">
            <a:off x="6009486" y="5616567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300000">
            <a:off x="4213848" y="3293313"/>
            <a:ext cx="639849" cy="63984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00000">
            <a:off x="7380206" y="3941385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00000">
            <a:off x="6956593" y="4653030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 rot="6300000" flipH="1">
            <a:off x="4727864" y="3370475"/>
            <a:ext cx="2109926" cy="394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50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Clients</a:t>
            </a:r>
            <a:r>
              <a:rPr lang="en-US" dirty="0" smtClean="0"/>
              <a:t>: Talks simple HTTP APIs to </a:t>
            </a:r>
            <a:r>
              <a:rPr lang="en-US" dirty="0" err="1" smtClean="0"/>
              <a:t>homeservers</a:t>
            </a:r>
            <a:r>
              <a:rPr lang="en-US" dirty="0" smtClean="0"/>
              <a:t> to push and pull messages and metadata.  May be as thin or thick a client as desired.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err="1" smtClean="0"/>
              <a:t>Homeservers</a:t>
            </a:r>
            <a:r>
              <a:rPr lang="en-US" dirty="0" smtClean="0"/>
              <a:t>: Stores all the data for a user - the history of the rooms in which they participate; their public profile data.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Identity Servers</a:t>
            </a:r>
            <a:r>
              <a:rPr lang="en-US" dirty="0" smtClean="0"/>
              <a:t>: Trusted clique of servers (think DNS root servers): maps 3</a:t>
            </a:r>
            <a:r>
              <a:rPr lang="en-US" baseline="30000" dirty="0" smtClean="0"/>
              <a:t>rd</a:t>
            </a:r>
            <a:r>
              <a:rPr lang="en-US" dirty="0" smtClean="0"/>
              <a:t> party IDs to </a:t>
            </a:r>
            <a:r>
              <a:rPr lang="en-US" b="1" dirty="0"/>
              <a:t>matrix </a:t>
            </a:r>
            <a:r>
              <a:rPr lang="en-US" dirty="0" smtClean="0"/>
              <a:t>IDs.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Application Services: </a:t>
            </a:r>
            <a:r>
              <a:rPr lang="en-US" dirty="0" smtClean="0"/>
              <a:t>Optional; delivers application layer logic on top of Matrix (Gateways, Conferencing, Archiving, Search </a:t>
            </a:r>
            <a:r>
              <a:rPr lang="en-US" dirty="0" err="1" smtClean="0"/>
              <a:t>etc</a:t>
            </a:r>
            <a:r>
              <a:rPr lang="en-US" dirty="0" smtClean="0"/>
              <a:t>). Can actively intercept messages if required.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C61A974-92BA-438E-8709-345F7C27F7F7}" type="slidenum">
              <a:rPr lang="en-US" smtClean="0"/>
              <a:t>17</a:t>
            </a:fld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00FF"/>
                </a:solidFill>
              </a:rPr>
              <a:t>http://</a:t>
            </a:r>
            <a:r>
              <a:rPr lang="en-US" u="sng" dirty="0" err="1" smtClean="0">
                <a:solidFill>
                  <a:srgbClr val="0000FF"/>
                </a:solidFill>
              </a:rPr>
              <a:t>matrix.org</a:t>
            </a:r>
            <a:r>
              <a:rPr lang="en-US" u="sng" dirty="0" smtClean="0">
                <a:solidFill>
                  <a:srgbClr val="0000FF"/>
                </a:solidFill>
              </a:rPr>
              <a:t>/#about</a:t>
            </a:r>
            <a:endParaRPr lang="en-US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8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send a message: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-d '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{"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msgtype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m.text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",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body":"hello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"}</a:t>
            </a:r>
            <a:r>
              <a:rPr lang="en-US" sz="2000" dirty="0">
                <a:latin typeface="Consolas"/>
                <a:cs typeface="Consolas"/>
              </a:rPr>
              <a:t>' 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"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https: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/alice.com:8448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/_matrix/client/</a:t>
            </a:r>
            <a:r>
              <a:rPr lang="en-US" sz="2000" dirty="0" err="1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/v1/rooms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/ROOM_ID/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send/</a:t>
            </a:r>
            <a:r>
              <a:rPr lang="en-US" sz="2000" dirty="0" err="1" smtClean="0">
                <a:solidFill>
                  <a:srgbClr val="F79646"/>
                </a:solidFill>
                <a:latin typeface="Consolas"/>
                <a:cs typeface="Consolas"/>
              </a:rPr>
              <a:t>m.room.message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    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YUwRidLecu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74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set up a </a:t>
            </a:r>
            <a:r>
              <a:rPr lang="en-US" sz="2000" b="1" dirty="0" err="1" smtClean="0">
                <a:latin typeface="Helvetica Neue"/>
                <a:cs typeface="Helvetica Neue"/>
              </a:rPr>
              <a:t>WebRTC</a:t>
            </a:r>
            <a:r>
              <a:rPr lang="en-US" sz="2000" b="1" dirty="0" smtClean="0">
                <a:latin typeface="Helvetica Neue"/>
                <a:cs typeface="Helvetica Neue"/>
              </a:rPr>
              <a:t> call: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–d '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\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"version": 0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,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call_id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12345”, 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offer":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"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type" : 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offer”,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"</a:t>
            </a:r>
            <a:r>
              <a:rPr lang="en-US" sz="2000" dirty="0" err="1" smtClean="0">
                <a:solidFill>
                  <a:schemeClr val="accent4"/>
                </a:solidFill>
                <a:latin typeface="Consolas"/>
                <a:cs typeface="Consolas"/>
              </a:rPr>
              <a:t>sdp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 : "v=0\r\no=-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658458 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2 IN IP4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127.0.0.1…"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}</a:t>
            </a:r>
            <a:r>
              <a:rPr lang="en-US" sz="2000" dirty="0" smtClean="0">
                <a:latin typeface="Consolas"/>
                <a:cs typeface="Consolas"/>
              </a:rPr>
              <a:t>' 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"https: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/alice.com:8448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/_matrix/client/</a:t>
            </a:r>
            <a:r>
              <a:rPr lang="en-US" sz="2000" dirty="0" err="1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/v1/rooms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/ROOM_ID/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send/</a:t>
            </a:r>
            <a:r>
              <a:rPr lang="en-US" sz="2000" dirty="0" err="1" smtClean="0">
                <a:solidFill>
                  <a:srgbClr val="F79646"/>
                </a:solidFill>
                <a:latin typeface="Consolas"/>
                <a:cs typeface="Consolas"/>
              </a:rPr>
              <a:t>m.call.invite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=ACCESS_TOKEN"</a:t>
            </a:r>
            <a:endParaRPr lang="en-US" sz="2000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{ 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 smtClean="0">
                <a:solidFill>
                  <a:srgbClr val="000090"/>
                </a:solidFill>
                <a:latin typeface="Consolas"/>
                <a:cs typeface="Consolas"/>
              </a:rPr>
              <a:t>ZruiCZBu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” }</a:t>
            </a:r>
            <a:endParaRPr lang="en-US" sz="20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73172"/>
            <a:ext cx="8229600" cy="5509200"/>
          </a:xfrm>
        </p:spPr>
        <p:txBody>
          <a:bodyPr anchor="t"/>
          <a:lstStyle/>
          <a:p>
            <a:r>
              <a:rPr lang="en-US" dirty="0" smtClean="0"/>
              <a:t>	Open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Decentralised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Persistent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Eventually Consistent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Cryptographically Secure</a:t>
            </a:r>
            <a:br>
              <a:rPr lang="en-US" dirty="0" smtClean="0"/>
            </a:br>
            <a:r>
              <a:rPr lang="en-US" dirty="0" smtClean="0"/>
              <a:t>	Messaging Database</a:t>
            </a:r>
            <a:br>
              <a:rPr lang="en-US" dirty="0" smtClean="0"/>
            </a:br>
            <a:r>
              <a:rPr lang="en-US" dirty="0" smtClean="0"/>
              <a:t>	with JSON-over-HTTP API.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8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1:1 VoIP Matrix </a:t>
            </a:r>
            <a:r>
              <a:rPr lang="en-US" dirty="0" err="1" smtClean="0"/>
              <a:t>Signalling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427168" cy="4137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  <a:latin typeface="Consolas"/>
                <a:cs typeface="Consolas"/>
              </a:rPr>
              <a:t>    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Caller                  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Callee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m.call.invite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-----------&gt;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m.call.candidate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--------&gt;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[more candidates events]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       User answers call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&lt;------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m.call.answer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</a:t>
            </a:r>
            <a:r>
              <a:rPr lang="en-US" sz="2400" dirty="0" smtClean="0">
                <a:solidFill>
                  <a:srgbClr val="000090"/>
                </a:solidFill>
                <a:latin typeface="Consolas"/>
                <a:cs typeface="Consolas"/>
              </a:rPr>
              <a:t>[media flows]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&lt;------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m.call.hangup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5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persist some MIDI: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–d '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 "note": "71",\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 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"velocity": 68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"state": "on"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"channel": 1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midi_ts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374023441\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}</a:t>
            </a:r>
            <a:r>
              <a:rPr lang="en-US" sz="2000" dirty="0" smtClean="0">
                <a:latin typeface="Consolas"/>
                <a:cs typeface="Consolas"/>
              </a:rPr>
              <a:t>' 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"https://alice.com:8448/_matrix/client/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/v1/rooms/ROOM_ID/send/</a:t>
            </a:r>
            <a:r>
              <a:rPr lang="en-US" sz="2000" dirty="0" err="1" smtClean="0">
                <a:solidFill>
                  <a:schemeClr val="accent6"/>
                </a:solidFill>
                <a:latin typeface="Consolas"/>
                <a:cs typeface="Consolas"/>
              </a:rPr>
              <a:t>org.matrix.midi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=ACCESS_TOKEN"</a:t>
            </a:r>
          </a:p>
          <a:p>
            <a:pPr marL="0" indent="0">
              <a:buNone/>
            </a:pP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{ 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“ORzcZn2” }</a:t>
            </a:r>
            <a:endParaRPr lang="en-US" sz="20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server-server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>
                <a:latin typeface="Consolas"/>
                <a:cs typeface="Consolas"/>
              </a:rPr>
              <a:t>curl </a:t>
            </a:r>
            <a:r>
              <a:rPr lang="en-US" sz="900" dirty="0" smtClean="0">
                <a:latin typeface="Consolas"/>
                <a:cs typeface="Consolas"/>
              </a:rPr>
              <a:t>–XPOST –H ‘Authorization: X</a:t>
            </a:r>
            <a:r>
              <a:rPr lang="en-US" sz="900" dirty="0">
                <a:latin typeface="Consolas"/>
                <a:cs typeface="Consolas"/>
              </a:rPr>
              <a:t>-Matrix origin</a:t>
            </a:r>
            <a:r>
              <a:rPr lang="en-US" sz="900" dirty="0" smtClean="0">
                <a:latin typeface="Consolas"/>
                <a:cs typeface="Consolas"/>
              </a:rPr>
              <a:t>=</a:t>
            </a:r>
            <a:r>
              <a:rPr lang="en-US" sz="900" dirty="0" err="1" smtClean="0">
                <a:latin typeface="Consolas"/>
                <a:cs typeface="Consolas"/>
              </a:rPr>
              <a:t>matrix.org,</a:t>
            </a:r>
            <a:r>
              <a:rPr lang="en-US" sz="900" dirty="0" err="1">
                <a:latin typeface="Consolas"/>
                <a:cs typeface="Consolas"/>
              </a:rPr>
              <a:t>key</a:t>
            </a:r>
            <a:r>
              <a:rPr lang="en-US" sz="900" dirty="0" smtClean="0">
                <a:latin typeface="Consolas"/>
                <a:cs typeface="Consolas"/>
              </a:rPr>
              <a:t>=”</a:t>
            </a:r>
            <a:r>
              <a:rPr lang="es-ES_tradnl" sz="900" dirty="0" smtClean="0">
                <a:latin typeface="Consolas"/>
                <a:cs typeface="Consolas"/>
              </a:rPr>
              <a:t>898be4…</a:t>
            </a:r>
            <a:r>
              <a:rPr lang="en-US" sz="900" dirty="0" smtClean="0">
                <a:latin typeface="Consolas"/>
                <a:cs typeface="Consolas"/>
              </a:rPr>
              <a:t>”,</a:t>
            </a:r>
            <a:r>
              <a:rPr lang="en-US" sz="900" dirty="0">
                <a:latin typeface="Consolas"/>
                <a:cs typeface="Consolas"/>
              </a:rPr>
              <a:t>sig=“</a:t>
            </a:r>
            <a:r>
              <a:rPr lang="en-US" sz="900" dirty="0" smtClean="0">
                <a:latin typeface="Consolas"/>
                <a:cs typeface="Consolas"/>
              </a:rPr>
              <a:t>j7JXfIcPFDWl1pdJz…”’ </a:t>
            </a:r>
            <a:r>
              <a:rPr lang="en-US" sz="900" dirty="0">
                <a:latin typeface="Consolas"/>
                <a:cs typeface="Consolas"/>
              </a:rPr>
              <a:t>–d </a:t>
            </a:r>
            <a:r>
              <a:rPr lang="en-US" sz="900" dirty="0" smtClean="0">
                <a:solidFill>
                  <a:schemeClr val="accent4"/>
                </a:solidFill>
                <a:latin typeface="Consolas"/>
                <a:cs typeface="Consolas"/>
              </a:rPr>
              <a:t>‘{</a:t>
            </a:r>
            <a:endParaRPr lang="en-US" sz="9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ts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1413414391521,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"origin":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"destination":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alice.com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prev_ids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["e1da392e61898be4d2009b9fecce5325"],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"age": 314,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"content":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"body": "hello world",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msgtype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m.text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"context": "!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fkILCTRBTHhftNYgkP:matrix.org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"depth": 26,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"hashes":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"sha256": "MqVORjmjauxBDBzSyN2+Yu+KJxw0oxrrJyuPW8NpELs"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is_state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false,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"origin":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pdu_id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rKQFuZQawa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pdu_type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m.room.message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prev_pdus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["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PaBNREEuZj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"]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"signatures":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    "ed25519:auto":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jZXTwAH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/7EZbjHFhIFg8Xj6HGoSI+j7JXfIcPFDWl1pdJz+JJPMHTDIZRha75oJ7lg7UM+CnhNAayHWZsUY3Ag"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}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origin_server_ts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1413414391521,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user_id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"@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matthew:matrix.org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}]</a:t>
            </a:r>
          </a:p>
          <a:p>
            <a:pPr marL="0" indent="0">
              <a:buNone/>
            </a:pPr>
            <a:r>
              <a:rPr lang="en-US" sz="900" dirty="0" smtClean="0">
                <a:solidFill>
                  <a:schemeClr val="accent4"/>
                </a:solidFill>
                <a:latin typeface="Consolas"/>
                <a:cs typeface="Consolas"/>
              </a:rPr>
              <a:t>}’</a:t>
            </a:r>
            <a:r>
              <a:rPr lang="en-US" sz="900" dirty="0" smtClean="0">
                <a:latin typeface="Consolas"/>
                <a:cs typeface="Consolas"/>
              </a:rPr>
              <a:t> </a:t>
            </a:r>
            <a:r>
              <a:rPr lang="en-US" sz="900" dirty="0" smtClean="0">
                <a:solidFill>
                  <a:srgbClr val="008000"/>
                </a:solidFill>
                <a:latin typeface="Consolas"/>
                <a:cs typeface="Consolas"/>
              </a:rPr>
              <a:t>https://alice.com:8448/_matrix/federation</a:t>
            </a:r>
            <a:r>
              <a:rPr lang="en-US" sz="900" dirty="0">
                <a:solidFill>
                  <a:srgbClr val="008000"/>
                </a:solidFill>
                <a:latin typeface="Consolas"/>
                <a:cs typeface="Consolas"/>
              </a:rPr>
              <a:t>/v1/send/916d630ea616342b42e98a3be0b74113</a:t>
            </a: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8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Services (AS)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Extensible custom application logic</a:t>
            </a:r>
          </a:p>
          <a:p>
            <a:r>
              <a:rPr lang="en-US" sz="2700" dirty="0" smtClean="0"/>
              <a:t>They have privileged access to the server (granted by the admin).</a:t>
            </a:r>
          </a:p>
          <a:p>
            <a:r>
              <a:rPr lang="en-US" sz="2700" dirty="0" smtClean="0"/>
              <a:t>They can subscribe to wide ranges of server traffic (e.g. events which match a range of rooms, or a range of users)</a:t>
            </a:r>
          </a:p>
          <a:p>
            <a:r>
              <a:rPr lang="en-US" sz="2700" dirty="0" smtClean="0"/>
              <a:t>They can masquerade as 'virtual users'.</a:t>
            </a:r>
          </a:p>
          <a:p>
            <a:r>
              <a:rPr lang="en-US" sz="2700" dirty="0" smtClean="0"/>
              <a:t>They can lazy-create 'virtual rooms'</a:t>
            </a:r>
          </a:p>
          <a:p>
            <a:r>
              <a:rPr lang="en-US" sz="2700" dirty="0" smtClean="0"/>
              <a:t>They can receive traffic by push.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96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for AS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Gateways to other </a:t>
            </a:r>
            <a:r>
              <a:rPr lang="en-US" dirty="0" err="1" smtClean="0"/>
              <a:t>comms</a:t>
            </a:r>
            <a:r>
              <a:rPr lang="en-US" dirty="0" smtClean="0"/>
              <a:t> platforms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Data manipulation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Filtering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Translation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Indexing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Mining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Visualisation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Orchestration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Application Logic (e.g. bots, IVR services)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75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trivial application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onsolas"/>
                <a:cs typeface="Consolas"/>
              </a:rPr>
              <a:t>import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b="1" dirty="0" err="1">
                <a:latin typeface="Consolas"/>
                <a:cs typeface="Consolas"/>
              </a:rPr>
              <a:t>json</a:t>
            </a:r>
            <a:r>
              <a:rPr lang="en-US" sz="1600" dirty="0">
                <a:latin typeface="Consolas"/>
                <a:cs typeface="Consolas"/>
              </a:rPr>
              <a:t>, </a:t>
            </a:r>
            <a:r>
              <a:rPr lang="en-US" sz="1600" b="1" dirty="0">
                <a:latin typeface="Consolas"/>
                <a:cs typeface="Consolas"/>
              </a:rPr>
              <a:t>requests</a:t>
            </a:r>
            <a:r>
              <a:rPr lang="en-US" sz="1600" dirty="0">
                <a:latin typeface="Consolas"/>
                <a:cs typeface="Consolas"/>
              </a:rPr>
              <a:t>  # we will use this later</a:t>
            </a:r>
          </a:p>
          <a:p>
            <a:pPr marL="0" indent="0">
              <a:buNone/>
            </a:pPr>
            <a:r>
              <a:rPr lang="en-US" sz="1600" b="1" dirty="0">
                <a:latin typeface="Consolas"/>
                <a:cs typeface="Consolas"/>
              </a:rPr>
              <a:t>from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>
                <a:latin typeface="Consolas"/>
                <a:cs typeface="Consolas"/>
              </a:rPr>
              <a:t>flask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>
                <a:latin typeface="Consolas"/>
                <a:cs typeface="Consolas"/>
              </a:rPr>
              <a:t>import</a:t>
            </a:r>
            <a:r>
              <a:rPr lang="en-US" sz="1600" dirty="0">
                <a:latin typeface="Consolas"/>
                <a:cs typeface="Consolas"/>
              </a:rPr>
              <a:t> Flask, </a:t>
            </a:r>
            <a:r>
              <a:rPr lang="en-US" sz="1600" dirty="0" err="1">
                <a:latin typeface="Consolas"/>
                <a:cs typeface="Consolas"/>
              </a:rPr>
              <a:t>jsonify</a:t>
            </a:r>
            <a:r>
              <a:rPr lang="en-US" sz="1600" dirty="0">
                <a:latin typeface="Consolas"/>
                <a:cs typeface="Consolas"/>
              </a:rPr>
              <a:t>, request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app = Flask(__name__)</a:t>
            </a:r>
          </a:p>
          <a:p>
            <a:pPr marL="0" indent="0"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600" b="1" dirty="0">
                <a:latin typeface="Consolas"/>
                <a:cs typeface="Consolas"/>
              </a:rPr>
              <a:t>@</a:t>
            </a:r>
            <a:r>
              <a:rPr lang="en-US" sz="1600" b="1" dirty="0" err="1">
                <a:latin typeface="Consolas"/>
                <a:cs typeface="Consolas"/>
              </a:rPr>
              <a:t>app.route</a:t>
            </a:r>
            <a:r>
              <a:rPr lang="en-US" sz="1600" dirty="0">
                <a:latin typeface="Consolas"/>
                <a:cs typeface="Consolas"/>
              </a:rPr>
              <a:t>("/transactions/&lt;transaction&gt;", methods=["PUT"])</a:t>
            </a:r>
          </a:p>
          <a:p>
            <a:pPr marL="0" indent="0">
              <a:buNone/>
            </a:pPr>
            <a:r>
              <a:rPr lang="en-US" sz="1600" b="1" dirty="0" err="1">
                <a:latin typeface="Consolas"/>
                <a:cs typeface="Consolas"/>
              </a:rPr>
              <a:t>def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 err="1">
                <a:latin typeface="Consolas"/>
                <a:cs typeface="Consolas"/>
              </a:rPr>
              <a:t>on_receive_events</a:t>
            </a:r>
            <a:r>
              <a:rPr lang="en-US" sz="1600" dirty="0">
                <a:latin typeface="Consolas"/>
                <a:cs typeface="Consolas"/>
              </a:rPr>
              <a:t>(transaction):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events = </a:t>
            </a:r>
            <a:r>
              <a:rPr lang="en-US" sz="1600" dirty="0" err="1">
                <a:latin typeface="Consolas"/>
                <a:cs typeface="Consolas"/>
              </a:rPr>
              <a:t>request.get_json</a:t>
            </a:r>
            <a:r>
              <a:rPr lang="en-US" sz="1600" dirty="0">
                <a:latin typeface="Consolas"/>
                <a:cs typeface="Consolas"/>
              </a:rPr>
              <a:t>()["events"]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b="1" dirty="0">
                <a:latin typeface="Consolas"/>
                <a:cs typeface="Consolas"/>
              </a:rPr>
              <a:t>for</a:t>
            </a:r>
            <a:r>
              <a:rPr lang="en-US" sz="1600" dirty="0">
                <a:latin typeface="Consolas"/>
                <a:cs typeface="Consolas"/>
              </a:rPr>
              <a:t> event </a:t>
            </a:r>
            <a:r>
              <a:rPr lang="en-US" sz="1600" b="1" dirty="0">
                <a:latin typeface="Consolas"/>
                <a:cs typeface="Consolas"/>
              </a:rPr>
              <a:t>in</a:t>
            </a:r>
            <a:r>
              <a:rPr lang="en-US" sz="1600" dirty="0">
                <a:latin typeface="Consolas"/>
                <a:cs typeface="Consolas"/>
              </a:rPr>
              <a:t> events: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"User: %s Room: %s" % (event["</a:t>
            </a:r>
            <a:r>
              <a:rPr lang="en-US" sz="1600" dirty="0" err="1">
                <a:latin typeface="Consolas"/>
                <a:cs typeface="Consolas"/>
              </a:rPr>
              <a:t>user_id</a:t>
            </a:r>
            <a:r>
              <a:rPr lang="en-US" sz="1600" dirty="0">
                <a:latin typeface="Consolas"/>
                <a:cs typeface="Consolas"/>
              </a:rPr>
              <a:t>"], event["</a:t>
            </a:r>
            <a:r>
              <a:rPr lang="en-US" sz="1600" dirty="0" err="1">
                <a:latin typeface="Consolas"/>
                <a:cs typeface="Consolas"/>
              </a:rPr>
              <a:t>room_id</a:t>
            </a:r>
            <a:r>
              <a:rPr lang="en-US" sz="1600" dirty="0">
                <a:latin typeface="Consolas"/>
                <a:cs typeface="Consolas"/>
              </a:rPr>
              <a:t>"])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"Event Type: %s" % event["type"]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"Content: %s" % event["content"]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b="1" dirty="0">
                <a:latin typeface="Consolas"/>
                <a:cs typeface="Consolas"/>
              </a:rPr>
              <a:t>return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jsonify</a:t>
            </a:r>
            <a:r>
              <a:rPr lang="en-US" sz="1600" dirty="0">
                <a:latin typeface="Consolas"/>
                <a:cs typeface="Consolas"/>
              </a:rPr>
              <a:t>({})</a:t>
            </a:r>
          </a:p>
          <a:p>
            <a:pPr marL="0" indent="0"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fr-FR" sz="1600" b="1" dirty="0">
                <a:latin typeface="Consolas"/>
                <a:cs typeface="Consolas"/>
              </a:rPr>
              <a:t>if</a:t>
            </a:r>
            <a:r>
              <a:rPr lang="fr-FR" sz="1600" dirty="0">
                <a:latin typeface="Consolas"/>
                <a:cs typeface="Consolas"/>
              </a:rPr>
              <a:t> __</a:t>
            </a:r>
            <a:r>
              <a:rPr lang="fr-FR" sz="1600" dirty="0" err="1">
                <a:latin typeface="Consolas"/>
                <a:cs typeface="Consolas"/>
              </a:rPr>
              <a:t>name</a:t>
            </a:r>
            <a:r>
              <a:rPr lang="fr-FR" sz="1600" dirty="0">
                <a:latin typeface="Consolas"/>
                <a:cs typeface="Consolas"/>
              </a:rPr>
              <a:t>__ == "__main__":</a:t>
            </a:r>
          </a:p>
          <a:p>
            <a:pPr marL="0" indent="0">
              <a:buNone/>
            </a:pPr>
            <a:r>
              <a:rPr lang="fr-FR" sz="1600" dirty="0">
                <a:latin typeface="Consolas"/>
                <a:cs typeface="Consolas"/>
              </a:rPr>
              <a:t>    </a:t>
            </a:r>
            <a:r>
              <a:rPr lang="fr-FR" sz="1600" dirty="0" err="1">
                <a:latin typeface="Consolas"/>
                <a:cs typeface="Consolas"/>
              </a:rPr>
              <a:t>app.run</a:t>
            </a:r>
            <a:r>
              <a:rPr lang="fr-FR" sz="1600" dirty="0">
                <a:latin typeface="Consolas"/>
                <a:cs typeface="Consolas"/>
              </a:rPr>
              <a:t>()</a:t>
            </a:r>
            <a:endParaRPr lang="en-US" sz="1600" b="1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35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 rot="6300000">
            <a:off x="1670242" y="1892068"/>
            <a:ext cx="3359041" cy="327857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29736" y="6776073"/>
            <a:ext cx="2369690" cy="397343"/>
          </a:xfrm>
        </p:spPr>
        <p:txBody>
          <a:bodyPr/>
          <a:lstStyle/>
          <a:p>
            <a:fld id="{9C61A974-92BA-438E-8709-345F7C27F7F7}" type="slidenum">
              <a:rPr lang="en-US" smtClean="0"/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04664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dirty="0" smtClean="0"/>
              <a:t>Matrix </a:t>
            </a:r>
            <a:r>
              <a:rPr lang="en-US" dirty="0" smtClean="0"/>
              <a:t>Bridging with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95" name="Oval 94"/>
          <p:cNvSpPr/>
          <p:nvPr/>
        </p:nvSpPr>
        <p:spPr>
          <a:xfrm rot="6300000">
            <a:off x="3961934" y="1610741"/>
            <a:ext cx="4544458" cy="443559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6300000" flipH="1">
            <a:off x="6282247" y="2199020"/>
            <a:ext cx="471891" cy="1476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6300000" flipH="1" flipV="1">
            <a:off x="5631943" y="3442841"/>
            <a:ext cx="1604722" cy="1093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572000" y="2762870"/>
            <a:ext cx="1414113" cy="882154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6300000">
            <a:off x="7238388" y="2894402"/>
            <a:ext cx="533366" cy="5506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6300000" flipV="1">
            <a:off x="6846906" y="2934898"/>
            <a:ext cx="726158" cy="1119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6300000">
            <a:off x="5782379" y="2264657"/>
            <a:ext cx="746332" cy="1530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6300000" flipV="1">
            <a:off x="5569624" y="2140457"/>
            <a:ext cx="437081" cy="52475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6300000" flipH="1" flipV="1">
            <a:off x="5430849" y="2389536"/>
            <a:ext cx="329902" cy="7175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6300000" flipH="1">
            <a:off x="5859332" y="4499706"/>
            <a:ext cx="353468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6300000" flipH="1">
            <a:off x="5442671" y="4819421"/>
            <a:ext cx="1015455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6300000" flipH="1">
            <a:off x="5303867" y="4925928"/>
            <a:ext cx="739449" cy="1465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6300000" flipH="1" flipV="1">
            <a:off x="5048296" y="4443898"/>
            <a:ext cx="512716" cy="67813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rot="6300000">
            <a:off x="6850163" y="3036152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6300000">
            <a:off x="5378594" y="4303176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6300000">
            <a:off x="5634401" y="2411158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6300000">
            <a:off x="7647264" y="2790621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6300000">
            <a:off x="7039856" y="2438604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6300000">
            <a:off x="6133264" y="1807758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6300000">
            <a:off x="5395738" y="194134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6300000">
            <a:off x="6176107" y="497587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6300000">
            <a:off x="5455874" y="518248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6300000">
            <a:off x="4717997" y="4750040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6300000">
            <a:off x="6009486" y="5616567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6300000">
            <a:off x="7506489" y="4098439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6300000">
            <a:off x="6976559" y="4903984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rot="6300000" flipH="1">
            <a:off x="4727864" y="3370475"/>
            <a:ext cx="2109926" cy="394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rot="6300000">
            <a:off x="1670242" y="1892068"/>
            <a:ext cx="3359041" cy="3278575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6300000">
            <a:off x="3063687" y="3066368"/>
            <a:ext cx="746332" cy="153068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/>
        </p:nvCxnSpPr>
        <p:spPr>
          <a:xfrm rot="6300000" flipV="1">
            <a:off x="2850932" y="2942168"/>
            <a:ext cx="437081" cy="524751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2" name="Straight Connector 51"/>
          <p:cNvCxnSpPr/>
          <p:nvPr/>
        </p:nvCxnSpPr>
        <p:spPr>
          <a:xfrm rot="6300000" flipH="1" flipV="1">
            <a:off x="2712157" y="3191247"/>
            <a:ext cx="329902" cy="717542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4" name="Oval 53"/>
          <p:cNvSpPr/>
          <p:nvPr/>
        </p:nvSpPr>
        <p:spPr>
          <a:xfrm rot="6300000">
            <a:off x="3414572" y="2609469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300000">
            <a:off x="2677046" y="2743060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6300000">
            <a:off x="2295076" y="3423700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6300000">
            <a:off x="5013768" y="262198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3181968" y="3501009"/>
            <a:ext cx="1318024" cy="144015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 rot="6300000">
            <a:off x="4213848" y="3293313"/>
            <a:ext cx="639849" cy="63984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6300000">
            <a:off x="2915709" y="3212869"/>
            <a:ext cx="639849" cy="63984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 descr="matrix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723" y="4251461"/>
            <a:ext cx="1123304" cy="4797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1760" y="209278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Helvetica Neue"/>
                <a:cs typeface="Helvetica Neue"/>
              </a:rPr>
              <a:t>Existing App</a:t>
            </a:r>
          </a:p>
        </p:txBody>
      </p:sp>
    </p:spTree>
    <p:extLst>
      <p:ext uri="{BB962C8B-B14F-4D97-AF65-F5344CB8AC3E}">
        <p14:creationId xmlns:p14="http://schemas.microsoft.com/office/powerpoint/2010/main" val="95393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Kamailio</a:t>
            </a:r>
            <a:r>
              <a:rPr lang="en-US" dirty="0" smtClean="0"/>
              <a:t> SIP&lt;-&gt;Matrix GW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SIP-&gt;Matrix ingress call: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--------------------------------------------------</a:t>
            </a:r>
            <a:r>
              <a:rPr lang="en-US" sz="1400" b="1" dirty="0" smtClean="0">
                <a:latin typeface="Consolas"/>
                <a:cs typeface="Consolas"/>
              </a:rPr>
              <a:t>-</a:t>
            </a: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</a:t>
            </a:r>
            <a:r>
              <a:rPr lang="en-US" sz="1400" b="1" dirty="0">
                <a:latin typeface="Consolas"/>
                <a:cs typeface="Consolas"/>
              </a:rPr>
              <a:t>&gt; </a:t>
            </a:r>
            <a:r>
              <a:rPr lang="en-US" sz="1400" b="1" dirty="0" smtClean="0">
                <a:latin typeface="Consolas"/>
                <a:cs typeface="Consolas"/>
              </a:rPr>
              <a:t>SIP INVITE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smtClean="0">
                <a:latin typeface="Consolas"/>
                <a:cs typeface="Consolas"/>
              </a:rPr>
              <a:t>SIP 100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create </a:t>
            </a:r>
            <a:r>
              <a:rPr lang="en-US" sz="1400" b="1" dirty="0" smtClean="0">
                <a:latin typeface="Consolas"/>
                <a:cs typeface="Consolas"/>
              </a:rPr>
              <a:t>Matrix room </a:t>
            </a:r>
            <a:r>
              <a:rPr lang="en-US" sz="1400" b="1" dirty="0">
                <a:latin typeface="Consolas"/>
                <a:cs typeface="Consolas"/>
              </a:rPr>
              <a:t>inviting other party </a:t>
            </a:r>
            <a:r>
              <a:rPr lang="en-US" sz="1400" b="1" dirty="0" smtClean="0">
                <a:latin typeface="Consolas"/>
                <a:cs typeface="Consolas"/>
              </a:rPr>
              <a:t>(reuse </a:t>
            </a:r>
            <a:r>
              <a:rPr lang="en-US" sz="1400" b="1" dirty="0">
                <a:latin typeface="Consolas"/>
                <a:cs typeface="Consolas"/>
              </a:rPr>
              <a:t>existing one </a:t>
            </a:r>
            <a:r>
              <a:rPr lang="en-US" sz="1400" b="1" dirty="0" smtClean="0">
                <a:latin typeface="Consolas"/>
                <a:cs typeface="Consolas"/>
              </a:rPr>
              <a:t>if </a:t>
            </a:r>
            <a:r>
              <a:rPr lang="en-US" sz="1400" b="1" dirty="0">
                <a:latin typeface="Consolas"/>
                <a:cs typeface="Consolas"/>
              </a:rPr>
              <a:t>available)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-&gt; </a:t>
            </a:r>
            <a:r>
              <a:rPr lang="en-US" sz="1400" b="1" dirty="0" smtClean="0">
                <a:latin typeface="Consolas"/>
                <a:cs typeface="Consolas"/>
              </a:rPr>
              <a:t>PUT </a:t>
            </a:r>
            <a:r>
              <a:rPr lang="en-US" sz="1400" b="1" dirty="0" err="1" smtClean="0">
                <a:latin typeface="Consolas"/>
                <a:cs typeface="Consolas"/>
              </a:rPr>
              <a:t>m.call.invite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&lt;- </a:t>
            </a:r>
            <a:r>
              <a:rPr lang="en-US" sz="1400" b="1" dirty="0" smtClean="0">
                <a:latin typeface="Consolas"/>
                <a:cs typeface="Consolas"/>
              </a:rPr>
              <a:t>PUT </a:t>
            </a:r>
            <a:r>
              <a:rPr lang="en-US" sz="1400" b="1" dirty="0" err="1" smtClean="0">
                <a:latin typeface="Consolas"/>
                <a:cs typeface="Consolas"/>
              </a:rPr>
              <a:t>m.call.answer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&lt;- 200 OK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-&gt; ACK</a:t>
            </a: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---------------------------------------------------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-&gt; </a:t>
            </a:r>
            <a:r>
              <a:rPr lang="en-US" sz="1400" b="1" dirty="0" smtClean="0">
                <a:latin typeface="Consolas"/>
                <a:cs typeface="Consolas"/>
              </a:rPr>
              <a:t>SIP BYE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</a:t>
            </a:r>
            <a:r>
              <a:rPr lang="en-US" sz="1400" b="1" dirty="0" err="1">
                <a:latin typeface="Consolas"/>
                <a:cs typeface="Consolas"/>
              </a:rPr>
              <a:t>m.call.hangup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smtClean="0">
                <a:latin typeface="Consolas"/>
                <a:cs typeface="Consolas"/>
              </a:rPr>
              <a:t>SIP 200 OK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---------------------------------------------------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err="1">
                <a:latin typeface="Consolas"/>
                <a:cs typeface="Consolas"/>
              </a:rPr>
              <a:t>m.call.hangup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-&gt; BYE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&lt;- 200 OK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---------------------------------------------------</a:t>
            </a:r>
          </a:p>
          <a:p>
            <a:pPr marL="0" indent="0">
              <a:buNone/>
            </a:pPr>
            <a:endParaRPr lang="en-US" sz="1400" b="1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Kamailio</a:t>
            </a:r>
            <a:r>
              <a:rPr lang="en-US" dirty="0" smtClean="0"/>
              <a:t> SIP&lt;-&gt;Matrix GW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utils</a:t>
            </a:r>
            <a:r>
              <a:rPr lang="en-US" dirty="0" smtClean="0"/>
              <a:t> and </a:t>
            </a:r>
            <a:r>
              <a:rPr lang="en-US" dirty="0" err="1" smtClean="0"/>
              <a:t>json</a:t>
            </a:r>
            <a:r>
              <a:rPr lang="en-US" dirty="0" smtClean="0"/>
              <a:t> modules with </a:t>
            </a:r>
            <a:r>
              <a:rPr lang="en-US" dirty="0" err="1" smtClean="0"/>
              <a:t>http_query</a:t>
            </a:r>
            <a:r>
              <a:rPr lang="en-US" dirty="0" smtClean="0"/>
              <a:t>() or OEJ's curl module to relay to Matrix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xhttp</a:t>
            </a:r>
            <a:r>
              <a:rPr lang="en-US" dirty="0"/>
              <a:t> module and </a:t>
            </a:r>
            <a:r>
              <a:rPr lang="en-US" dirty="0" err="1"/>
              <a:t>event_route</a:t>
            </a:r>
            <a:r>
              <a:rPr lang="en-US" dirty="0"/>
              <a:t>[</a:t>
            </a:r>
            <a:r>
              <a:rPr lang="en-US" dirty="0" err="1"/>
              <a:t>xhttp:request</a:t>
            </a:r>
            <a:r>
              <a:rPr lang="en-US" dirty="0" smtClean="0"/>
              <a:t>] to receive traffic from Matrix </a:t>
            </a:r>
            <a:r>
              <a:rPr lang="en-US" dirty="0"/>
              <a:t>and relay to SIP via </a:t>
            </a:r>
            <a:r>
              <a:rPr lang="en-US" dirty="0" err="1" smtClean="0"/>
              <a:t>txm</a:t>
            </a:r>
            <a:r>
              <a:rPr lang="en-US" dirty="0" smtClean="0"/>
              <a:t> </a:t>
            </a:r>
            <a:r>
              <a:rPr lang="en-US" dirty="0" err="1" smtClean="0"/>
              <a:t>t_reply_callid</a:t>
            </a:r>
            <a:r>
              <a:rPr lang="en-US" dirty="0" smtClean="0"/>
              <a:t>() or </a:t>
            </a:r>
            <a:r>
              <a:rPr lang="en-US" dirty="0" err="1" smtClean="0"/>
              <a:t>dlg_bye</a:t>
            </a:r>
            <a:r>
              <a:rPr lang="en-US" dirty="0" smtClean="0"/>
              <a:t>()?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79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Funded May 2014</a:t>
            </a:r>
          </a:p>
          <a:p>
            <a:r>
              <a:rPr lang="en-US" dirty="0" smtClean="0"/>
              <a:t>Launched alpha Sept 2014</a:t>
            </a:r>
          </a:p>
          <a:p>
            <a:r>
              <a:rPr lang="en-US" dirty="0" smtClean="0"/>
              <a:t>Entered beta Dec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Stable v0.9 Beta May 2014</a:t>
            </a:r>
            <a:endParaRPr lang="en-US" dirty="0" smtClean="0"/>
          </a:p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2014: v1.0 release?!</a:t>
            </a:r>
          </a:p>
          <a:p>
            <a:r>
              <a:rPr lang="en-US" dirty="0" smtClean="0"/>
              <a:t>Remaining:</a:t>
            </a:r>
          </a:p>
          <a:p>
            <a:pPr lvl="1"/>
            <a:r>
              <a:rPr lang="en-US" dirty="0" smtClean="0"/>
              <a:t>Build </a:t>
            </a:r>
            <a:r>
              <a:rPr lang="en-US" dirty="0" smtClean="0"/>
              <a:t>more </a:t>
            </a:r>
            <a:r>
              <a:rPr lang="en-US" dirty="0" smtClean="0"/>
              <a:t>gateways</a:t>
            </a:r>
            <a:endParaRPr lang="en-US" dirty="0" smtClean="0"/>
          </a:p>
          <a:p>
            <a:pPr lvl="1"/>
            <a:r>
              <a:rPr lang="en-US" dirty="0" smtClean="0"/>
              <a:t>Polish spec</a:t>
            </a:r>
            <a:endParaRPr lang="en-US" dirty="0" smtClean="0"/>
          </a:p>
          <a:p>
            <a:pPr lvl="1"/>
            <a:r>
              <a:rPr lang="en-US" dirty="0" smtClean="0"/>
              <a:t>End</a:t>
            </a:r>
            <a:r>
              <a:rPr lang="en-US" dirty="0"/>
              <a:t>-to-End Encryption</a:t>
            </a:r>
          </a:p>
          <a:p>
            <a:pPr lvl="1"/>
            <a:r>
              <a:rPr lang="en-US" dirty="0" smtClean="0"/>
              <a:t>v2 </a:t>
            </a:r>
            <a:r>
              <a:rPr lang="en-US" dirty="0"/>
              <a:t>Client</a:t>
            </a:r>
            <a:r>
              <a:rPr lang="en-US" dirty="0" smtClean="0"/>
              <a:t>-Server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32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0168"/>
            <a:ext cx="8229600" cy="5262979"/>
          </a:xfrm>
        </p:spPr>
        <p:txBody>
          <a:bodyPr anchor="t"/>
          <a:lstStyle/>
          <a:p>
            <a:r>
              <a:rPr lang="en-US" dirty="0" smtClean="0"/>
              <a:t>Matrix is for: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Group Chat (and 1:1)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 smtClean="0"/>
              <a:t>WebRTC</a:t>
            </a:r>
            <a:r>
              <a:rPr lang="en-US" dirty="0" smtClean="0"/>
              <a:t> </a:t>
            </a:r>
            <a:r>
              <a:rPr lang="en-US" dirty="0" err="1" smtClean="0"/>
              <a:t>Signalling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Bridging </a:t>
            </a:r>
            <a:r>
              <a:rPr lang="en-US" dirty="0" err="1"/>
              <a:t>Comms</a:t>
            </a:r>
            <a:r>
              <a:rPr lang="en-US" dirty="0"/>
              <a:t> Silos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Internet of Things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…and anything else which needs to </a:t>
            </a:r>
            <a:r>
              <a:rPr lang="en-US" sz="3600" dirty="0" err="1" smtClean="0"/>
              <a:t>pubsub</a:t>
            </a:r>
            <a:r>
              <a:rPr lang="en-US" sz="3600" dirty="0" smtClean="0"/>
              <a:t> persistent data to the world.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4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End</a:t>
            </a:r>
            <a:r>
              <a:rPr lang="en-US" dirty="0"/>
              <a:t>-to-end encryption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Reusable </a:t>
            </a:r>
            <a:r>
              <a:rPr lang="en-US" dirty="0"/>
              <a:t>web UI components and improving the web client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Multi</a:t>
            </a:r>
            <a:r>
              <a:rPr lang="en-US" dirty="0"/>
              <a:t>-way VoIP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Lots </a:t>
            </a:r>
            <a:r>
              <a:rPr lang="en-US" dirty="0"/>
              <a:t>more </a:t>
            </a:r>
            <a:r>
              <a:rPr lang="en-US" dirty="0" smtClean="0"/>
              <a:t>Application Services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Landing </a:t>
            </a:r>
            <a:r>
              <a:rPr lang="en-US" dirty="0"/>
              <a:t>V2 </a:t>
            </a:r>
            <a:r>
              <a:rPr lang="en-US" dirty="0" smtClean="0"/>
              <a:t>APIs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Use </a:t>
            </a:r>
            <a:r>
              <a:rPr lang="en-US" dirty="0"/>
              <a:t>3rd party IDs by default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Yet </a:t>
            </a:r>
            <a:r>
              <a:rPr lang="en-US" dirty="0"/>
              <a:t>more performance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Spec </a:t>
            </a:r>
            <a:r>
              <a:rPr lang="en-US" dirty="0"/>
              <a:t>polishing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New server implementations!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3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/>
          <a:lstStyle/>
          <a:p>
            <a:pPr algn="ctr"/>
            <a:r>
              <a:rPr lang="en-US" dirty="0" smtClean="0"/>
              <a:t>We need help!!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9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people to try running their own servers and join the federation</a:t>
            </a:r>
            <a:r>
              <a:rPr lang="en-US" sz="40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people to run gateways to their existing services</a:t>
            </a:r>
            <a:endParaRPr lang="en-US" sz="4000" b="1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feedback on the APIs.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Consider native Matrix support for new apps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Follow @</a:t>
            </a:r>
            <a:r>
              <a:rPr lang="en-US" sz="4000" b="1" dirty="0" err="1" smtClean="0"/>
              <a:t>matrixdotorg</a:t>
            </a:r>
            <a:r>
              <a:rPr lang="en-US" sz="4000" b="1" dirty="0" smtClean="0"/>
              <a:t> and spread the word!</a:t>
            </a:r>
            <a:endParaRPr lang="en-US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2" descr="Résultats de recherche d'images pour « twitter logo 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398869"/>
            <a:ext cx="513047" cy="51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22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79" y="980728"/>
            <a:ext cx="4217842" cy="179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7751"/>
            <a:ext cx="82296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Thank you!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matthew@matrix.org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>
                <a:hlinkClick r:id="rId3"/>
              </a:rPr>
              <a:t>http://matrix.org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r>
              <a:rPr lang="en-US" sz="3100" dirty="0"/>
              <a:t>@</a:t>
            </a:r>
            <a:r>
              <a:rPr lang="en-US" sz="3100" dirty="0" err="1"/>
              <a:t>matrixdotorg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7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Design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No single point of control for chat rooms.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Any </a:t>
            </a:r>
            <a:r>
              <a:rPr lang="en-US" dirty="0" err="1" smtClean="0"/>
              <a:t>homeserver</a:t>
            </a:r>
            <a:r>
              <a:rPr lang="en-US" dirty="0" smtClean="0"/>
              <a:t> can publish a reference to a chat room (although typically the address is the </a:t>
            </a:r>
            <a:r>
              <a:rPr lang="en-US" dirty="0" err="1" smtClean="0"/>
              <a:t>homeserver</a:t>
            </a:r>
            <a:r>
              <a:rPr lang="en-US" dirty="0" smtClean="0"/>
              <a:t> of the user who created the room).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Room addresses look like: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matrix:matrix.org</a:t>
            </a:r>
            <a:endParaRPr lang="en-US" b="1" dirty="0" smtClean="0"/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400" dirty="0" smtClean="0"/>
              <a:t>(pronounced hash-matrix-on-matrix-dot-org)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The IP of the matrix.org </a:t>
            </a:r>
            <a:r>
              <a:rPr lang="en-US" dirty="0" err="1" smtClean="0"/>
              <a:t>homeserver</a:t>
            </a:r>
            <a:r>
              <a:rPr lang="en-US" dirty="0" smtClean="0"/>
              <a:t> is discovered through DNS (SRV _matrix record if available, otherwise looks for port 8448 of the A record).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3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</a:t>
            </a:r>
            <a:r>
              <a:rPr lang="en-US" dirty="0"/>
              <a:t>D</a:t>
            </a:r>
            <a:r>
              <a:rPr lang="en-US" dirty="0" smtClean="0"/>
              <a:t>esign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When a user joins a room, his HS queries the HS specified in the room name to find a list of participating </a:t>
            </a:r>
            <a:r>
              <a:rPr lang="en-US" dirty="0" err="1" smtClean="0"/>
              <a:t>homeservers</a:t>
            </a:r>
            <a:r>
              <a:rPr lang="en-US" dirty="0"/>
              <a:t> </a:t>
            </a:r>
            <a:r>
              <a:rPr lang="en-US" dirty="0" smtClean="0"/>
              <a:t>via a simple GET</a:t>
            </a:r>
            <a:endParaRPr lang="en-US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Messages form a directed acyclic graph (DAG) of </a:t>
            </a:r>
            <a:r>
              <a:rPr lang="en-US" dirty="0" err="1" smtClean="0"/>
              <a:t>chronologicity</a:t>
            </a:r>
            <a:r>
              <a:rPr lang="en-US" dirty="0" smtClean="0"/>
              <a:t>, each crypto-signed by the origin HS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The user's HS pulls in messages via GETs from participating HSs by attempting to walk the DAG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Each HS caches as much history as its users (or admin) desires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When sending a message, the HS PUTs to participating </a:t>
            </a:r>
            <a:r>
              <a:rPr lang="en-US" dirty="0" err="1" smtClean="0"/>
              <a:t>homeservers</a:t>
            </a:r>
            <a:r>
              <a:rPr lang="en-US" dirty="0" smtClean="0"/>
              <a:t> (currently full mesh, but fan-out semantics using cyclical hashing in development)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8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We don't want to be yet another identity system (e.g. JIDs)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So we aggregate existing 3</a:t>
            </a:r>
            <a:r>
              <a:rPr lang="en-US" baseline="30000" dirty="0" smtClean="0"/>
              <a:t>rd</a:t>
            </a:r>
            <a:r>
              <a:rPr lang="en-US" dirty="0" smtClean="0"/>
              <a:t> party IDs (3PID) and map them to </a:t>
            </a:r>
            <a:r>
              <a:rPr lang="en-US" b="1" dirty="0"/>
              <a:t>matrix </a:t>
            </a:r>
            <a:r>
              <a:rPr lang="en-US" dirty="0" smtClean="0"/>
              <a:t>IDs (MXIDs) by </a:t>
            </a:r>
            <a:r>
              <a:rPr lang="en-US" b="1" dirty="0" smtClean="0"/>
              <a:t>Identity Servers</a:t>
            </a:r>
            <a:r>
              <a:rPr lang="en-US" dirty="0" smtClean="0"/>
              <a:t>, whose use in public is strictly optional.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And so login and user discovery is typically done entirely with 3</a:t>
            </a:r>
            <a:r>
              <a:rPr lang="en-US" baseline="30000" dirty="0" smtClean="0"/>
              <a:t>rd</a:t>
            </a:r>
            <a:r>
              <a:rPr lang="en-US" dirty="0" smtClean="0"/>
              <a:t> party IDs.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ID servers validate 3</a:t>
            </a:r>
            <a:r>
              <a:rPr lang="en-US" baseline="30000" dirty="0" smtClean="0"/>
              <a:t>rd</a:t>
            </a:r>
            <a:r>
              <a:rPr lang="en-US" dirty="0" smtClean="0"/>
              <a:t> party IDs (e.g. email, MSISDN, Facebook, G+) and map them to MXIDs. MXIDs look like: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@</a:t>
            </a:r>
            <a:r>
              <a:rPr lang="en-US" b="1" dirty="0" err="1" smtClean="0"/>
              <a:t>matthew:matrix.org</a:t>
            </a:r>
            <a:endParaRPr lang="en-US" b="1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Design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Server-server traffic is mandatorily TLS from the outset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Can use official CA certs, but automagically self-sign and submit certs to </a:t>
            </a:r>
            <a:r>
              <a:rPr lang="en-US" b="1" dirty="0"/>
              <a:t>matrix </a:t>
            </a:r>
            <a:r>
              <a:rPr lang="en-US" dirty="0" smtClean="0"/>
              <a:t>ID servers as a free but secure alternative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Server-client traffic mandates transport layer encryption other than for tinkering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Clients that support PKI publish their public keys, and may encrypt and sign their messages for E2E security.</a:t>
            </a:r>
            <a:endParaRPr lang="en-US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"Well behaved" clients should participate in key escrow servers to allow private key submission for law enforcement.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End-to-end encryption for group chat is supported through a per-room encryption key which is shared 1:1 between participating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9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Design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SPAM is contained by mandating invite handshake before communication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Invite handshakes are throttled per user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err="1" smtClean="0"/>
              <a:t>Homeservers</a:t>
            </a:r>
            <a:r>
              <a:rPr lang="en-US" dirty="0" smtClean="0"/>
              <a:t> and users may be blacklisted on identity servers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ID servers authenticating 3PIDs are obligated to mitigate bulk registration of users via CAPTCHAs or domain-specific techniques (e.g. 2FA SMS for MSISDNs)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272970"/>
            <a:ext cx="7641776" cy="4862869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Still in development; some early prototypes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"Passive AS-API" Builds on the client-server API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Service registers a URL for inbound events to be PUT to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Allows a service to register for traffic on behalf of a namespace of virtual users and virtual rooms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Adds "</a:t>
            </a:r>
            <a:r>
              <a:rPr lang="en-US" sz="1800" dirty="0" err="1" smtClean="0">
                <a:solidFill>
                  <a:srgbClr val="000000"/>
                </a:solidFill>
              </a:rPr>
              <a:t>superuser</a:t>
            </a:r>
            <a:r>
              <a:rPr lang="en-US" sz="1800" dirty="0" smtClean="0">
                <a:solidFill>
                  <a:srgbClr val="000000"/>
                </a:solidFill>
              </a:rPr>
              <a:t>" permissions to subscribe to arbitrary filters of events on the </a:t>
            </a:r>
            <a:r>
              <a:rPr lang="en-US" sz="1800" dirty="0" err="1" smtClean="0">
                <a:solidFill>
                  <a:srgbClr val="000000"/>
                </a:solidFill>
              </a:rPr>
              <a:t>homeserver</a:t>
            </a:r>
            <a:r>
              <a:rPr lang="en-US" sz="1800" dirty="0" smtClean="0">
                <a:solidFill>
                  <a:srgbClr val="000000"/>
                </a:solidFill>
              </a:rPr>
              <a:t>, and inject arbitrary events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Modeled loosely after IRC Services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Also: Active AS API for intercepting inbound events on a HS, and Storage API for exposing existing conversation DBs to Matrix via a HS.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Application Services: Spec &amp; API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39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3454"/>
            <a:ext cx="8229600" cy="2800767"/>
          </a:xfrm>
        </p:spPr>
        <p:txBody>
          <a:bodyPr anchor="t"/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law of Matrix:</a:t>
            </a:r>
            <a:br>
              <a:rPr lang="en-US" dirty="0" smtClean="0"/>
            </a:br>
            <a:r>
              <a:rPr lang="en-US" dirty="0" smtClean="0"/>
              <a:t>Conversation h</a:t>
            </a:r>
            <a:r>
              <a:rPr lang="en-US" dirty="0" smtClean="0"/>
              <a:t>istory </a:t>
            </a:r>
            <a:r>
              <a:rPr lang="en-US" dirty="0" smtClean="0"/>
              <a:t>and Group </a:t>
            </a:r>
            <a:r>
              <a:rPr lang="en-US" dirty="0" err="1" smtClean="0"/>
              <a:t>comms</a:t>
            </a:r>
            <a:r>
              <a:rPr lang="en-US" dirty="0" smtClean="0"/>
              <a:t> are </a:t>
            </a:r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class citizens.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165250"/>
            <a:ext cx="7641776" cy="5078313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dirty="0" err="1"/>
              <a:t>m</a:t>
            </a:r>
            <a:r>
              <a:rPr lang="en-US" sz="2400" dirty="0" err="1" smtClean="0"/>
              <a:t>atrix.org</a:t>
            </a:r>
            <a:r>
              <a:rPr lang="en-US" sz="2400" dirty="0" smtClean="0"/>
              <a:t> runs a </a:t>
            </a:r>
            <a:r>
              <a:rPr lang="en-US" sz="2400" dirty="0" err="1" smtClean="0"/>
              <a:t>homeserver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Matrix/SMS </a:t>
            </a:r>
            <a:r>
              <a:rPr lang="en-US" sz="2400" dirty="0" err="1" smtClean="0"/>
              <a:t>gw</a:t>
            </a:r>
            <a:r>
              <a:rPr lang="en-US" sz="2400" dirty="0" smtClean="0"/>
              <a:t> AS is registered to the </a:t>
            </a:r>
            <a:r>
              <a:rPr lang="en-US" sz="2400" dirty="0" err="1" smtClean="0"/>
              <a:t>homeserver</a:t>
            </a:r>
            <a:r>
              <a:rPr lang="en-US" sz="2400" dirty="0" smtClean="0"/>
              <a:t>, masquerading for the '</a:t>
            </a:r>
            <a:r>
              <a:rPr lang="en-US" sz="2400" dirty="0" err="1" smtClean="0"/>
              <a:t>sms.matrix.org</a:t>
            </a:r>
            <a:r>
              <a:rPr lang="en-US" sz="2400" dirty="0" smtClean="0"/>
              <a:t>' domain.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@447968722968:sms.matrix.org routes to the </a:t>
            </a:r>
            <a:r>
              <a:rPr lang="en-US" sz="2400" dirty="0" err="1" smtClean="0"/>
              <a:t>homeserver</a:t>
            </a:r>
            <a:r>
              <a:rPr lang="en-US" sz="2400" dirty="0"/>
              <a:t> </a:t>
            </a:r>
            <a:r>
              <a:rPr lang="en-US" sz="2400" dirty="0" smtClean="0"/>
              <a:t>from anywhere in Matrix, which passes events for *:</a:t>
            </a:r>
            <a:r>
              <a:rPr lang="en-US" sz="2400" dirty="0" err="1" smtClean="0"/>
              <a:t>sms.matrix.org</a:t>
            </a:r>
            <a:r>
              <a:rPr lang="en-US" sz="2400" dirty="0" smtClean="0"/>
              <a:t> through to the AS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Matrix/SMS Gateway then relays via SMS aggregators to send SMS to +447968722968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 reverse path is symmetrical, with the Matrix/SMS AS injecting events into the HS on behalf of @447968722968:sms.matrix.org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AS Example: Matrix/SMS Gateway 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40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336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349916"/>
            <a:ext cx="7641776" cy="4708981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/>
              <a:t>Similarly, AS can implement a SIP gateway, posing as a range of virtual matrix users.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Events such as '</a:t>
            </a:r>
            <a:r>
              <a:rPr lang="en-US" sz="2400" dirty="0" err="1" smtClean="0"/>
              <a:t>m.call.invite</a:t>
            </a:r>
            <a:r>
              <a:rPr lang="en-US" sz="2400" dirty="0" smtClean="0"/>
              <a:t>' and '</a:t>
            </a:r>
            <a:r>
              <a:rPr lang="en-US" sz="2400" dirty="0" err="1" smtClean="0"/>
              <a:t>m.call.candidates</a:t>
            </a:r>
            <a:r>
              <a:rPr lang="en-US" sz="2400" dirty="0" smtClean="0"/>
              <a:t>' are PUT to the AS by the HS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AS converts directly into SIP </a:t>
            </a:r>
            <a:r>
              <a:rPr lang="en-US" sz="2400" dirty="0" err="1" smtClean="0"/>
              <a:t>signalling</a:t>
            </a:r>
            <a:r>
              <a:rPr lang="en-US" sz="2400" dirty="0" smtClean="0"/>
              <a:t> (</a:t>
            </a:r>
            <a:r>
              <a:rPr lang="en-US" sz="2400" dirty="0" err="1" smtClean="0"/>
              <a:t>reINVITEing</a:t>
            </a:r>
            <a:r>
              <a:rPr lang="en-US" sz="2400" dirty="0" smtClean="0"/>
              <a:t> to advertise new ICE candidates)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Media flows out-of-band to Matrix as typical </a:t>
            </a:r>
            <a:r>
              <a:rPr lang="en-US" sz="2400" dirty="0" err="1" smtClean="0"/>
              <a:t>WebRTC</a:t>
            </a:r>
            <a:r>
              <a:rPr lang="en-US" sz="2400" dirty="0" smtClean="0"/>
              <a:t> SRTP.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We've already written a basic Matrix/</a:t>
            </a:r>
            <a:r>
              <a:rPr lang="en-US" sz="2400" dirty="0" err="1" smtClean="0"/>
              <a:t>Verto</a:t>
            </a:r>
            <a:r>
              <a:rPr lang="en-US" sz="2400" dirty="0" smtClean="0"/>
              <a:t> gateway (using client-service API – see </a:t>
            </a:r>
            <a:r>
              <a:rPr lang="en-US" sz="2400" dirty="0" err="1" smtClean="0"/>
              <a:t>matrix.org</a:t>
            </a:r>
            <a:r>
              <a:rPr lang="en-US" sz="2400" dirty="0" smtClean="0"/>
              <a:t>/blog)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AS Example: Matrix/SIP Gateway 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41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8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XMPP?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used to use XMPP (</a:t>
            </a:r>
            <a:r>
              <a:rPr lang="en-US" dirty="0" err="1" smtClean="0"/>
              <a:t>ejabberd</a:t>
            </a:r>
            <a:r>
              <a:rPr lang="en-US" dirty="0" smtClean="0"/>
              <a:t>, </a:t>
            </a:r>
            <a:r>
              <a:rPr lang="en-US" dirty="0" err="1" smtClean="0"/>
              <a:t>OpenFire</a:t>
            </a:r>
            <a:r>
              <a:rPr lang="en-US" dirty="0" smtClean="0"/>
              <a:t>, </a:t>
            </a:r>
            <a:r>
              <a:rPr lang="en-US" dirty="0"/>
              <a:t>Spectrum, </a:t>
            </a:r>
            <a:r>
              <a:rPr lang="en-US" dirty="0" err="1" smtClean="0"/>
              <a:t>psyced</a:t>
            </a:r>
            <a:r>
              <a:rPr lang="en-US" dirty="0" smtClean="0"/>
              <a:t>, Psi, Pidgin, </a:t>
            </a:r>
            <a:r>
              <a:rPr lang="en-US" dirty="0" err="1" smtClean="0"/>
              <a:t>ASmack</a:t>
            </a:r>
            <a:r>
              <a:rPr lang="en-US" dirty="0" smtClean="0"/>
              <a:t>, Spark, </a:t>
            </a:r>
            <a:r>
              <a:rPr lang="en-US" dirty="0" err="1" smtClean="0"/>
              <a:t>XMPP.Framework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built an alternative because:</a:t>
            </a:r>
          </a:p>
          <a:p>
            <a:pPr lvl="1"/>
            <a:r>
              <a:rPr lang="en-US" dirty="0" smtClean="0"/>
              <a:t>Single server per MUC is single point of control</a:t>
            </a:r>
          </a:p>
          <a:p>
            <a:pPr lvl="1"/>
            <a:r>
              <a:rPr lang="en-US" dirty="0" err="1" smtClean="0"/>
              <a:t>Synchronised</a:t>
            </a:r>
            <a:r>
              <a:rPr lang="en-US" dirty="0" smtClean="0"/>
              <a:t> history is a very 2</a:t>
            </a:r>
            <a:r>
              <a:rPr lang="en-US" baseline="30000" dirty="0" smtClean="0"/>
              <a:t>nd</a:t>
            </a:r>
            <a:r>
              <a:rPr lang="en-US" dirty="0" smtClean="0"/>
              <a:t> class citizen</a:t>
            </a:r>
          </a:p>
          <a:p>
            <a:pPr lvl="1"/>
            <a:r>
              <a:rPr lang="en-US" dirty="0" smtClean="0"/>
              <a:t>Stanzas aren't framed or reliably delivered</a:t>
            </a:r>
          </a:p>
          <a:p>
            <a:pPr lvl="1"/>
            <a:r>
              <a:rPr lang="en-US" dirty="0" smtClean="0"/>
              <a:t>XMPP stacks are not easy to implement in a web environment</a:t>
            </a:r>
          </a:p>
          <a:p>
            <a:pPr lvl="1"/>
            <a:r>
              <a:rPr lang="en-US" dirty="0" smtClean="0"/>
              <a:t>Jingle is complicated and exotic</a:t>
            </a:r>
          </a:p>
          <a:p>
            <a:pPr lvl="1"/>
            <a:r>
              <a:rPr lang="en-US" dirty="0" smtClean="0"/>
              <a:t>XML is needlessly verbose and unwieldy</a:t>
            </a:r>
          </a:p>
          <a:p>
            <a:pPr lvl="1"/>
            <a:r>
              <a:rPr lang="en-US" dirty="0" smtClean="0"/>
              <a:t>The baseline feature-set is too minimal</a:t>
            </a:r>
            <a:endParaRPr lang="en-US" dirty="0"/>
          </a:p>
          <a:p>
            <a:pPr lvl="1"/>
            <a:r>
              <a:rPr lang="en-US" dirty="0" smtClean="0"/>
              <a:t>JIDs haven't taken off like Email or MSISDNs</a:t>
            </a:r>
          </a:p>
          <a:p>
            <a:pPr lvl="1"/>
            <a:r>
              <a:rPr lang="en-US" dirty="0" smtClean="0"/>
              <a:t>Not designed for mobile use cases (e.g. push; low </a:t>
            </a:r>
            <a:r>
              <a:rPr lang="en-US" dirty="0" err="1" smtClean="0"/>
              <a:t>bw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Well documented spam and identity/security issues</a:t>
            </a:r>
          </a:p>
          <a:p>
            <a:pPr lvl="1"/>
            <a:r>
              <a:rPr lang="en-US" dirty="0" err="1" smtClean="0"/>
              <a:t>ejabberd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526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3454"/>
            <a:ext cx="8229600" cy="2800767"/>
          </a:xfrm>
        </p:spPr>
        <p:txBody>
          <a:bodyPr anchor="t"/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law of Matrix:</a:t>
            </a:r>
            <a:br>
              <a:rPr lang="en-US" dirty="0" smtClean="0"/>
            </a:br>
            <a:r>
              <a:rPr lang="en-US" dirty="0" smtClean="0"/>
              <a:t>No single party own your conversations – they are shared over all participants.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2923877"/>
          </a:xfrm>
        </p:spPr>
        <p:txBody>
          <a:bodyPr anchor="t"/>
          <a:lstStyle/>
          <a:p>
            <a:pPr algn="ctr"/>
            <a:r>
              <a:rPr lang="en-US" sz="4000" dirty="0" smtClean="0"/>
              <a:t>SIP was built to initiate 1:1 sessions.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the PSTN)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7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2923877"/>
          </a:xfrm>
        </p:spPr>
        <p:txBody>
          <a:bodyPr anchor="t"/>
          <a:lstStyle/>
          <a:p>
            <a:pPr algn="ctr"/>
            <a:r>
              <a:rPr lang="en-US" sz="4000" dirty="0" smtClean="0"/>
              <a:t>XMPP was built to pass messages.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AIM, ICQ, MSN)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3539430"/>
          </a:xfrm>
        </p:spPr>
        <p:txBody>
          <a:bodyPr anchor="t"/>
          <a:lstStyle/>
          <a:p>
            <a:pPr algn="ctr"/>
            <a:r>
              <a:rPr lang="en-US" sz="4000" dirty="0" smtClean="0"/>
              <a:t>Matrix was built to liberate and synchronize conversation history.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Slack, Hangouts, </a:t>
            </a:r>
            <a:r>
              <a:rPr lang="en-US" sz="3200" dirty="0" err="1" smtClean="0"/>
              <a:t>Lync</a:t>
            </a:r>
            <a:r>
              <a:rPr lang="en-US" sz="3200" dirty="0" smtClean="0"/>
              <a:t>, FB, WhatsApp)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4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Why?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8992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</Template>
  <TotalTime>12099</TotalTime>
  <Words>2638</Words>
  <Application>Microsoft Macintosh PowerPoint</Application>
  <PresentationFormat>On-screen Show (4:3)</PresentationFormat>
  <Paragraphs>328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Matrix</vt:lpstr>
      <vt:lpstr>Decentralised Persistent Communication</vt:lpstr>
      <vt:lpstr> Open  Decentralised  Persistent  Eventually Consistent  Cryptographically Secure  Messaging Database  with JSON-over-HTTP API.  </vt:lpstr>
      <vt:lpstr>Matrix is for:  Group Chat (and 1:1)  WebRTC Signalling  Bridging Comms Silos  Internet of Things Data  …and anything else which needs to pubsub persistent data to the world.</vt:lpstr>
      <vt:lpstr>1st law of Matrix: Conversation history and Group comms are the 1st class citizens.</vt:lpstr>
      <vt:lpstr>2nd law of Matrix: No single party own your conversations – they are shared over all participants.</vt:lpstr>
      <vt:lpstr>SIP was built to initiate 1:1 sessions.  (inspired by the use cases of the PSTN)</vt:lpstr>
      <vt:lpstr>XMPP was built to pass messages.  (inspired by the use cases of AIM, ICQ, MSN)</vt:lpstr>
      <vt:lpstr>Matrix was built to liberate and synchronize conversation history.  (inspired by the use cases of Slack, Hangouts, Lync, FB, WhatsApp)</vt:lpstr>
      <vt:lpstr>Why?</vt:lpstr>
      <vt:lpstr>PowerPoint Presentation</vt:lpstr>
      <vt:lpstr>The Matrix Ecosystem</vt:lpstr>
      <vt:lpstr>Matrix is:</vt:lpstr>
      <vt:lpstr>What does it look like?</vt:lpstr>
      <vt:lpstr>Demo time!</vt:lpstr>
      <vt:lpstr>PowerPoint Presentation</vt:lpstr>
      <vt:lpstr>Functional Responsibility</vt:lpstr>
      <vt:lpstr>How does it work?</vt:lpstr>
      <vt:lpstr>The client-server API</vt:lpstr>
      <vt:lpstr>The client-server API</vt:lpstr>
      <vt:lpstr>Basic 1:1 VoIP Matrix Signalling</vt:lpstr>
      <vt:lpstr>The client-server API</vt:lpstr>
      <vt:lpstr>The server-server API</vt:lpstr>
      <vt:lpstr>Application Services (AS)</vt:lpstr>
      <vt:lpstr>Uses for AS API</vt:lpstr>
      <vt:lpstr>A trivial application service</vt:lpstr>
      <vt:lpstr>PowerPoint Presentation</vt:lpstr>
      <vt:lpstr>Kamailio SIP&lt;-&gt;Matrix GW</vt:lpstr>
      <vt:lpstr>Kamailio SIP&lt;-&gt;Matrix GW</vt:lpstr>
      <vt:lpstr>Current Progress</vt:lpstr>
      <vt:lpstr>What's next?</vt:lpstr>
      <vt:lpstr>We need help!!</vt:lpstr>
      <vt:lpstr> </vt:lpstr>
      <vt:lpstr>Thank you!  matthew@matrix.org http://matrix.org  @matrixdotorg </vt:lpstr>
      <vt:lpstr>Federation Design #1</vt:lpstr>
      <vt:lpstr>Federation Design #2</vt:lpstr>
      <vt:lpstr>Identity Design</vt:lpstr>
      <vt:lpstr>Security Design #1</vt:lpstr>
      <vt:lpstr>Security Design #2</vt:lpstr>
      <vt:lpstr>PowerPoint Presentation</vt:lpstr>
      <vt:lpstr>PowerPoint Presentation</vt:lpstr>
      <vt:lpstr>PowerPoint Presentation</vt:lpstr>
      <vt:lpstr>Why not XMPP?</vt:lpstr>
    </vt:vector>
  </TitlesOfParts>
  <Company>Amdocs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Amandine Le Pape</dc:creator>
  <cp:lastModifiedBy>Matthew Hodgson</cp:lastModifiedBy>
  <cp:revision>145</cp:revision>
  <dcterms:created xsi:type="dcterms:W3CDTF">2014-07-29T15:42:17Z</dcterms:created>
  <dcterms:modified xsi:type="dcterms:W3CDTF">2015-05-29T08:54:54Z</dcterms:modified>
</cp:coreProperties>
</file>