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7296" r:id="rId1"/>
    <p:sldMasterId id="2147487325" r:id="rId2"/>
    <p:sldMasterId id="2147487375" r:id="rId3"/>
  </p:sldMasterIdLst>
  <p:notesMasterIdLst>
    <p:notesMasterId r:id="rId61"/>
  </p:notesMasterIdLst>
  <p:handoutMasterIdLst>
    <p:handoutMasterId r:id="rId62"/>
  </p:handoutMasterIdLst>
  <p:sldIdLst>
    <p:sldId id="1624" r:id="rId4"/>
    <p:sldId id="1755" r:id="rId5"/>
    <p:sldId id="1756" r:id="rId6"/>
    <p:sldId id="1757" r:id="rId7"/>
    <p:sldId id="1758" r:id="rId8"/>
    <p:sldId id="1759" r:id="rId9"/>
    <p:sldId id="1760" r:id="rId10"/>
    <p:sldId id="1800" r:id="rId11"/>
    <p:sldId id="1801" r:id="rId12"/>
    <p:sldId id="1802" r:id="rId13"/>
    <p:sldId id="1803" r:id="rId14"/>
    <p:sldId id="1804" r:id="rId15"/>
    <p:sldId id="1805" r:id="rId16"/>
    <p:sldId id="1761" r:id="rId17"/>
    <p:sldId id="1762" r:id="rId18"/>
    <p:sldId id="1763" r:id="rId19"/>
    <p:sldId id="1764" r:id="rId20"/>
    <p:sldId id="1765" r:id="rId21"/>
    <p:sldId id="1766" r:id="rId22"/>
    <p:sldId id="1767" r:id="rId23"/>
    <p:sldId id="1768" r:id="rId24"/>
    <p:sldId id="1769" r:id="rId25"/>
    <p:sldId id="1806" r:id="rId26"/>
    <p:sldId id="1807" r:id="rId27"/>
    <p:sldId id="1808" r:id="rId28"/>
    <p:sldId id="1809" r:id="rId29"/>
    <p:sldId id="1810" r:id="rId30"/>
    <p:sldId id="1811" r:id="rId31"/>
    <p:sldId id="1812" r:id="rId32"/>
    <p:sldId id="1813" r:id="rId33"/>
    <p:sldId id="1776" r:id="rId34"/>
    <p:sldId id="1777" r:id="rId35"/>
    <p:sldId id="1778" r:id="rId36"/>
    <p:sldId id="1779" r:id="rId37"/>
    <p:sldId id="1780" r:id="rId38"/>
    <p:sldId id="1781" r:id="rId39"/>
    <p:sldId id="1782" r:id="rId40"/>
    <p:sldId id="1783" r:id="rId41"/>
    <p:sldId id="1784" r:id="rId42"/>
    <p:sldId id="1785" r:id="rId43"/>
    <p:sldId id="1786" r:id="rId44"/>
    <p:sldId id="1787" r:id="rId45"/>
    <p:sldId id="1788" r:id="rId46"/>
    <p:sldId id="1814" r:id="rId47"/>
    <p:sldId id="1815" r:id="rId48"/>
    <p:sldId id="1816" r:id="rId49"/>
    <p:sldId id="1817" r:id="rId50"/>
    <p:sldId id="1818" r:id="rId51"/>
    <p:sldId id="1819" r:id="rId52"/>
    <p:sldId id="1820" r:id="rId53"/>
    <p:sldId id="1821" r:id="rId54"/>
    <p:sldId id="1822" r:id="rId55"/>
    <p:sldId id="1823" r:id="rId56"/>
    <p:sldId id="1824" r:id="rId57"/>
    <p:sldId id="1798" r:id="rId58"/>
    <p:sldId id="1799" r:id="rId59"/>
    <p:sldId id="1754" r:id="rId60"/>
  </p:sldIdLst>
  <p:sldSz cx="9144000" cy="6858000" type="screen4x3"/>
  <p:notesSz cx="7099300" cy="10234613"/>
  <p:custShowLst>
    <p:custShow name="Einschub 1" id="0">
      <p:sldLst/>
    </p:custShow>
  </p:custShow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786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orient="horz" pos="3857">
          <p15:clr>
            <a:srgbClr val="A4A3A4"/>
          </p15:clr>
        </p15:guide>
        <p15:guide id="6" pos="5544">
          <p15:clr>
            <a:srgbClr val="A4A3A4"/>
          </p15:clr>
        </p15:guide>
        <p15:guide id="7" pos="203">
          <p15:clr>
            <a:srgbClr val="A4A3A4"/>
          </p15:clr>
        </p15:guide>
        <p15:guide id="8" pos="4967">
          <p15:clr>
            <a:srgbClr val="A4A3A4"/>
          </p15:clr>
        </p15:guide>
        <p15:guide id="9" pos="2274">
          <p15:clr>
            <a:srgbClr val="A4A3A4"/>
          </p15:clr>
        </p15:guide>
        <p15:guide id="10" pos="3862">
          <p15:clr>
            <a:srgbClr val="A4A3A4"/>
          </p15:clr>
        </p15:guide>
        <p15:guide id="11" pos="3061">
          <p15:clr>
            <a:srgbClr val="A4A3A4"/>
          </p15:clr>
        </p15:guide>
        <p15:guide id="12" pos="521">
          <p15:clr>
            <a:srgbClr val="A4A3A4"/>
          </p15:clr>
        </p15:guide>
        <p15:guide id="13" orient="horz" pos="695">
          <p15:clr>
            <a:srgbClr val="A4A3A4"/>
          </p15:clr>
        </p15:guide>
        <p15:guide id="14" orient="horz" pos="3403">
          <p15:clr>
            <a:srgbClr val="A4A3A4"/>
          </p15:clr>
        </p15:guide>
        <p15:guide id="15" pos="5194">
          <p15:clr>
            <a:srgbClr val="A4A3A4"/>
          </p15:clr>
        </p15:guide>
        <p15:guide id="16" pos="5239">
          <p15:clr>
            <a:srgbClr val="A4A3A4"/>
          </p15:clr>
        </p15:guide>
        <p15:guide id="17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900"/>
    <a:srgbClr val="FFCCCC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7867" autoAdjust="0"/>
  </p:normalViewPr>
  <p:slideViewPr>
    <p:cSldViewPr>
      <p:cViewPr varScale="1">
        <p:scale>
          <a:sx n="131" d="100"/>
          <a:sy n="131" d="100"/>
        </p:scale>
        <p:origin x="906" y="132"/>
      </p:cViewPr>
      <p:guideLst>
        <p:guide orient="horz" pos="4247"/>
        <p:guide orient="horz"/>
        <p:guide orient="horz" pos="786"/>
        <p:guide orient="horz" pos="4065"/>
        <p:guide orient="horz" pos="3857"/>
        <p:guide pos="5544"/>
        <p:guide pos="203"/>
        <p:guide pos="4967"/>
        <p:guide pos="2274"/>
        <p:guide pos="3862"/>
        <p:guide pos="3061"/>
        <p:guide pos="521"/>
        <p:guide orient="horz" pos="695"/>
        <p:guide orient="horz" pos="3403"/>
        <p:guide pos="5194"/>
        <p:guide pos="523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3750" y="6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7778B3-2F68-4EEA-8A44-E0C69E51D7E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59BAAE-DDC9-436B-BDC7-CFC0827762BC}">
      <dgm:prSet phldrT="[Text]"/>
      <dgm:spPr/>
      <dgm:t>
        <a:bodyPr/>
        <a:lstStyle/>
        <a:p>
          <a:r>
            <a:rPr lang="en-US" dirty="0" smtClean="0"/>
            <a:t>Long Term Research (2-5 years)</a:t>
          </a:r>
          <a:endParaRPr lang="en-US" dirty="0"/>
        </a:p>
      </dgm:t>
    </dgm:pt>
    <dgm:pt modelId="{D458B97F-42D6-4A32-870C-7B0754DD4AC6}" type="parTrans" cxnId="{C9442E58-2655-4B16-B9AA-1EAF17557CDC}">
      <dgm:prSet/>
      <dgm:spPr/>
      <dgm:t>
        <a:bodyPr/>
        <a:lstStyle/>
        <a:p>
          <a:endParaRPr lang="en-US"/>
        </a:p>
      </dgm:t>
    </dgm:pt>
    <dgm:pt modelId="{DC42D9E9-BB70-4228-8381-CA4D379DD315}" type="sibTrans" cxnId="{C9442E58-2655-4B16-B9AA-1EAF17557CDC}">
      <dgm:prSet/>
      <dgm:spPr/>
      <dgm:t>
        <a:bodyPr/>
        <a:lstStyle/>
        <a:p>
          <a:endParaRPr lang="en-US"/>
        </a:p>
      </dgm:t>
    </dgm:pt>
    <dgm:pt modelId="{37FA2D07-8BA3-4949-9015-0E738D5BB323}">
      <dgm:prSet phldrT="[Text]"/>
      <dgm:spPr/>
      <dgm:t>
        <a:bodyPr/>
        <a:lstStyle/>
        <a:p>
          <a:r>
            <a:rPr lang="en-US" dirty="0" smtClean="0"/>
            <a:t>Development of new concepts, architectures, protocols, algorithms</a:t>
          </a:r>
          <a:endParaRPr lang="en-US" dirty="0"/>
        </a:p>
      </dgm:t>
    </dgm:pt>
    <dgm:pt modelId="{5228E4F4-3060-4B47-96A5-A9793DA25348}" type="parTrans" cxnId="{8A8B3262-1692-4996-8F99-C1B80F07993D}">
      <dgm:prSet/>
      <dgm:spPr/>
      <dgm:t>
        <a:bodyPr/>
        <a:lstStyle/>
        <a:p>
          <a:endParaRPr lang="en-US"/>
        </a:p>
      </dgm:t>
    </dgm:pt>
    <dgm:pt modelId="{72033FEB-6118-47E2-A558-2A39EC4278C6}" type="sibTrans" cxnId="{8A8B3262-1692-4996-8F99-C1B80F07993D}">
      <dgm:prSet/>
      <dgm:spPr/>
      <dgm:t>
        <a:bodyPr/>
        <a:lstStyle/>
        <a:p>
          <a:endParaRPr lang="en-US"/>
        </a:p>
      </dgm:t>
    </dgm:pt>
    <dgm:pt modelId="{5020A880-3424-4F64-8BAD-C86902D98CE2}">
      <dgm:prSet phldrT="[Text]"/>
      <dgm:spPr/>
      <dgm:t>
        <a:bodyPr/>
        <a:lstStyle/>
        <a:p>
          <a:r>
            <a:rPr lang="en-US" dirty="0" smtClean="0"/>
            <a:t>Short Term Research (1-2 years)</a:t>
          </a:r>
          <a:endParaRPr lang="en-US" dirty="0"/>
        </a:p>
      </dgm:t>
    </dgm:pt>
    <dgm:pt modelId="{296FB9A1-8A11-46D1-8236-6CA46C9DFB1B}" type="parTrans" cxnId="{CCCD6F40-3C52-4BB6-80F1-89E089E850BE}">
      <dgm:prSet/>
      <dgm:spPr/>
      <dgm:t>
        <a:bodyPr/>
        <a:lstStyle/>
        <a:p>
          <a:endParaRPr lang="en-US"/>
        </a:p>
      </dgm:t>
    </dgm:pt>
    <dgm:pt modelId="{2F630C64-AD52-45F7-8EF2-4D5F81B16A26}" type="sibTrans" cxnId="{CCCD6F40-3C52-4BB6-80F1-89E089E850BE}">
      <dgm:prSet/>
      <dgm:spPr/>
      <dgm:t>
        <a:bodyPr/>
        <a:lstStyle/>
        <a:p>
          <a:endParaRPr lang="en-US"/>
        </a:p>
      </dgm:t>
    </dgm:pt>
    <dgm:pt modelId="{412196D7-B3A0-4104-BA9F-22F22CD1B75E}">
      <dgm:prSet phldrT="[Text]"/>
      <dgm:spPr/>
      <dgm:t>
        <a:bodyPr/>
        <a:lstStyle/>
        <a:p>
          <a:r>
            <a:rPr lang="en-US" dirty="0" smtClean="0"/>
            <a:t>Development of items in the immediate standardization interests</a:t>
          </a:r>
          <a:endParaRPr lang="en-US" dirty="0"/>
        </a:p>
      </dgm:t>
    </dgm:pt>
    <dgm:pt modelId="{891DC3E3-9DC6-49C0-8357-65EE31073F8B}" type="parTrans" cxnId="{819CF32A-DDAC-41A7-BACE-58B1BAB5366E}">
      <dgm:prSet/>
      <dgm:spPr/>
      <dgm:t>
        <a:bodyPr/>
        <a:lstStyle/>
        <a:p>
          <a:endParaRPr lang="en-US"/>
        </a:p>
      </dgm:t>
    </dgm:pt>
    <dgm:pt modelId="{1C1748DE-74D5-4862-9C46-9BA354CF8BEC}" type="sibTrans" cxnId="{819CF32A-DDAC-41A7-BACE-58B1BAB5366E}">
      <dgm:prSet/>
      <dgm:spPr/>
      <dgm:t>
        <a:bodyPr/>
        <a:lstStyle/>
        <a:p>
          <a:endParaRPr lang="en-US"/>
        </a:p>
      </dgm:t>
    </dgm:pt>
    <dgm:pt modelId="{B63839B4-8958-4EC9-83B6-68F9594283B4}">
      <dgm:prSet phldrT="[Text]"/>
      <dgm:spPr/>
      <dgm:t>
        <a:bodyPr/>
        <a:lstStyle/>
        <a:p>
          <a:r>
            <a:rPr lang="en-US" dirty="0" smtClean="0"/>
            <a:t>Testbed deployments</a:t>
          </a:r>
          <a:endParaRPr lang="en-US" dirty="0"/>
        </a:p>
      </dgm:t>
    </dgm:pt>
    <dgm:pt modelId="{E4DFBE06-77BD-41A4-BD57-4D7887B340C2}" type="parTrans" cxnId="{9719E33F-AE51-4C53-B241-CB70DECFB01D}">
      <dgm:prSet/>
      <dgm:spPr/>
      <dgm:t>
        <a:bodyPr/>
        <a:lstStyle/>
        <a:p>
          <a:endParaRPr lang="en-US"/>
        </a:p>
      </dgm:t>
    </dgm:pt>
    <dgm:pt modelId="{C6081E32-B1FC-4F54-A182-6412BB3C26B7}" type="sibTrans" cxnId="{9719E33F-AE51-4C53-B241-CB70DECFB01D}">
      <dgm:prSet/>
      <dgm:spPr/>
      <dgm:t>
        <a:bodyPr/>
        <a:lstStyle/>
        <a:p>
          <a:endParaRPr lang="en-US"/>
        </a:p>
      </dgm:t>
    </dgm:pt>
    <dgm:pt modelId="{30711B15-3AFF-4A2E-B5A9-31B3955D121E}">
      <dgm:prSet phldrT="[Text]"/>
      <dgm:spPr/>
      <dgm:t>
        <a:bodyPr/>
        <a:lstStyle/>
        <a:p>
          <a:r>
            <a:rPr lang="en-US" dirty="0" smtClean="0"/>
            <a:t>Transferring the knowledge at the customer premises, customization, integration and trials</a:t>
          </a:r>
          <a:endParaRPr lang="en-US" dirty="0"/>
        </a:p>
      </dgm:t>
    </dgm:pt>
    <dgm:pt modelId="{9DC3497B-6C6A-4021-8275-F8D5E92A6740}" type="parTrans" cxnId="{179F16B9-D007-4D3D-80BE-91F0EC5C4906}">
      <dgm:prSet/>
      <dgm:spPr/>
      <dgm:t>
        <a:bodyPr/>
        <a:lstStyle/>
        <a:p>
          <a:endParaRPr lang="en-US"/>
        </a:p>
      </dgm:t>
    </dgm:pt>
    <dgm:pt modelId="{85C7D473-3768-4569-B604-AD79C0FEB94B}" type="sibTrans" cxnId="{179F16B9-D007-4D3D-80BE-91F0EC5C4906}">
      <dgm:prSet/>
      <dgm:spPr/>
      <dgm:t>
        <a:bodyPr/>
        <a:lstStyle/>
        <a:p>
          <a:endParaRPr lang="en-US"/>
        </a:p>
      </dgm:t>
    </dgm:pt>
    <dgm:pt modelId="{9C31CC64-CA29-421E-8162-B715D5B1799D}">
      <dgm:prSet/>
      <dgm:spPr/>
      <dgm:t>
        <a:bodyPr/>
        <a:lstStyle/>
        <a:p>
          <a:r>
            <a:rPr lang="en-US" dirty="0" smtClean="0"/>
            <a:t>5G Playground</a:t>
          </a:r>
          <a:endParaRPr lang="en-US" dirty="0"/>
        </a:p>
      </dgm:t>
    </dgm:pt>
    <dgm:pt modelId="{C8789244-AEA1-4D58-9BF7-3E8449EB2102}" type="parTrans" cxnId="{27B3513C-1AF1-4391-B1C3-CA66704465D9}">
      <dgm:prSet/>
      <dgm:spPr/>
      <dgm:t>
        <a:bodyPr/>
        <a:lstStyle/>
        <a:p>
          <a:endParaRPr lang="en-US"/>
        </a:p>
      </dgm:t>
    </dgm:pt>
    <dgm:pt modelId="{82585316-ACCB-4916-8426-1845FC2EA9DC}" type="sibTrans" cxnId="{27B3513C-1AF1-4391-B1C3-CA66704465D9}">
      <dgm:prSet/>
      <dgm:spPr/>
      <dgm:t>
        <a:bodyPr/>
        <a:lstStyle/>
        <a:p>
          <a:endParaRPr lang="en-US"/>
        </a:p>
      </dgm:t>
    </dgm:pt>
    <dgm:pt modelId="{DD47A57B-5654-4FDD-B725-5CBE9BF269D1}">
      <dgm:prSet/>
      <dgm:spPr/>
      <dgm:t>
        <a:bodyPr/>
        <a:lstStyle/>
        <a:p>
          <a:r>
            <a:rPr lang="en-US" dirty="0" smtClean="0"/>
            <a:t>Using the FOKUS 5G Playground for experiments, trials and pilots </a:t>
          </a:r>
          <a:endParaRPr lang="en-US" dirty="0"/>
        </a:p>
      </dgm:t>
    </dgm:pt>
    <dgm:pt modelId="{73C9826B-32D4-4762-9C15-D0028AC6DD0B}" type="parTrans" cxnId="{DDFDF53B-3E23-4CEF-A7C2-34C76CB06167}">
      <dgm:prSet/>
      <dgm:spPr/>
      <dgm:t>
        <a:bodyPr/>
        <a:lstStyle/>
        <a:p>
          <a:endParaRPr lang="en-US"/>
        </a:p>
      </dgm:t>
    </dgm:pt>
    <dgm:pt modelId="{026F1404-8F22-4359-9EC3-0A1B54CC684A}" type="sibTrans" cxnId="{DDFDF53B-3E23-4CEF-A7C2-34C76CB06167}">
      <dgm:prSet/>
      <dgm:spPr/>
      <dgm:t>
        <a:bodyPr/>
        <a:lstStyle/>
        <a:p>
          <a:endParaRPr lang="en-US"/>
        </a:p>
      </dgm:t>
    </dgm:pt>
    <dgm:pt modelId="{ED9672EE-5FF0-4CEA-8B78-E68ECD5DF645}" type="pres">
      <dgm:prSet presAssocID="{497778B3-2F68-4EEA-8A44-E0C69E51D7E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7F57BDF-7479-4728-A584-F531E57FB243}" type="pres">
      <dgm:prSet presAssocID="{A359BAAE-DDC9-436B-BDC7-CFC0827762BC}" presName="horFlow" presStyleCnt="0"/>
      <dgm:spPr/>
    </dgm:pt>
    <dgm:pt modelId="{07762C5D-103C-486F-93AD-B641A5DCB4B5}" type="pres">
      <dgm:prSet presAssocID="{A359BAAE-DDC9-436B-BDC7-CFC0827762BC}" presName="bigChev" presStyleLbl="node1" presStyleIdx="0" presStyleCnt="4"/>
      <dgm:spPr/>
      <dgm:t>
        <a:bodyPr/>
        <a:lstStyle/>
        <a:p>
          <a:endParaRPr lang="en-US"/>
        </a:p>
      </dgm:t>
    </dgm:pt>
    <dgm:pt modelId="{FB78D396-9109-4FDF-A88C-72D52FD97AB6}" type="pres">
      <dgm:prSet presAssocID="{5228E4F4-3060-4B47-96A5-A9793DA25348}" presName="parTrans" presStyleCnt="0"/>
      <dgm:spPr/>
    </dgm:pt>
    <dgm:pt modelId="{BF5128D1-145D-473F-9DED-B4BB56EAD8B6}" type="pres">
      <dgm:prSet presAssocID="{37FA2D07-8BA3-4949-9015-0E738D5BB323}" presName="node" presStyleLbl="alignAccFollowNode1" presStyleIdx="0" presStyleCnt="4" custScaleX="255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0F53C-F43D-4DAC-883B-C167468FC5BF}" type="pres">
      <dgm:prSet presAssocID="{A359BAAE-DDC9-436B-BDC7-CFC0827762BC}" presName="vSp" presStyleCnt="0"/>
      <dgm:spPr/>
    </dgm:pt>
    <dgm:pt modelId="{A7EE4385-92AC-4CA4-8D86-92F467505E66}" type="pres">
      <dgm:prSet presAssocID="{5020A880-3424-4F64-8BAD-C86902D98CE2}" presName="horFlow" presStyleCnt="0"/>
      <dgm:spPr/>
    </dgm:pt>
    <dgm:pt modelId="{4AFA17F0-3A4D-4F39-8170-97E5B6C7000E}" type="pres">
      <dgm:prSet presAssocID="{5020A880-3424-4F64-8BAD-C86902D98CE2}" presName="bigChev" presStyleLbl="node1" presStyleIdx="1" presStyleCnt="4"/>
      <dgm:spPr/>
      <dgm:t>
        <a:bodyPr/>
        <a:lstStyle/>
        <a:p>
          <a:endParaRPr lang="en-US"/>
        </a:p>
      </dgm:t>
    </dgm:pt>
    <dgm:pt modelId="{F3AA0792-72BD-4A73-BB43-A6155F017A6B}" type="pres">
      <dgm:prSet presAssocID="{891DC3E3-9DC6-49C0-8357-65EE31073F8B}" presName="parTrans" presStyleCnt="0"/>
      <dgm:spPr/>
    </dgm:pt>
    <dgm:pt modelId="{CE362FEE-ED88-4877-9264-F150C4E2A3B9}" type="pres">
      <dgm:prSet presAssocID="{412196D7-B3A0-4104-BA9F-22F22CD1B75E}" presName="node" presStyleLbl="alignAccFollowNode1" presStyleIdx="1" presStyleCnt="4" custScaleX="255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83FE0-D459-4FCC-AACB-0C8C4AFCAE70}" type="pres">
      <dgm:prSet presAssocID="{5020A880-3424-4F64-8BAD-C86902D98CE2}" presName="vSp" presStyleCnt="0"/>
      <dgm:spPr/>
    </dgm:pt>
    <dgm:pt modelId="{3874EF6B-1FAD-4288-B36A-2592DEF354F2}" type="pres">
      <dgm:prSet presAssocID="{B63839B4-8958-4EC9-83B6-68F9594283B4}" presName="horFlow" presStyleCnt="0"/>
      <dgm:spPr/>
    </dgm:pt>
    <dgm:pt modelId="{C46C30F9-5224-467E-A716-FEDDAD0927A8}" type="pres">
      <dgm:prSet presAssocID="{B63839B4-8958-4EC9-83B6-68F9594283B4}" presName="bigChev" presStyleLbl="node1" presStyleIdx="2" presStyleCnt="4"/>
      <dgm:spPr/>
      <dgm:t>
        <a:bodyPr/>
        <a:lstStyle/>
        <a:p>
          <a:endParaRPr lang="en-US"/>
        </a:p>
      </dgm:t>
    </dgm:pt>
    <dgm:pt modelId="{EC77E69B-BE8E-4BCF-81AC-BFD3C8AF23FD}" type="pres">
      <dgm:prSet presAssocID="{9DC3497B-6C6A-4021-8275-F8D5E92A6740}" presName="parTrans" presStyleCnt="0"/>
      <dgm:spPr/>
    </dgm:pt>
    <dgm:pt modelId="{E135A8A0-B62F-4E0B-BF02-29B78DA51ABA}" type="pres">
      <dgm:prSet presAssocID="{30711B15-3AFF-4A2E-B5A9-31B3955D121E}" presName="node" presStyleLbl="alignAccFollowNode1" presStyleIdx="2" presStyleCnt="4" custScaleX="255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CB7D9-49AC-4D40-AFCE-024A60F69B54}" type="pres">
      <dgm:prSet presAssocID="{B63839B4-8958-4EC9-83B6-68F9594283B4}" presName="vSp" presStyleCnt="0"/>
      <dgm:spPr/>
    </dgm:pt>
    <dgm:pt modelId="{9CE10729-1600-4D02-B7A8-80E8733FEBC5}" type="pres">
      <dgm:prSet presAssocID="{9C31CC64-CA29-421E-8162-B715D5B1799D}" presName="horFlow" presStyleCnt="0"/>
      <dgm:spPr/>
    </dgm:pt>
    <dgm:pt modelId="{EC9382ED-AED6-4CF3-92EF-B5C89E874E5A}" type="pres">
      <dgm:prSet presAssocID="{9C31CC64-CA29-421E-8162-B715D5B1799D}" presName="bigChev" presStyleLbl="node1" presStyleIdx="3" presStyleCnt="4"/>
      <dgm:spPr/>
      <dgm:t>
        <a:bodyPr/>
        <a:lstStyle/>
        <a:p>
          <a:endParaRPr lang="en-US"/>
        </a:p>
      </dgm:t>
    </dgm:pt>
    <dgm:pt modelId="{56D13A0B-D98C-4AC2-B4E0-EB851EE88D6F}" type="pres">
      <dgm:prSet presAssocID="{73C9826B-32D4-4762-9C15-D0028AC6DD0B}" presName="parTrans" presStyleCnt="0"/>
      <dgm:spPr/>
    </dgm:pt>
    <dgm:pt modelId="{00FB81B7-7C04-4F0F-A61C-181F27A11FEA}" type="pres">
      <dgm:prSet presAssocID="{DD47A57B-5654-4FDD-B725-5CBE9BF269D1}" presName="node" presStyleLbl="alignAccFollowNode1" presStyleIdx="3" presStyleCnt="4" custScaleX="255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3513C-1AF1-4391-B1C3-CA66704465D9}" srcId="{497778B3-2F68-4EEA-8A44-E0C69E51D7E0}" destId="{9C31CC64-CA29-421E-8162-B715D5B1799D}" srcOrd="3" destOrd="0" parTransId="{C8789244-AEA1-4D58-9BF7-3E8449EB2102}" sibTransId="{82585316-ACCB-4916-8426-1845FC2EA9DC}"/>
    <dgm:cxn modelId="{9719E33F-AE51-4C53-B241-CB70DECFB01D}" srcId="{497778B3-2F68-4EEA-8A44-E0C69E51D7E0}" destId="{B63839B4-8958-4EC9-83B6-68F9594283B4}" srcOrd="2" destOrd="0" parTransId="{E4DFBE06-77BD-41A4-BD57-4D7887B340C2}" sibTransId="{C6081E32-B1FC-4F54-A182-6412BB3C26B7}"/>
    <dgm:cxn modelId="{5FB48639-60C1-4632-9A9F-24E9C9ADC3D0}" type="presOf" srcId="{497778B3-2F68-4EEA-8A44-E0C69E51D7E0}" destId="{ED9672EE-5FF0-4CEA-8B78-E68ECD5DF645}" srcOrd="0" destOrd="0" presId="urn:microsoft.com/office/officeart/2005/8/layout/lProcess3"/>
    <dgm:cxn modelId="{819CF32A-DDAC-41A7-BACE-58B1BAB5366E}" srcId="{5020A880-3424-4F64-8BAD-C86902D98CE2}" destId="{412196D7-B3A0-4104-BA9F-22F22CD1B75E}" srcOrd="0" destOrd="0" parTransId="{891DC3E3-9DC6-49C0-8357-65EE31073F8B}" sibTransId="{1C1748DE-74D5-4862-9C46-9BA354CF8BEC}"/>
    <dgm:cxn modelId="{39F65D60-F2D4-4CDA-8BD8-41CCC91E42AA}" type="presOf" srcId="{412196D7-B3A0-4104-BA9F-22F22CD1B75E}" destId="{CE362FEE-ED88-4877-9264-F150C4E2A3B9}" srcOrd="0" destOrd="0" presId="urn:microsoft.com/office/officeart/2005/8/layout/lProcess3"/>
    <dgm:cxn modelId="{8A8B3262-1692-4996-8F99-C1B80F07993D}" srcId="{A359BAAE-DDC9-436B-BDC7-CFC0827762BC}" destId="{37FA2D07-8BA3-4949-9015-0E738D5BB323}" srcOrd="0" destOrd="0" parTransId="{5228E4F4-3060-4B47-96A5-A9793DA25348}" sibTransId="{72033FEB-6118-47E2-A558-2A39EC4278C6}"/>
    <dgm:cxn modelId="{B80271C3-30F3-4392-A35A-71E3C313F483}" type="presOf" srcId="{DD47A57B-5654-4FDD-B725-5CBE9BF269D1}" destId="{00FB81B7-7C04-4F0F-A61C-181F27A11FEA}" srcOrd="0" destOrd="0" presId="urn:microsoft.com/office/officeart/2005/8/layout/lProcess3"/>
    <dgm:cxn modelId="{6C901400-12D2-4BAB-BFFE-5A2B1D33D5FB}" type="presOf" srcId="{37FA2D07-8BA3-4949-9015-0E738D5BB323}" destId="{BF5128D1-145D-473F-9DED-B4BB56EAD8B6}" srcOrd="0" destOrd="0" presId="urn:microsoft.com/office/officeart/2005/8/layout/lProcess3"/>
    <dgm:cxn modelId="{DDFDF53B-3E23-4CEF-A7C2-34C76CB06167}" srcId="{9C31CC64-CA29-421E-8162-B715D5B1799D}" destId="{DD47A57B-5654-4FDD-B725-5CBE9BF269D1}" srcOrd="0" destOrd="0" parTransId="{73C9826B-32D4-4762-9C15-D0028AC6DD0B}" sibTransId="{026F1404-8F22-4359-9EC3-0A1B54CC684A}"/>
    <dgm:cxn modelId="{68ED00CB-DCF9-451F-ADF7-D8522049BD94}" type="presOf" srcId="{30711B15-3AFF-4A2E-B5A9-31B3955D121E}" destId="{E135A8A0-B62F-4E0B-BF02-29B78DA51ABA}" srcOrd="0" destOrd="0" presId="urn:microsoft.com/office/officeart/2005/8/layout/lProcess3"/>
    <dgm:cxn modelId="{CCCD6F40-3C52-4BB6-80F1-89E089E850BE}" srcId="{497778B3-2F68-4EEA-8A44-E0C69E51D7E0}" destId="{5020A880-3424-4F64-8BAD-C86902D98CE2}" srcOrd="1" destOrd="0" parTransId="{296FB9A1-8A11-46D1-8236-6CA46C9DFB1B}" sibTransId="{2F630C64-AD52-45F7-8EF2-4D5F81B16A26}"/>
    <dgm:cxn modelId="{52431F5B-9B8E-4FFC-9014-8054AF395653}" type="presOf" srcId="{B63839B4-8958-4EC9-83B6-68F9594283B4}" destId="{C46C30F9-5224-467E-A716-FEDDAD0927A8}" srcOrd="0" destOrd="0" presId="urn:microsoft.com/office/officeart/2005/8/layout/lProcess3"/>
    <dgm:cxn modelId="{67ED5098-2818-47A6-9A34-4A2118A90E19}" type="presOf" srcId="{A359BAAE-DDC9-436B-BDC7-CFC0827762BC}" destId="{07762C5D-103C-486F-93AD-B641A5DCB4B5}" srcOrd="0" destOrd="0" presId="urn:microsoft.com/office/officeart/2005/8/layout/lProcess3"/>
    <dgm:cxn modelId="{77584526-0782-439C-8CA2-C75DFA8DB30A}" type="presOf" srcId="{5020A880-3424-4F64-8BAD-C86902D98CE2}" destId="{4AFA17F0-3A4D-4F39-8170-97E5B6C7000E}" srcOrd="0" destOrd="0" presId="urn:microsoft.com/office/officeart/2005/8/layout/lProcess3"/>
    <dgm:cxn modelId="{73B889EA-C8A8-4723-A36D-C7BC47FBD3C7}" type="presOf" srcId="{9C31CC64-CA29-421E-8162-B715D5B1799D}" destId="{EC9382ED-AED6-4CF3-92EF-B5C89E874E5A}" srcOrd="0" destOrd="0" presId="urn:microsoft.com/office/officeart/2005/8/layout/lProcess3"/>
    <dgm:cxn modelId="{179F16B9-D007-4D3D-80BE-91F0EC5C4906}" srcId="{B63839B4-8958-4EC9-83B6-68F9594283B4}" destId="{30711B15-3AFF-4A2E-B5A9-31B3955D121E}" srcOrd="0" destOrd="0" parTransId="{9DC3497B-6C6A-4021-8275-F8D5E92A6740}" sibTransId="{85C7D473-3768-4569-B604-AD79C0FEB94B}"/>
    <dgm:cxn modelId="{C9442E58-2655-4B16-B9AA-1EAF17557CDC}" srcId="{497778B3-2F68-4EEA-8A44-E0C69E51D7E0}" destId="{A359BAAE-DDC9-436B-BDC7-CFC0827762BC}" srcOrd="0" destOrd="0" parTransId="{D458B97F-42D6-4A32-870C-7B0754DD4AC6}" sibTransId="{DC42D9E9-BB70-4228-8381-CA4D379DD315}"/>
    <dgm:cxn modelId="{79664001-03E4-43A3-9937-31C9A5F22B48}" type="presParOf" srcId="{ED9672EE-5FF0-4CEA-8B78-E68ECD5DF645}" destId="{87F57BDF-7479-4728-A584-F531E57FB243}" srcOrd="0" destOrd="0" presId="urn:microsoft.com/office/officeart/2005/8/layout/lProcess3"/>
    <dgm:cxn modelId="{073A5881-9AD1-4320-88AD-3B1A2CC8B360}" type="presParOf" srcId="{87F57BDF-7479-4728-A584-F531E57FB243}" destId="{07762C5D-103C-486F-93AD-B641A5DCB4B5}" srcOrd="0" destOrd="0" presId="urn:microsoft.com/office/officeart/2005/8/layout/lProcess3"/>
    <dgm:cxn modelId="{DB177824-1F81-4CFD-9A0B-81A379851063}" type="presParOf" srcId="{87F57BDF-7479-4728-A584-F531E57FB243}" destId="{FB78D396-9109-4FDF-A88C-72D52FD97AB6}" srcOrd="1" destOrd="0" presId="urn:microsoft.com/office/officeart/2005/8/layout/lProcess3"/>
    <dgm:cxn modelId="{641F989A-FF3D-4370-B851-330B9EAE107D}" type="presParOf" srcId="{87F57BDF-7479-4728-A584-F531E57FB243}" destId="{BF5128D1-145D-473F-9DED-B4BB56EAD8B6}" srcOrd="2" destOrd="0" presId="urn:microsoft.com/office/officeart/2005/8/layout/lProcess3"/>
    <dgm:cxn modelId="{4A60897D-DEA7-497B-89C1-67E8E0C72697}" type="presParOf" srcId="{ED9672EE-5FF0-4CEA-8B78-E68ECD5DF645}" destId="{4990F53C-F43D-4DAC-883B-C167468FC5BF}" srcOrd="1" destOrd="0" presId="urn:microsoft.com/office/officeart/2005/8/layout/lProcess3"/>
    <dgm:cxn modelId="{A4D81824-25F6-4C94-9F47-3855732310C0}" type="presParOf" srcId="{ED9672EE-5FF0-4CEA-8B78-E68ECD5DF645}" destId="{A7EE4385-92AC-4CA4-8D86-92F467505E66}" srcOrd="2" destOrd="0" presId="urn:microsoft.com/office/officeart/2005/8/layout/lProcess3"/>
    <dgm:cxn modelId="{FE0784C5-E5FA-4765-AE50-15B89BD53341}" type="presParOf" srcId="{A7EE4385-92AC-4CA4-8D86-92F467505E66}" destId="{4AFA17F0-3A4D-4F39-8170-97E5B6C7000E}" srcOrd="0" destOrd="0" presId="urn:microsoft.com/office/officeart/2005/8/layout/lProcess3"/>
    <dgm:cxn modelId="{B3CA2B52-C1EB-490C-9FFF-BBB4579A6272}" type="presParOf" srcId="{A7EE4385-92AC-4CA4-8D86-92F467505E66}" destId="{F3AA0792-72BD-4A73-BB43-A6155F017A6B}" srcOrd="1" destOrd="0" presId="urn:microsoft.com/office/officeart/2005/8/layout/lProcess3"/>
    <dgm:cxn modelId="{D63C5ED9-5158-4CEE-98A4-D93B1FF9F88B}" type="presParOf" srcId="{A7EE4385-92AC-4CA4-8D86-92F467505E66}" destId="{CE362FEE-ED88-4877-9264-F150C4E2A3B9}" srcOrd="2" destOrd="0" presId="urn:microsoft.com/office/officeart/2005/8/layout/lProcess3"/>
    <dgm:cxn modelId="{37BA80B4-3179-477B-9BE4-6BF7CED68D49}" type="presParOf" srcId="{ED9672EE-5FF0-4CEA-8B78-E68ECD5DF645}" destId="{57B83FE0-D459-4FCC-AACB-0C8C4AFCAE70}" srcOrd="3" destOrd="0" presId="urn:microsoft.com/office/officeart/2005/8/layout/lProcess3"/>
    <dgm:cxn modelId="{2CBCDC25-2FEE-4562-B14A-DEAF55B847B1}" type="presParOf" srcId="{ED9672EE-5FF0-4CEA-8B78-E68ECD5DF645}" destId="{3874EF6B-1FAD-4288-B36A-2592DEF354F2}" srcOrd="4" destOrd="0" presId="urn:microsoft.com/office/officeart/2005/8/layout/lProcess3"/>
    <dgm:cxn modelId="{C2F4D5B0-8340-48A2-B775-7C410F406D80}" type="presParOf" srcId="{3874EF6B-1FAD-4288-B36A-2592DEF354F2}" destId="{C46C30F9-5224-467E-A716-FEDDAD0927A8}" srcOrd="0" destOrd="0" presId="urn:microsoft.com/office/officeart/2005/8/layout/lProcess3"/>
    <dgm:cxn modelId="{A6198738-AB27-4550-8601-125F6A0ADF4F}" type="presParOf" srcId="{3874EF6B-1FAD-4288-B36A-2592DEF354F2}" destId="{EC77E69B-BE8E-4BCF-81AC-BFD3C8AF23FD}" srcOrd="1" destOrd="0" presId="urn:microsoft.com/office/officeart/2005/8/layout/lProcess3"/>
    <dgm:cxn modelId="{5214F8B5-09A2-4469-8F39-9031D3739D1E}" type="presParOf" srcId="{3874EF6B-1FAD-4288-B36A-2592DEF354F2}" destId="{E135A8A0-B62F-4E0B-BF02-29B78DA51ABA}" srcOrd="2" destOrd="0" presId="urn:microsoft.com/office/officeart/2005/8/layout/lProcess3"/>
    <dgm:cxn modelId="{5DB27320-BC4A-4DEB-8B93-DEF9CE567868}" type="presParOf" srcId="{ED9672EE-5FF0-4CEA-8B78-E68ECD5DF645}" destId="{354CB7D9-49AC-4D40-AFCE-024A60F69B54}" srcOrd="5" destOrd="0" presId="urn:microsoft.com/office/officeart/2005/8/layout/lProcess3"/>
    <dgm:cxn modelId="{06F59C68-8088-45DC-A315-653C04C744F5}" type="presParOf" srcId="{ED9672EE-5FF0-4CEA-8B78-E68ECD5DF645}" destId="{9CE10729-1600-4D02-B7A8-80E8733FEBC5}" srcOrd="6" destOrd="0" presId="urn:microsoft.com/office/officeart/2005/8/layout/lProcess3"/>
    <dgm:cxn modelId="{04D20229-9330-46B2-8622-A568FB38CD08}" type="presParOf" srcId="{9CE10729-1600-4D02-B7A8-80E8733FEBC5}" destId="{EC9382ED-AED6-4CF3-92EF-B5C89E874E5A}" srcOrd="0" destOrd="0" presId="urn:microsoft.com/office/officeart/2005/8/layout/lProcess3"/>
    <dgm:cxn modelId="{9A56C97E-6D91-487D-839A-F4D9F08D80EA}" type="presParOf" srcId="{9CE10729-1600-4D02-B7A8-80E8733FEBC5}" destId="{56D13A0B-D98C-4AC2-B4E0-EB851EE88D6F}" srcOrd="1" destOrd="0" presId="urn:microsoft.com/office/officeart/2005/8/layout/lProcess3"/>
    <dgm:cxn modelId="{29BBD177-D2DF-498A-9C10-3D4DA59AB9BA}" type="presParOf" srcId="{9CE10729-1600-4D02-B7A8-80E8733FEBC5}" destId="{00FB81B7-7C04-4F0F-A61C-181F27A11FE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62C5D-103C-486F-93AD-B641A5DCB4B5}">
      <dsp:nvSpPr>
        <dsp:cNvPr id="0" name=""/>
        <dsp:cNvSpPr/>
      </dsp:nvSpPr>
      <dsp:spPr>
        <a:xfrm>
          <a:off x="4257" y="3033"/>
          <a:ext cx="1942479" cy="776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Long Term Research (2-5 years)</a:t>
          </a:r>
          <a:endParaRPr lang="en-US" sz="1500" kern="1200" dirty="0"/>
        </a:p>
      </dsp:txBody>
      <dsp:txXfrm>
        <a:off x="392753" y="3033"/>
        <a:ext cx="1165488" cy="776991"/>
      </dsp:txXfrm>
    </dsp:sp>
    <dsp:sp modelId="{BF5128D1-145D-473F-9DED-B4BB56EAD8B6}">
      <dsp:nvSpPr>
        <dsp:cNvPr id="0" name=""/>
        <dsp:cNvSpPr/>
      </dsp:nvSpPr>
      <dsp:spPr>
        <a:xfrm>
          <a:off x="1694214" y="69078"/>
          <a:ext cx="4126122" cy="64490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Development of new concepts, architectures, protocols, algorithms</a:t>
          </a:r>
          <a:endParaRPr lang="en-US" sz="1500" kern="1200" dirty="0"/>
        </a:p>
      </dsp:txBody>
      <dsp:txXfrm>
        <a:off x="2016666" y="69078"/>
        <a:ext cx="3481219" cy="644903"/>
      </dsp:txXfrm>
    </dsp:sp>
    <dsp:sp modelId="{4AFA17F0-3A4D-4F39-8170-97E5B6C7000E}">
      <dsp:nvSpPr>
        <dsp:cNvPr id="0" name=""/>
        <dsp:cNvSpPr/>
      </dsp:nvSpPr>
      <dsp:spPr>
        <a:xfrm>
          <a:off x="4257" y="888804"/>
          <a:ext cx="1942479" cy="776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Short Term Research (1-2 years)</a:t>
          </a:r>
          <a:endParaRPr lang="en-US" sz="1500" kern="1200" dirty="0"/>
        </a:p>
      </dsp:txBody>
      <dsp:txXfrm>
        <a:off x="392753" y="888804"/>
        <a:ext cx="1165488" cy="776991"/>
      </dsp:txXfrm>
    </dsp:sp>
    <dsp:sp modelId="{CE362FEE-ED88-4877-9264-F150C4E2A3B9}">
      <dsp:nvSpPr>
        <dsp:cNvPr id="0" name=""/>
        <dsp:cNvSpPr/>
      </dsp:nvSpPr>
      <dsp:spPr>
        <a:xfrm>
          <a:off x="1694214" y="954848"/>
          <a:ext cx="4126122" cy="64490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Development of items in the immediate standardization interests</a:t>
          </a:r>
          <a:endParaRPr lang="en-US" sz="1500" kern="1200" dirty="0"/>
        </a:p>
      </dsp:txBody>
      <dsp:txXfrm>
        <a:off x="2016666" y="954848"/>
        <a:ext cx="3481219" cy="644903"/>
      </dsp:txXfrm>
    </dsp:sp>
    <dsp:sp modelId="{C46C30F9-5224-467E-A716-FEDDAD0927A8}">
      <dsp:nvSpPr>
        <dsp:cNvPr id="0" name=""/>
        <dsp:cNvSpPr/>
      </dsp:nvSpPr>
      <dsp:spPr>
        <a:xfrm>
          <a:off x="4257" y="1774574"/>
          <a:ext cx="1942479" cy="776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Testbed deployments</a:t>
          </a:r>
          <a:endParaRPr lang="en-US" sz="1500" kern="1200" dirty="0"/>
        </a:p>
      </dsp:txBody>
      <dsp:txXfrm>
        <a:off x="392753" y="1774574"/>
        <a:ext cx="1165488" cy="776991"/>
      </dsp:txXfrm>
    </dsp:sp>
    <dsp:sp modelId="{E135A8A0-B62F-4E0B-BF02-29B78DA51ABA}">
      <dsp:nvSpPr>
        <dsp:cNvPr id="0" name=""/>
        <dsp:cNvSpPr/>
      </dsp:nvSpPr>
      <dsp:spPr>
        <a:xfrm>
          <a:off x="1694214" y="1840619"/>
          <a:ext cx="4126122" cy="64490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Transferring the knowledge at the customer premises, customization, integration and trials</a:t>
          </a:r>
          <a:endParaRPr lang="en-US" sz="1500" kern="1200" dirty="0"/>
        </a:p>
      </dsp:txBody>
      <dsp:txXfrm>
        <a:off x="2016666" y="1840619"/>
        <a:ext cx="3481219" cy="644903"/>
      </dsp:txXfrm>
    </dsp:sp>
    <dsp:sp modelId="{EC9382ED-AED6-4CF3-92EF-B5C89E874E5A}">
      <dsp:nvSpPr>
        <dsp:cNvPr id="0" name=""/>
        <dsp:cNvSpPr/>
      </dsp:nvSpPr>
      <dsp:spPr>
        <a:xfrm>
          <a:off x="4257" y="2660345"/>
          <a:ext cx="1942479" cy="776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5G Playground</a:t>
          </a:r>
          <a:endParaRPr lang="en-US" sz="1500" kern="1200" dirty="0"/>
        </a:p>
      </dsp:txBody>
      <dsp:txXfrm>
        <a:off x="392753" y="2660345"/>
        <a:ext cx="1165488" cy="776991"/>
      </dsp:txXfrm>
    </dsp:sp>
    <dsp:sp modelId="{00FB81B7-7C04-4F0F-A61C-181F27A11FEA}">
      <dsp:nvSpPr>
        <dsp:cNvPr id="0" name=""/>
        <dsp:cNvSpPr/>
      </dsp:nvSpPr>
      <dsp:spPr>
        <a:xfrm>
          <a:off x="1694214" y="2726389"/>
          <a:ext cx="4126122" cy="64490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Using the FOKUS 5G Playground for experiments, trials and pilots </a:t>
          </a:r>
          <a:endParaRPr lang="en-US" sz="1500" kern="1200" dirty="0"/>
        </a:p>
      </dsp:txBody>
      <dsp:txXfrm>
        <a:off x="2016666" y="2726389"/>
        <a:ext cx="3481219" cy="644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fld id="{0AE525D6-3D93-4D98-9CC1-D3748C1BA8BB}" type="datetime1">
              <a:rPr lang="de-DE"/>
              <a:pPr>
                <a:defRPr/>
              </a:pPr>
              <a:t>16.05.2018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fld id="{9713696C-7177-4621-8332-9F4B0C8A201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028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9" rIns="96557" bIns="48279" numCol="1" anchor="t" anchorCtr="0" compatLnSpc="1">
            <a:prstTxWarp prst="textNoShape">
              <a:avLst/>
            </a:prstTxWarp>
          </a:bodyPr>
          <a:lstStyle>
            <a:lvl1pPr defTabSz="965532" eaLnBrk="0" hangingPunct="0"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9" rIns="96557" bIns="48279" numCol="1" anchor="t" anchorCtr="0" compatLnSpc="1">
            <a:prstTxWarp prst="textNoShape">
              <a:avLst/>
            </a:prstTxWarp>
          </a:bodyPr>
          <a:lstStyle>
            <a:lvl1pPr algn="r" defTabSz="965532" eaLnBrk="0" hangingPunct="0"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fld id="{44FB36E1-935E-4EA5-B1EA-05E488F7F363}" type="datetime1">
              <a:rPr lang="de-DE"/>
              <a:pPr>
                <a:defRPr/>
              </a:pPr>
              <a:t>16.05.2018</a:t>
            </a:fld>
            <a:endParaRPr lang="de-DE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1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9" rIns="96557" bIns="482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51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9" rIns="96557" bIns="48279" numCol="1" anchor="b" anchorCtr="0" compatLnSpc="1">
            <a:prstTxWarp prst="textNoShape">
              <a:avLst/>
            </a:prstTxWarp>
          </a:bodyPr>
          <a:lstStyle>
            <a:lvl1pPr defTabSz="965532" eaLnBrk="0" hangingPunct="0"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1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9" rIns="96557" bIns="48279" numCol="1" anchor="b" anchorCtr="0" compatLnSpc="1">
            <a:prstTxWarp prst="textNoShape">
              <a:avLst/>
            </a:prstTxWarp>
          </a:bodyPr>
          <a:lstStyle>
            <a:lvl1pPr algn="r" defTabSz="965532" eaLnBrk="0" hangingPunct="0">
              <a:defRPr sz="1200">
                <a:latin typeface="Times New Roman" pitchFamily="-65" charset="0"/>
              </a:defRPr>
            </a:lvl1pPr>
          </a:lstStyle>
          <a:p>
            <a:pPr>
              <a:defRPr/>
            </a:pPr>
            <a:fld id="{4CD6F533-7533-4726-B4D7-A8DDB02C8C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516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45 Light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45 Light"/>
        <a:ea typeface="ＭＳ Ｐゴシック" pitchFamily="33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45 Light"/>
        <a:ea typeface="ＭＳ Ｐゴシック" pitchFamily="33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45 Light"/>
        <a:ea typeface="ＭＳ Ｐゴシック" pitchFamily="33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45 Light"/>
        <a:ea typeface="ＭＳ Ｐゴシック" pitchFamily="33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296C2-530A-6D45-BF6A-B25DBE57408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8746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296C2-530A-6D45-BF6A-B25DBE5740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31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296C2-530A-6D45-BF6A-B25DBE5740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079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296C2-530A-6D45-BF6A-B25DBE5740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529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15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UE</a:t>
            </a:r>
            <a:r>
              <a:rPr lang="en-US" baseline="0" dirty="0" smtClean="0"/>
              <a:t> – User Equipment</a:t>
            </a:r>
          </a:p>
          <a:p>
            <a:r>
              <a:rPr lang="en-US" baseline="0" dirty="0" smtClean="0"/>
              <a:t>(R)AN – the access network could be anything, not only Radio</a:t>
            </a:r>
            <a:r>
              <a:rPr lang="de-DE" baseline="0" dirty="0" smtClean="0"/>
              <a:t> e.g. </a:t>
            </a:r>
            <a:r>
              <a:rPr lang="de-DE" baseline="0" smtClean="0"/>
              <a:t>Fixed networks, satellite networks, proxying networks over 3GPP access</a:t>
            </a:r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5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6F533-7533-4726-B4D7-A8DDB02C8CC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  <a:ea typeface="+mn-ea"/>
                <a:cs typeface="+mn-cs"/>
              </a:rPr>
              <a:pPr marL="0" marR="0" lvl="0" indent="0" algn="r" defTabSz="9655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46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UE does not have to use non-3GPP authentication</a:t>
            </a:r>
            <a:r>
              <a:rPr lang="en-US" baseline="0" dirty="0" smtClean="0"/>
              <a:t> to be translated to 3GPP one. </a:t>
            </a:r>
          </a:p>
          <a:p>
            <a:r>
              <a:rPr lang="en-US" baseline="0" dirty="0" smtClean="0"/>
              <a:t>N1 interface is </a:t>
            </a:r>
            <a:r>
              <a:rPr lang="en-US" baseline="0" dirty="0" err="1" smtClean="0"/>
              <a:t>directy</a:t>
            </a:r>
            <a:r>
              <a:rPr lang="en-US" baseline="0" dirty="0" smtClean="0"/>
              <a:t> from the UE to the AMF no matter of the access (NAS over whatever </a:t>
            </a:r>
            <a:r>
              <a:rPr lang="en-US" baseline="0" smtClean="0"/>
              <a:t>physical environment)</a:t>
            </a:r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5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6F533-7533-4726-B4D7-A8DDB02C8CC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  <a:ea typeface="+mn-ea"/>
                <a:cs typeface="+mn-cs"/>
              </a:rPr>
              <a:pPr marL="0" marR="0" lvl="0" indent="0" algn="r" defTabSz="9655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9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Adds three additional network functions: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NRF – Network Repository Function:</a:t>
            </a:r>
            <a:r>
              <a:rPr lang="en-US" baseline="0" dirty="0" smtClean="0"/>
              <a:t> an extended form of DNS enabling network functions to find the other correspondent network functions AND to receive notifications when they scale (or new ones are deployed)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NEF – Network Exposure Function: similar functionality to the EPC Service Capabilities Exposure Function (SCEF) enabling the communication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5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6F533-7533-4726-B4D7-A8DDB02C8CC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  <a:ea typeface="+mn-ea"/>
                <a:cs typeface="+mn-cs"/>
              </a:rPr>
              <a:pPr marL="0" marR="0" lvl="0" indent="0" algn="r" defTabSz="9655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8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Classic architecture – meant to be fast </a:t>
            </a:r>
          </a:p>
          <a:p>
            <a:r>
              <a:rPr lang="en-US" dirty="0" err="1" smtClean="0"/>
              <a:t>Dissadvantages</a:t>
            </a:r>
            <a:r>
              <a:rPr lang="en-US" dirty="0" smtClean="0"/>
              <a:t> of SBA: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Adding a new component means modifying the state machine of </a:t>
            </a:r>
            <a:r>
              <a:rPr lang="en-US" baseline="0" smtClean="0"/>
              <a:t>the exisi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5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6F533-7533-4726-B4D7-A8DDB02C8CC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  <a:ea typeface="+mn-ea"/>
                <a:cs typeface="+mn-cs"/>
              </a:rPr>
              <a:pPr marL="0" marR="0" lvl="0" indent="0" algn="r" defTabSz="9655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90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126 use cases if combining 3GPP, NGMN, 5G America and 5GPPP</a:t>
            </a:r>
          </a:p>
          <a:p>
            <a:r>
              <a:rPr lang="en-US" baseline="0" dirty="0" smtClean="0"/>
              <a:t>Spanning from connectivity for Drone to wireless local loop, to broadcast, to cloud computing, to vehicle-2-X communication, to satellite </a:t>
            </a:r>
            <a:r>
              <a:rPr lang="en-US" baseline="0" dirty="0" err="1" smtClean="0"/>
              <a:t>eNBs</a:t>
            </a:r>
            <a:r>
              <a:rPr lang="en-U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296C2-530A-6D45-BF6A-B25DBE574084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467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not an either</a:t>
            </a:r>
            <a:r>
              <a:rPr lang="en-US" baseline="0" dirty="0" smtClean="0"/>
              <a:t>/or question. At the current moment almost all enterprises have a private network (non-3GPP) and use a VPN service offered by the operator. This is a question of how the two will ponder to each other when the VPN will evolve to a slice and the private network will evolve to 5G.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point is intentionally the same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6F533-7533-4726-B4D7-A8DDB02C8CC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659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status: BYOD</a:t>
            </a:r>
            <a:r>
              <a:rPr lang="en-US" baseline="0" dirty="0" smtClean="0"/>
              <a:t> is the only common point. But this is with own authentication, authorization and mobility in the private network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6F533-7533-4726-B4D7-A8DDB02C8CC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17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Self-backhauling for the backhauling over wireless of small cells</a:t>
            </a:r>
            <a:r>
              <a:rPr lang="en-US" baseline="0" dirty="0" smtClean="0"/>
              <a:t> mainly and for indoor coverage. Could be used also for mobile edges. 3GPP Rel. 16 will define this</a:t>
            </a:r>
          </a:p>
          <a:p>
            <a:r>
              <a:rPr lang="en-US" baseline="0" dirty="0" smtClean="0"/>
              <a:t>Optimizing local connectivity – providing a box to 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6F533-7533-4726-B4D7-A8DDB02C8CCB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93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d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3"/>
            <a:ext cx="9144000" cy="4643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0" y="2"/>
            <a:ext cx="9144000" cy="4643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4" t="1" r="4926" b="27830"/>
          <a:stretch/>
        </p:blipFill>
        <p:spPr>
          <a:xfrm>
            <a:off x="0" y="1895705"/>
            <a:ext cx="9144000" cy="2748167"/>
          </a:xfrm>
          <a:prstGeom prst="rect">
            <a:avLst/>
          </a:prstGeom>
        </p:spPr>
      </p:pic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41157" y="4812186"/>
            <a:ext cx="8223342" cy="484549"/>
          </a:xfrm>
        </p:spPr>
        <p:txBody>
          <a:bodyPr lIns="108000" anchor="t">
            <a:normAutofit/>
          </a:bodyPr>
          <a:lstStyle>
            <a:lvl1pPr marL="0" indent="0" algn="l">
              <a:buNone/>
              <a:defRPr lang="de-DE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 smtClean="0"/>
          </a:p>
        </p:txBody>
      </p:sp>
      <p:sp>
        <p:nvSpPr>
          <p:cNvPr id="10" name="Titel 2"/>
          <p:cNvSpPr>
            <a:spLocks noGrp="1"/>
          </p:cNvSpPr>
          <p:nvPr>
            <p:ph type="ctrTitle" hasCustomPrompt="1"/>
          </p:nvPr>
        </p:nvSpPr>
        <p:spPr>
          <a:xfrm>
            <a:off x="442435" y="441701"/>
            <a:ext cx="8270209" cy="922099"/>
          </a:xfrm>
          <a:solidFill>
            <a:schemeClr val="accent1"/>
          </a:solidFill>
        </p:spPr>
        <p:txBody>
          <a:bodyPr tIns="108000" bIns="0" anchor="t" anchorCtr="0"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Headline Arial</a:t>
            </a:r>
            <a:br>
              <a:rPr lang="de-DE" dirty="0" smtClean="0"/>
            </a:br>
            <a:r>
              <a:rPr lang="de-DE" b="0" dirty="0" smtClean="0"/>
              <a:t>Subheadline</a:t>
            </a:r>
            <a:endParaRPr lang="de-DE" b="0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49" y="5085569"/>
            <a:ext cx="2715650" cy="13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2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01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5487988" y="1219200"/>
            <a:ext cx="3201987" cy="481647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87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96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5488390" y="1219195"/>
            <a:ext cx="3201986" cy="48162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54192" y="1420427"/>
            <a:ext cx="8235123" cy="4405237"/>
          </a:xfrm>
        </p:spPr>
        <p:txBody>
          <a:bodyPr/>
          <a:lstStyle>
            <a:lvl1pPr marL="270000" indent="-269875">
              <a:spcBef>
                <a:spcPts val="2784"/>
              </a:spcBef>
              <a:buFont typeface="+mj-lt"/>
              <a:buAutoNum type="arabicPeriod"/>
              <a:defRPr baseline="0"/>
            </a:lvl1pPr>
            <a:lvl2pPr marL="269875" indent="-269875">
              <a:buFont typeface="+mj-lt"/>
              <a:buAutoNum type="arabicPeriod"/>
              <a:defRPr/>
            </a:lvl2pPr>
            <a:lvl3pPr marL="269875" indent="-269875">
              <a:buFont typeface="+mj-lt"/>
              <a:buAutoNum type="arabicPeriod"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77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1913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393819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6"/>
          <p:cNvSpPr>
            <a:spLocks noGrp="1"/>
          </p:cNvSpPr>
          <p:nvPr>
            <p:ph sz="quarter" idx="14"/>
          </p:nvPr>
        </p:nvSpPr>
        <p:spPr>
          <a:xfrm>
            <a:off x="4751124" y="1837637"/>
            <a:ext cx="393819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120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08301"/>
            <a:ext cx="3938192" cy="4617364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6"/>
          <p:cNvSpPr>
            <a:spLocks noGrp="1"/>
          </p:cNvSpPr>
          <p:nvPr>
            <p:ph sz="quarter" idx="14"/>
          </p:nvPr>
        </p:nvSpPr>
        <p:spPr>
          <a:xfrm>
            <a:off x="4751124" y="1220311"/>
            <a:ext cx="3938192" cy="4605354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987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4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669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482705" y="1219196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482705" y="3758753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15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d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572000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41157" y="4812186"/>
            <a:ext cx="8223342" cy="484549"/>
          </a:xfrm>
        </p:spPr>
        <p:txBody>
          <a:bodyPr lIns="108000" anchor="t">
            <a:normAutofit/>
          </a:bodyPr>
          <a:lstStyle>
            <a:lvl1pPr marL="0" indent="0" algn="l">
              <a:buNone/>
              <a:defRPr lang="de-DE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 smtClean="0"/>
          </a:p>
        </p:txBody>
      </p:sp>
      <p:sp>
        <p:nvSpPr>
          <p:cNvPr id="7" name="Titel 2"/>
          <p:cNvSpPr>
            <a:spLocks noGrp="1"/>
          </p:cNvSpPr>
          <p:nvPr>
            <p:ph type="ctrTitle" hasCustomPrompt="1"/>
          </p:nvPr>
        </p:nvSpPr>
        <p:spPr>
          <a:xfrm>
            <a:off x="442435" y="441701"/>
            <a:ext cx="8270209" cy="922099"/>
          </a:xfrm>
          <a:solidFill>
            <a:schemeClr val="accent1"/>
          </a:solidFill>
        </p:spPr>
        <p:txBody>
          <a:bodyPr tIns="108000" bIns="0" anchor="t" anchorCtr="0"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Headline Arial</a:t>
            </a:r>
            <a:br>
              <a:rPr lang="de-DE" dirty="0" smtClean="0"/>
            </a:br>
            <a:r>
              <a:rPr lang="de-DE" b="0" dirty="0" smtClean="0"/>
              <a:t>Subheadline</a:t>
            </a:r>
            <a:endParaRPr lang="de-DE" b="0" dirty="0"/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49" y="5085569"/>
            <a:ext cx="2715650" cy="13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54279" y="1225838"/>
            <a:ext cx="8240849" cy="4578745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952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7587" y="1837636"/>
            <a:ext cx="8232775" cy="3612251"/>
          </a:xfrm>
        </p:spPr>
        <p:txBody>
          <a:bodyPr/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Contact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75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co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61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5487988" y="1219200"/>
            <a:ext cx="3201987" cy="481647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4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3" y="6178447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4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4" y="1276011"/>
            <a:ext cx="6926402" cy="4661240"/>
          </a:xfrm>
        </p:spPr>
        <p:txBody>
          <a:bodyPr/>
          <a:lstStyle>
            <a:lvl1pPr marL="209709" indent="-209709">
              <a:defRPr sz="1600"/>
            </a:lvl1pPr>
            <a:lvl2pPr marL="469295" indent="-215377">
              <a:defRPr sz="1600"/>
            </a:lvl2pPr>
            <a:lvl3pPr marL="697139" indent="-221045">
              <a:defRPr sz="16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4" y="579275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688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d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3"/>
            <a:ext cx="9144000" cy="4643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0" y="2"/>
            <a:ext cx="9144000" cy="4643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4" t="1" r="4926" b="27830"/>
          <a:stretch/>
        </p:blipFill>
        <p:spPr>
          <a:xfrm>
            <a:off x="0" y="1895705"/>
            <a:ext cx="9144000" cy="2748167"/>
          </a:xfrm>
          <a:prstGeom prst="rect">
            <a:avLst/>
          </a:prstGeom>
        </p:spPr>
      </p:pic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41157" y="4812186"/>
            <a:ext cx="8223342" cy="484549"/>
          </a:xfrm>
        </p:spPr>
        <p:txBody>
          <a:bodyPr lIns="108000" anchor="t">
            <a:normAutofit/>
          </a:bodyPr>
          <a:lstStyle>
            <a:lvl1pPr marL="0" indent="0" algn="l">
              <a:buNone/>
              <a:defRPr lang="de-DE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 smtClean="0"/>
          </a:p>
        </p:txBody>
      </p:sp>
      <p:sp>
        <p:nvSpPr>
          <p:cNvPr id="10" name="Titel 2"/>
          <p:cNvSpPr>
            <a:spLocks noGrp="1"/>
          </p:cNvSpPr>
          <p:nvPr>
            <p:ph type="ctrTitle" hasCustomPrompt="1"/>
          </p:nvPr>
        </p:nvSpPr>
        <p:spPr>
          <a:xfrm>
            <a:off x="442435" y="441701"/>
            <a:ext cx="8270209" cy="922099"/>
          </a:xfrm>
          <a:solidFill>
            <a:schemeClr val="accent1"/>
          </a:solidFill>
        </p:spPr>
        <p:txBody>
          <a:bodyPr tIns="108000" bIns="0" anchor="t" anchorCtr="0"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Headline Arial</a:t>
            </a:r>
            <a:br>
              <a:rPr lang="de-DE" dirty="0" smtClean="0"/>
            </a:br>
            <a:r>
              <a:rPr lang="de-DE" b="0" dirty="0" smtClean="0"/>
              <a:t>Subheadline</a:t>
            </a:r>
            <a:endParaRPr lang="de-DE" b="0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49" y="5085569"/>
            <a:ext cx="2715650" cy="13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8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d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572000"/>
          </a:xfrm>
          <a:solidFill>
            <a:srgbClr val="F2F2F2"/>
          </a:solidFill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41157" y="4812186"/>
            <a:ext cx="8223342" cy="484549"/>
          </a:xfrm>
        </p:spPr>
        <p:txBody>
          <a:bodyPr lIns="108000" anchor="t">
            <a:normAutofit/>
          </a:bodyPr>
          <a:lstStyle>
            <a:lvl1pPr marL="0" indent="0" algn="l">
              <a:buNone/>
              <a:defRPr lang="de-DE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 smtClean="0"/>
          </a:p>
        </p:txBody>
      </p:sp>
      <p:sp>
        <p:nvSpPr>
          <p:cNvPr id="7" name="Titel 2"/>
          <p:cNvSpPr>
            <a:spLocks noGrp="1"/>
          </p:cNvSpPr>
          <p:nvPr>
            <p:ph type="ctrTitle" hasCustomPrompt="1"/>
          </p:nvPr>
        </p:nvSpPr>
        <p:spPr>
          <a:xfrm>
            <a:off x="442435" y="441701"/>
            <a:ext cx="8270209" cy="922099"/>
          </a:xfrm>
          <a:solidFill>
            <a:schemeClr val="accent1"/>
          </a:solidFill>
        </p:spPr>
        <p:txBody>
          <a:bodyPr tIns="108000" bIns="0" anchor="t" anchorCtr="0"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Headline Arial</a:t>
            </a:r>
            <a:br>
              <a:rPr lang="de-DE" dirty="0" smtClean="0"/>
            </a:br>
            <a:r>
              <a:rPr lang="de-DE" b="0" dirty="0" smtClean="0"/>
              <a:t>Subheadline</a:t>
            </a:r>
            <a:endParaRPr lang="de-DE" b="0" dirty="0"/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49" y="5085569"/>
            <a:ext cx="2715650" cy="13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7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5488390" y="1219195"/>
            <a:ext cx="3201986" cy="4816248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79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54192" y="1420427"/>
            <a:ext cx="8235123" cy="4405237"/>
          </a:xfrm>
        </p:spPr>
        <p:txBody>
          <a:bodyPr/>
          <a:lstStyle>
            <a:lvl1pPr marL="285875" indent="-285750">
              <a:spcBef>
                <a:spcPts val="2784"/>
              </a:spcBef>
              <a:buFont typeface="Symbol" charset="2"/>
              <a:buChar char="-"/>
              <a:defRPr baseline="0"/>
            </a:lvl1pPr>
            <a:lvl2pPr marL="622300" indent="-266700">
              <a:buFont typeface="Symbol" charset="2"/>
              <a:buChar char="-"/>
              <a:defRPr sz="1400"/>
            </a:lvl2pPr>
            <a:lvl3pPr marL="901700" indent="-279400">
              <a:buFont typeface="Symbol" charset="2"/>
              <a:buChar char="-"/>
              <a:defRPr sz="1200"/>
            </a:lvl3pPr>
            <a:lvl4pPr marL="1084263" indent="-265113">
              <a:buFont typeface="Symbol" charset="2"/>
              <a:buChar char="-"/>
              <a:defRPr sz="1100"/>
            </a:lvl4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48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5902060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211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5488390" y="1219195"/>
            <a:ext cx="3201986" cy="48162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11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473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482705" y="1219196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482705" y="3758753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743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54279" y="1225838"/>
            <a:ext cx="8240849" cy="4578745"/>
          </a:xfrm>
          <a:solidFill>
            <a:srgbClr val="F2F2F2"/>
          </a:solidFill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 titel 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69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7587" y="1837636"/>
            <a:ext cx="8232775" cy="3612251"/>
          </a:xfrm>
        </p:spPr>
        <p:txBody>
          <a:bodyPr/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Contact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128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5487988" y="1219200"/>
            <a:ext cx="3201987" cy="4816475"/>
          </a:xfrm>
        </p:spPr>
        <p:txBody>
          <a:bodyPr/>
          <a:lstStyle/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17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786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5488390" y="1219195"/>
            <a:ext cx="3201986" cy="48162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9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54192" y="1420427"/>
            <a:ext cx="8235123" cy="4405237"/>
          </a:xfrm>
        </p:spPr>
        <p:txBody>
          <a:bodyPr/>
          <a:lstStyle>
            <a:lvl1pPr marL="270000" indent="-269875">
              <a:spcBef>
                <a:spcPts val="2784"/>
              </a:spcBef>
              <a:buFont typeface="+mj-lt"/>
              <a:buAutoNum type="arabicPeriod"/>
              <a:defRPr baseline="0"/>
            </a:lvl1pPr>
            <a:lvl2pPr marL="269875" indent="-269875">
              <a:buFont typeface="+mj-lt"/>
              <a:buAutoNum type="arabicPeriod"/>
              <a:defRPr/>
            </a:lvl2pPr>
            <a:lvl3pPr marL="269875" indent="-269875">
              <a:buFont typeface="+mj-lt"/>
              <a:buAutoNum type="arabicPeriod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3955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3022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54192" y="1420427"/>
            <a:ext cx="8235123" cy="4405237"/>
          </a:xfrm>
        </p:spPr>
        <p:txBody>
          <a:bodyPr/>
          <a:lstStyle>
            <a:lvl1pPr marL="285875" indent="-285750">
              <a:spcBef>
                <a:spcPts val="2784"/>
              </a:spcBef>
              <a:buFont typeface="Symbol" charset="2"/>
              <a:buChar char="-"/>
              <a:defRPr baseline="0"/>
            </a:lvl1pPr>
            <a:lvl2pPr marL="622300" indent="-266700">
              <a:buFont typeface="Symbol" charset="2"/>
              <a:buChar char="-"/>
              <a:defRPr sz="1400"/>
            </a:lvl2pPr>
            <a:lvl3pPr marL="901700" indent="-279400">
              <a:buFont typeface="Symbol" charset="2"/>
              <a:buChar char="-"/>
              <a:defRPr sz="1200"/>
            </a:lvl3pPr>
            <a:lvl4pPr marL="1084263" indent="-265113">
              <a:buFont typeface="Symbol" charset="2"/>
              <a:buChar char="-"/>
              <a:defRPr sz="11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393819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6"/>
          <p:cNvSpPr>
            <a:spLocks noGrp="1"/>
          </p:cNvSpPr>
          <p:nvPr>
            <p:ph sz="quarter" idx="14"/>
          </p:nvPr>
        </p:nvSpPr>
        <p:spPr>
          <a:xfrm>
            <a:off x="4751124" y="1837637"/>
            <a:ext cx="393819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756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08301"/>
            <a:ext cx="3938192" cy="4617364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6"/>
          <p:cNvSpPr>
            <a:spLocks noGrp="1"/>
          </p:cNvSpPr>
          <p:nvPr>
            <p:ph sz="quarter" idx="14"/>
          </p:nvPr>
        </p:nvSpPr>
        <p:spPr>
          <a:xfrm>
            <a:off x="4751124" y="1220311"/>
            <a:ext cx="3938192" cy="4605354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761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4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849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482705" y="1219196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482705" y="3758753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70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54279" y="1225838"/>
            <a:ext cx="8240849" cy="4578745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788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7587" y="1837636"/>
            <a:ext cx="8232775" cy="3612251"/>
          </a:xfrm>
        </p:spPr>
        <p:txBody>
          <a:bodyPr/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Contact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013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co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2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5487988" y="1219200"/>
            <a:ext cx="3201987" cy="481647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95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3" y="6178447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4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4" y="1276011"/>
            <a:ext cx="6926402" cy="4661240"/>
          </a:xfrm>
        </p:spPr>
        <p:txBody>
          <a:bodyPr/>
          <a:lstStyle>
            <a:lvl1pPr marL="209709" indent="-209709">
              <a:defRPr sz="1600"/>
            </a:lvl1pPr>
            <a:lvl2pPr marL="469295" indent="-215377">
              <a:defRPr sz="1600"/>
            </a:lvl2pPr>
            <a:lvl3pPr marL="697139" indent="-221045"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4" y="579275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08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6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1276011"/>
            <a:ext cx="6926402" cy="4661240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4" y="579274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8535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5902060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016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6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1276011"/>
            <a:ext cx="6926402" cy="4661240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4" y="579274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78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6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1276011"/>
            <a:ext cx="6926402" cy="4661240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4" y="579274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848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Sub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34983" y="1276010"/>
            <a:ext cx="8277215" cy="605317"/>
          </a:xfrm>
        </p:spPr>
        <p:txBody>
          <a:bodyPr lIns="107968" tIns="0" rIns="0" bIns="0"/>
          <a:lstStyle>
            <a:lvl1pPr marL="0" indent="0">
              <a:buNone/>
              <a:defRPr lang="de-DE" sz="16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6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2000057"/>
            <a:ext cx="6926402" cy="3937193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4" y="579274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7631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5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2" y="6192677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3" y="458710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15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60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86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72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257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264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708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61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235037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93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9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9101" y="0"/>
            <a:ext cx="7393940" cy="1041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345F-ECCA-4BFA-99E1-95094803DFE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5G Berlin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3"/>
          </p:nvPr>
        </p:nvSpPr>
        <p:spPr>
          <a:xfrm>
            <a:off x="454195" y="1738990"/>
            <a:ext cx="8235122" cy="4282615"/>
          </a:xfrm>
        </p:spPr>
        <p:txBody>
          <a:bodyPr/>
          <a:lstStyle>
            <a:lvl1pPr marL="157286" indent="-157286">
              <a:buFont typeface="Courier New" panose="02070309020205020404" pitchFamily="49" charset="0"/>
              <a:buChar char="o"/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D655F-AD5F-4AEA-BE29-3CCD55940C4F}" type="datetime4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16. Mai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9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41893" y="1276011"/>
            <a:ext cx="5568310" cy="4651125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6"/>
            <a:ext cx="8263865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6251576" y="1276009"/>
            <a:ext cx="2460625" cy="4784675"/>
          </a:xfrm>
        </p:spPr>
        <p:txBody>
          <a:bodyPr/>
          <a:lstStyle/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38154" y="579274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841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5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2" y="6192677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3" y="458710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15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970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5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2" y="6192677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3" y="458710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15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280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5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2" y="6192677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3" y="458710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15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058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5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2" y="6192677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3" y="458710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15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015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54194" y="1220311"/>
            <a:ext cx="8235122" cy="4605355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67772" y="6192677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57593" y="458710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150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78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41893" y="1276011"/>
            <a:ext cx="5568310" cy="4651125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600"/>
            </a:lvl2pPr>
            <a:lvl3pPr marL="697156" indent="-221050">
              <a:defRPr sz="1600"/>
            </a:lvl3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6"/>
            <a:ext cx="8263865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6251576" y="1276009"/>
            <a:ext cx="2460625" cy="4784675"/>
          </a:xfrm>
        </p:spPr>
        <p:txBody>
          <a:bodyPr/>
          <a:lstStyle/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38154" y="579274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95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7271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482705" y="1219196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482705" y="3758753"/>
            <a:ext cx="3206076" cy="227601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4709509" cy="605317"/>
          </a:xfrm>
        </p:spPr>
        <p:txBody>
          <a:bodyPr lIns="107968" tIns="0" rIns="0" bIns="0"/>
          <a:lstStyle>
            <a:lvl1pPr marL="0" indent="0">
              <a:buNone/>
              <a:defRPr lang="de-DE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1" kern="1200" dirty="0" smtClean="0">
                <a:solidFill>
                  <a:srgbClr val="FBBA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/>
          </p:nvPr>
        </p:nvSpPr>
        <p:spPr>
          <a:xfrm>
            <a:off x="454191" y="1837637"/>
            <a:ext cx="4709736" cy="3988027"/>
          </a:xfrm>
        </p:spPr>
        <p:txBody>
          <a:bodyPr/>
          <a:lstStyle>
            <a:lvl1pPr marL="209714" indent="-209714">
              <a:defRPr sz="1600"/>
            </a:lvl1pPr>
            <a:lvl2pPr marL="469306" indent="-215382">
              <a:defRPr sz="1400"/>
            </a:lvl2pPr>
            <a:lvl3pPr marL="697156" indent="-221050">
              <a:defRPr sz="12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133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7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7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1276011"/>
            <a:ext cx="6926402" cy="4661240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6" y="579276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213"/>
              </a:lnSpc>
              <a:defRPr sz="15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47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7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7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1276011"/>
            <a:ext cx="6926402" cy="4661240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6" y="579276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213"/>
              </a:lnSpc>
              <a:defRPr sz="15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974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7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7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1276011"/>
            <a:ext cx="6926402" cy="4661240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6" y="579276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213"/>
              </a:lnSpc>
              <a:defRPr sz="15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1305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448332" y="6178447"/>
            <a:ext cx="8263868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srgbClr val="F187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7" y="6455351"/>
            <a:ext cx="8283573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25">
                <a:solidFill>
                  <a:srgbClr val="C7C9C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25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525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3" y="1276011"/>
            <a:ext cx="6926402" cy="4661240"/>
          </a:xfrm>
        </p:spPr>
        <p:txBody>
          <a:bodyPr/>
          <a:lstStyle>
            <a:lvl1pPr marL="157286" indent="-157286">
              <a:defRPr sz="1200"/>
            </a:lvl1pPr>
            <a:lvl2pPr marL="351980" indent="-161537">
              <a:defRPr sz="1200"/>
            </a:lvl2pPr>
            <a:lvl3pPr marL="522867" indent="-165788">
              <a:defRPr sz="1200"/>
            </a:lvl3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8156" y="579276"/>
            <a:ext cx="8274047" cy="541073"/>
          </a:xfrm>
          <a:solidFill>
            <a:schemeClr val="tx2"/>
          </a:solidFill>
        </p:spPr>
        <p:txBody>
          <a:bodyPr wrap="square" lIns="108000" tIns="0" rIns="0" bIns="0" anchor="t" anchorCtr="0">
            <a:noAutofit/>
          </a:bodyPr>
          <a:lstStyle>
            <a:lvl1pPr algn="l">
              <a:lnSpc>
                <a:spcPts val="2213"/>
              </a:lnSpc>
              <a:defRPr sz="15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47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d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442435" y="4345519"/>
            <a:ext cx="8249541" cy="713059"/>
          </a:xfrm>
          <a:prstGeom prst="rect">
            <a:avLst/>
          </a:prstGeom>
        </p:spPr>
        <p:txBody>
          <a:bodyPr lIns="108000" anchor="t">
            <a:normAutofit/>
          </a:bodyPr>
          <a:lstStyle>
            <a:lvl1pPr marL="0" indent="0" algn="l">
              <a:buNone/>
              <a:defRPr lang="de-DE" sz="2400" b="1" i="0" kern="120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563" y="801266"/>
            <a:ext cx="8253413" cy="9286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70186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281707" y="0"/>
            <a:ext cx="3862295" cy="6858000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Foliennummernplatzhalter 3"/>
          <p:cNvSpPr txBox="1">
            <a:spLocks/>
          </p:cNvSpPr>
          <p:nvPr userDrawn="1"/>
        </p:nvSpPr>
        <p:spPr>
          <a:xfrm>
            <a:off x="249978" y="6291629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98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987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09551" y="1225550"/>
            <a:ext cx="5525087" cy="463126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4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49" y="215399"/>
            <a:ext cx="8635627" cy="715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3"/>
          </p:nvPr>
        </p:nvSpPr>
        <p:spPr>
          <a:xfrm>
            <a:off x="434754" y="736922"/>
            <a:ext cx="8277447" cy="508744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53918" indent="0" algn="ctr">
              <a:buNone/>
              <a:defRPr sz="2000" b="1">
                <a:solidFill>
                  <a:schemeClr val="bg1"/>
                </a:solidFill>
              </a:defRPr>
            </a:lvl2pPr>
            <a:lvl3pPr marL="476095" indent="0" algn="ctr">
              <a:buNone/>
              <a:defRPr sz="2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Foliennummernplatzhalter 3"/>
          <p:cNvSpPr txBox="1">
            <a:spLocks/>
          </p:cNvSpPr>
          <p:nvPr userDrawn="1"/>
        </p:nvSpPr>
        <p:spPr>
          <a:xfrm>
            <a:off x="255599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61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platzhalter 4"/>
          <p:cNvSpPr>
            <a:spLocks noGrp="1"/>
          </p:cNvSpPr>
          <p:nvPr>
            <p:ph type="title"/>
          </p:nvPr>
        </p:nvSpPr>
        <p:spPr>
          <a:xfrm>
            <a:off x="209551" y="215399"/>
            <a:ext cx="5525087" cy="715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09551" y="1225550"/>
            <a:ext cx="5525087" cy="463126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oliennummernplatzhalter 3"/>
          <p:cNvSpPr txBox="1">
            <a:spLocks/>
          </p:cNvSpPr>
          <p:nvPr userDrawn="1"/>
        </p:nvSpPr>
        <p:spPr>
          <a:xfrm>
            <a:off x="247902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98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987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468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0"/>
            <a:ext cx="9152467" cy="6885384"/>
          </a:xfrm>
          <a:prstGeom prst="rect">
            <a:avLst/>
          </a:prstGeom>
          <a:solidFill>
            <a:schemeClr val="accent2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249381" y="6277996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8" y="1225550"/>
            <a:ext cx="6080219" cy="463126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54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2"/>
            <a:ext cx="9152467" cy="6880580"/>
          </a:xfrm>
          <a:prstGeom prst="rect">
            <a:avLst/>
          </a:prstGeom>
          <a:solidFill>
            <a:schemeClr val="tx2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249381" y="6277996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8" y="1225550"/>
            <a:ext cx="6080219" cy="463126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54279" y="1225838"/>
            <a:ext cx="8240849" cy="4578745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 titel 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08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2"/>
            <a:ext cx="9152467" cy="6880580"/>
          </a:xfrm>
          <a:prstGeom prst="rect">
            <a:avLst/>
          </a:prstGeom>
          <a:solidFill>
            <a:schemeClr val="tx2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249381" y="6277996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8" y="1225550"/>
            <a:ext cx="6080219" cy="463126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59" y="5988749"/>
            <a:ext cx="1609435" cy="587676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 bwMode="auto">
          <a:xfrm>
            <a:off x="7282759" y="5988636"/>
            <a:ext cx="1676400" cy="894763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949" y="6168523"/>
            <a:ext cx="1358611" cy="4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4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2"/>
            <a:ext cx="9152467" cy="6880580"/>
          </a:xfrm>
          <a:prstGeom prst="rect">
            <a:avLst/>
          </a:prstGeom>
          <a:solidFill>
            <a:srgbClr val="1A4C7B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" y="6116706"/>
            <a:ext cx="9152467" cy="758593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8" y="1225550"/>
            <a:ext cx="6080219" cy="463126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Foliennummernplatzhalter 3"/>
          <p:cNvSpPr txBox="1">
            <a:spLocks/>
          </p:cNvSpPr>
          <p:nvPr userDrawn="1"/>
        </p:nvSpPr>
        <p:spPr>
          <a:xfrm>
            <a:off x="225073" y="6286097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98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987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Bild 10" descr="fokus_60mm_CMYK_2016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48" y="6338389"/>
            <a:ext cx="1050853" cy="3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02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2"/>
            <a:ext cx="9152467" cy="6880580"/>
          </a:xfrm>
          <a:prstGeom prst="rect">
            <a:avLst/>
          </a:prstGeom>
          <a:solidFill>
            <a:srgbClr val="404040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8" y="1225550"/>
            <a:ext cx="6080219" cy="463126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" y="6116706"/>
            <a:ext cx="9152467" cy="758593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oliennummernplatzhalter 3"/>
          <p:cNvSpPr txBox="1">
            <a:spLocks/>
          </p:cNvSpPr>
          <p:nvPr userDrawn="1"/>
        </p:nvSpPr>
        <p:spPr>
          <a:xfrm>
            <a:off x="152149" y="6286097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98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987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Bild 13" descr="fokus_60mm_CMYK_2016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48" y="6338389"/>
            <a:ext cx="1050853" cy="3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92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2" y="2"/>
            <a:ext cx="9143999" cy="6857999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sp>
        <p:nvSpPr>
          <p:cNvPr id="4" name="Titelplatzhalter 4"/>
          <p:cNvSpPr>
            <a:spLocks noGrp="1"/>
          </p:cNvSpPr>
          <p:nvPr>
            <p:ph type="title"/>
          </p:nvPr>
        </p:nvSpPr>
        <p:spPr>
          <a:xfrm>
            <a:off x="209551" y="215399"/>
            <a:ext cx="5525087" cy="715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6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1" y="0"/>
            <a:ext cx="9152467" cy="6880579"/>
          </a:xfrm>
          <a:prstGeom prst="rect">
            <a:avLst/>
          </a:prstGeom>
          <a:solidFill>
            <a:srgbClr val="404040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249381" y="6291992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34754" y="736922"/>
            <a:ext cx="8277447" cy="508744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53918" indent="0" algn="ctr">
              <a:buNone/>
              <a:defRPr sz="2000" b="1">
                <a:solidFill>
                  <a:schemeClr val="bg1"/>
                </a:solidFill>
              </a:defRPr>
            </a:lvl2pPr>
            <a:lvl3pPr marL="476095" indent="0" algn="ctr">
              <a:buNone/>
              <a:defRPr sz="2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14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1"/>
            <a:ext cx="9152467" cy="6880579"/>
          </a:xfrm>
          <a:prstGeom prst="rect">
            <a:avLst/>
          </a:prstGeom>
          <a:solidFill>
            <a:srgbClr val="017DBB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249381" y="6291992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4" y="736922"/>
            <a:ext cx="8277447" cy="508744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53918" indent="0" algn="ctr">
              <a:buNone/>
              <a:defRPr sz="2000" b="1">
                <a:solidFill>
                  <a:schemeClr val="bg1"/>
                </a:solidFill>
              </a:defRPr>
            </a:lvl2pPr>
            <a:lvl3pPr marL="476095" indent="0" algn="ctr">
              <a:buNone/>
              <a:defRPr sz="2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539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2"/>
            <a:ext cx="9152467" cy="6880580"/>
          </a:xfrm>
          <a:prstGeom prst="rect">
            <a:avLst/>
          </a:prstGeom>
          <a:solidFill>
            <a:schemeClr val="tx2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>
          <a:xfrm>
            <a:off x="249381" y="6291992"/>
            <a:ext cx="833966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nhaltsplatzhalter 6"/>
          <p:cNvSpPr>
            <a:spLocks noGrp="1"/>
          </p:cNvSpPr>
          <p:nvPr>
            <p:ph sz="quarter" idx="13"/>
          </p:nvPr>
        </p:nvSpPr>
        <p:spPr>
          <a:xfrm>
            <a:off x="434754" y="736922"/>
            <a:ext cx="8277447" cy="508744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53918" indent="0" algn="ctr">
              <a:buNone/>
              <a:defRPr sz="2000" b="1">
                <a:solidFill>
                  <a:schemeClr val="bg1"/>
                </a:solidFill>
              </a:defRPr>
            </a:lvl2pPr>
            <a:lvl3pPr marL="476095" indent="0" algn="ctr">
              <a:buNone/>
              <a:defRPr sz="2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21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-1"/>
            <a:ext cx="5281704" cy="6880580"/>
          </a:xfrm>
          <a:prstGeom prst="rect">
            <a:avLst/>
          </a:prstGeom>
          <a:solidFill>
            <a:srgbClr val="404040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265283" y="-1"/>
            <a:ext cx="3904036" cy="6875336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247902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9" y="1225550"/>
            <a:ext cx="4748212" cy="46312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22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-1"/>
            <a:ext cx="5281704" cy="6880580"/>
          </a:xfrm>
          <a:prstGeom prst="rect">
            <a:avLst/>
          </a:prstGeom>
          <a:solidFill>
            <a:srgbClr val="404040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247902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9" y="1225550"/>
            <a:ext cx="4748212" cy="46312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2561731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-1"/>
            <a:ext cx="5281704" cy="6880580"/>
          </a:xfrm>
          <a:prstGeom prst="rect">
            <a:avLst/>
          </a:prstGeom>
          <a:solidFill>
            <a:schemeClr val="tx2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281706" y="0"/>
            <a:ext cx="3870649" cy="6880579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247902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9" y="1225550"/>
            <a:ext cx="4748212" cy="46312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 txBox="1">
            <a:spLocks/>
          </p:cNvSpPr>
          <p:nvPr userDrawn="1"/>
        </p:nvSpPr>
        <p:spPr>
          <a:xfrm>
            <a:off x="467770" y="6192675"/>
            <a:ext cx="8222823" cy="2580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089564F-CA15-7142-862B-E77DE7CE8768}" type="slidenum">
              <a:rPr lang="de-DE" sz="1400" b="1">
                <a:solidFill>
                  <a:srgbClr val="F187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1400" b="1" dirty="0">
              <a:solidFill>
                <a:srgbClr val="F18700"/>
              </a:solidFill>
              <a:latin typeface="Arial"/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C7C9CA"/>
                </a:solidFill>
              </a:defRPr>
            </a:lvl1pPr>
          </a:lstStyle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7587" y="1837636"/>
            <a:ext cx="8232775" cy="3612251"/>
          </a:xfrm>
        </p:spPr>
        <p:txBody>
          <a:bodyPr/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57591" y="458708"/>
            <a:ext cx="8231725" cy="493743"/>
          </a:xfrm>
          <a:solidFill>
            <a:schemeClr val="accent1"/>
          </a:solidFill>
        </p:spPr>
        <p:txBody>
          <a:bodyPr wrap="square" lIns="108000" tIns="108000" bIns="107968" anchor="ctr" anchorCtr="0">
            <a:noAutofit/>
          </a:bodyPr>
          <a:lstStyle>
            <a:lvl1pPr algn="l">
              <a:defRPr sz="2000" cap="none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Contact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390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-1"/>
            <a:ext cx="5281704" cy="6880580"/>
          </a:xfrm>
          <a:prstGeom prst="rect">
            <a:avLst/>
          </a:prstGeom>
          <a:solidFill>
            <a:schemeClr val="tx2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247902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9" y="1225550"/>
            <a:ext cx="4748212" cy="46312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8995914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281706" y="0"/>
            <a:ext cx="3862295" cy="6880579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1" y="-1"/>
            <a:ext cx="5281704" cy="6880580"/>
          </a:xfrm>
          <a:prstGeom prst="rect">
            <a:avLst/>
          </a:prstGeom>
          <a:solidFill>
            <a:srgbClr val="1A4C7B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247902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9" y="1225550"/>
            <a:ext cx="4748212" cy="46312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38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-1"/>
            <a:ext cx="5281704" cy="6880580"/>
          </a:xfrm>
          <a:prstGeom prst="rect">
            <a:avLst/>
          </a:prstGeom>
          <a:solidFill>
            <a:srgbClr val="017DBB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4"/>
          </p:nvPr>
        </p:nvSpPr>
        <p:spPr>
          <a:xfrm>
            <a:off x="5281706" y="-1"/>
            <a:ext cx="3862295" cy="6869141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sp>
        <p:nvSpPr>
          <p:cNvPr id="7" name="Foliennummernplatzhalter 3"/>
          <p:cNvSpPr txBox="1">
            <a:spLocks/>
          </p:cNvSpPr>
          <p:nvPr userDrawn="1"/>
        </p:nvSpPr>
        <p:spPr>
          <a:xfrm>
            <a:off x="247902" y="6287354"/>
            <a:ext cx="8495087" cy="4029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9564F-CA15-7142-862B-E77DE7CE8768}" type="slidenum"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09551" y="215399"/>
            <a:ext cx="8727412" cy="7158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17488" y="1225550"/>
            <a:ext cx="4720571" cy="46312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79" y="6070596"/>
            <a:ext cx="1363091" cy="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8" Type="http://schemas.openxmlformats.org/officeDocument/2006/relationships/slideLayout" Target="../slideLayouts/slideLayout32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9329843" y="4427840"/>
            <a:ext cx="466177" cy="2430161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53064" fontAlgn="auto">
              <a:spcBef>
                <a:spcPts val="0"/>
              </a:spcBef>
              <a:spcAft>
                <a:spcPts val="0"/>
              </a:spcAft>
            </a:pPr>
            <a:endParaRPr lang="de-DE" sz="13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8563" y="446089"/>
            <a:ext cx="8253413" cy="928695"/>
          </a:xfrm>
          <a:prstGeom prst="rect">
            <a:avLst/>
          </a:prstGeom>
        </p:spPr>
        <p:txBody>
          <a:bodyPr vert="horz" wrap="square" lIns="91413" tIns="45707" rIns="91413" bIns="45707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1231" y="1838775"/>
            <a:ext cx="4325937" cy="3980089"/>
          </a:xfrm>
          <a:prstGeom prst="rect">
            <a:avLst/>
          </a:prstGeom>
        </p:spPr>
        <p:txBody>
          <a:bodyPr vert="horz" lIns="102826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3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9389518" y="4489106"/>
            <a:ext cx="348855" cy="34885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91412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Rechteck 21"/>
          <p:cNvSpPr/>
          <p:nvPr/>
        </p:nvSpPr>
        <p:spPr bwMode="auto">
          <a:xfrm rot="10800000">
            <a:off x="9389518" y="6438590"/>
            <a:ext cx="348855" cy="3488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91412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Rechteck 22"/>
          <p:cNvSpPr/>
          <p:nvPr/>
        </p:nvSpPr>
        <p:spPr bwMode="auto">
          <a:xfrm rot="10800000">
            <a:off x="9389518" y="5951218"/>
            <a:ext cx="348855" cy="348855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91412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Rechteck 23"/>
          <p:cNvSpPr/>
          <p:nvPr/>
        </p:nvSpPr>
        <p:spPr bwMode="auto">
          <a:xfrm rot="10800000">
            <a:off x="9389518" y="5463847"/>
            <a:ext cx="348855" cy="34885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91412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Rechteck 24"/>
          <p:cNvSpPr/>
          <p:nvPr/>
        </p:nvSpPr>
        <p:spPr bwMode="auto">
          <a:xfrm rot="10800000">
            <a:off x="9389518" y="4976477"/>
            <a:ext cx="348855" cy="348855"/>
          </a:xfrm>
          <a:prstGeom prst="rect">
            <a:avLst/>
          </a:prstGeom>
          <a:solidFill>
            <a:srgbClr val="616567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91412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4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srgbClr val="C7C9CA"/>
                </a:solidFill>
                <a:latin typeface="Arial"/>
              </a:rPr>
              <a:t>© Fraunhofer FOKUS</a:t>
            </a:r>
            <a:endParaRPr lang="de-DE" dirty="0">
              <a:solidFill>
                <a:srgbClr val="C7C9CA"/>
              </a:solidFill>
              <a:latin typeface="Arial"/>
            </a:endParaRPr>
          </a:p>
        </p:txBody>
      </p:sp>
      <p:pic>
        <p:nvPicPr>
          <p:cNvPr id="12" name="Bild 12" descr="fokus.emf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1" y="6021288"/>
            <a:ext cx="1628550" cy="4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9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7" r:id="rId1"/>
    <p:sldLayoutId id="2147487298" r:id="rId2"/>
    <p:sldLayoutId id="2147487299" r:id="rId3"/>
    <p:sldLayoutId id="2147487300" r:id="rId4"/>
    <p:sldLayoutId id="2147487301" r:id="rId5"/>
    <p:sldLayoutId id="2147487309" r:id="rId6"/>
    <p:sldLayoutId id="2147487302" r:id="rId7"/>
    <p:sldLayoutId id="2147487303" r:id="rId8"/>
    <p:sldLayoutId id="2147487304" r:id="rId9"/>
    <p:sldLayoutId id="2147487305" r:id="rId10"/>
    <p:sldLayoutId id="2147487306" r:id="rId11"/>
    <p:sldLayoutId id="2147487308" r:id="rId12"/>
    <p:sldLayoutId id="2147487313" r:id="rId13"/>
    <p:sldLayoutId id="2147487314" r:id="rId14"/>
    <p:sldLayoutId id="2147487315" r:id="rId15"/>
    <p:sldLayoutId id="2147487316" r:id="rId16"/>
    <p:sldLayoutId id="2147487317" r:id="rId17"/>
    <p:sldLayoutId id="2147487318" r:id="rId18"/>
    <p:sldLayoutId id="2147487319" r:id="rId19"/>
    <p:sldLayoutId id="2147487320" r:id="rId20"/>
    <p:sldLayoutId id="2147487321" r:id="rId21"/>
    <p:sldLayoutId id="2147487322" r:id="rId22"/>
    <p:sldLayoutId id="2147487323" r:id="rId23"/>
    <p:sldLayoutId id="2147487324" r:id="rId24"/>
  </p:sldLayoutIdLst>
  <p:hf sldNum="0" hdr="0" dt="0"/>
  <p:txStyles>
    <p:titleStyle>
      <a:lvl1pPr algn="l" defTabSz="914126" rtl="0" eaLnBrk="1" latinLnBrk="0" hangingPunct="1">
        <a:lnSpc>
          <a:spcPts val="2999"/>
        </a:lnSpc>
        <a:spcBef>
          <a:spcPct val="0"/>
        </a:spcBef>
        <a:buNone/>
        <a:defRPr sz="2000" b="1" kern="1200" cap="all" spc="9" baseline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257326" indent="-257326" algn="l" defTabSz="914126" rtl="0" eaLnBrk="1" latinLnBrk="0" hangingPunct="1">
        <a:lnSpc>
          <a:spcPts val="2020"/>
        </a:lnSpc>
        <a:spcBef>
          <a:spcPct val="20000"/>
        </a:spcBef>
        <a:buClrTx/>
        <a:buFont typeface="Symbol" charset="2"/>
        <a:buChar char="-"/>
        <a:tabLst/>
        <a:defRPr lang="de-DE" sz="16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257326" indent="-257326" algn="l" defTabSz="914126" rtl="0" eaLnBrk="1" latinLnBrk="0" hangingPunct="1">
        <a:spcBef>
          <a:spcPct val="20000"/>
        </a:spcBef>
        <a:buClrTx/>
        <a:buFont typeface="Symbol" charset="2"/>
        <a:buChar char="-"/>
        <a:tabLst/>
        <a:defRPr lang="de-DE" sz="15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716428" indent="-240321" algn="l" defTabSz="914126" rtl="0" eaLnBrk="1" latinLnBrk="0" hangingPunct="1">
        <a:lnSpc>
          <a:spcPts val="2020"/>
        </a:lnSpc>
        <a:spcBef>
          <a:spcPct val="20000"/>
        </a:spcBef>
        <a:buClrTx/>
        <a:buFont typeface="Symbol" charset="2"/>
        <a:buChar char="-"/>
        <a:defRPr lang="de-DE" sz="12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501046" indent="-266394" algn="l" defTabSz="914126" rtl="0" eaLnBrk="1" latinLnBrk="0" hangingPunct="1">
        <a:lnSpc>
          <a:spcPts val="2020"/>
        </a:lnSpc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6782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3845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0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3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3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9329843" y="4427840"/>
            <a:ext cx="466177" cy="2430161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653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8563" y="446089"/>
            <a:ext cx="8253413" cy="928695"/>
          </a:xfrm>
          <a:prstGeom prst="rect">
            <a:avLst/>
          </a:prstGeom>
        </p:spPr>
        <p:txBody>
          <a:bodyPr vert="horz" wrap="square" lIns="91413" tIns="45707" rIns="91413" bIns="45707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1231" y="1838775"/>
            <a:ext cx="4325937" cy="3980089"/>
          </a:xfrm>
          <a:prstGeom prst="rect">
            <a:avLst/>
          </a:prstGeom>
        </p:spPr>
        <p:txBody>
          <a:bodyPr vert="horz" lIns="102826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3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9389518" y="4489106"/>
            <a:ext cx="348855" cy="34885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hteck 21"/>
          <p:cNvSpPr/>
          <p:nvPr/>
        </p:nvSpPr>
        <p:spPr bwMode="auto">
          <a:xfrm rot="10800000">
            <a:off x="9389518" y="6438590"/>
            <a:ext cx="348855" cy="3488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hteck 22"/>
          <p:cNvSpPr/>
          <p:nvPr/>
        </p:nvSpPr>
        <p:spPr bwMode="auto">
          <a:xfrm rot="10800000">
            <a:off x="9389518" y="5951218"/>
            <a:ext cx="348855" cy="348855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hteck 23"/>
          <p:cNvSpPr/>
          <p:nvPr/>
        </p:nvSpPr>
        <p:spPr bwMode="auto">
          <a:xfrm rot="10800000">
            <a:off x="9389518" y="5463847"/>
            <a:ext cx="348855" cy="34885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hteck 24"/>
          <p:cNvSpPr/>
          <p:nvPr/>
        </p:nvSpPr>
        <p:spPr bwMode="auto">
          <a:xfrm rot="10800000">
            <a:off x="9389518" y="4976477"/>
            <a:ext cx="348855" cy="348855"/>
          </a:xfrm>
          <a:prstGeom prst="rect">
            <a:avLst/>
          </a:prstGeom>
          <a:solidFill>
            <a:srgbClr val="616567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8625" y="64055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4"/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Bild 12" descr="fokus.emf"/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1" y="6021288"/>
            <a:ext cx="1628550" cy="4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9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26" r:id="rId1"/>
    <p:sldLayoutId id="2147487327" r:id="rId2"/>
    <p:sldLayoutId id="2147487328" r:id="rId3"/>
    <p:sldLayoutId id="2147487329" r:id="rId4"/>
    <p:sldLayoutId id="2147487330" r:id="rId5"/>
    <p:sldLayoutId id="2147487331" r:id="rId6"/>
    <p:sldLayoutId id="2147487332" r:id="rId7"/>
    <p:sldLayoutId id="2147487333" r:id="rId8"/>
    <p:sldLayoutId id="2147487334" r:id="rId9"/>
    <p:sldLayoutId id="2147487335" r:id="rId10"/>
    <p:sldLayoutId id="2147487336" r:id="rId11"/>
    <p:sldLayoutId id="2147487337" r:id="rId12"/>
    <p:sldLayoutId id="2147487338" r:id="rId13"/>
    <p:sldLayoutId id="2147487339" r:id="rId14"/>
    <p:sldLayoutId id="2147487340" r:id="rId15"/>
    <p:sldLayoutId id="2147487341" r:id="rId16"/>
    <p:sldLayoutId id="2147487342" r:id="rId17"/>
    <p:sldLayoutId id="2147487343" r:id="rId18"/>
    <p:sldLayoutId id="2147487344" r:id="rId19"/>
    <p:sldLayoutId id="2147487345" r:id="rId20"/>
    <p:sldLayoutId id="2147487346" r:id="rId21"/>
    <p:sldLayoutId id="2147487347" r:id="rId22"/>
    <p:sldLayoutId id="2147487348" r:id="rId23"/>
    <p:sldLayoutId id="2147487349" r:id="rId24"/>
    <p:sldLayoutId id="2147487350" r:id="rId25"/>
    <p:sldLayoutId id="2147487351" r:id="rId26"/>
    <p:sldLayoutId id="2147487352" r:id="rId27"/>
    <p:sldLayoutId id="2147487353" r:id="rId28"/>
    <p:sldLayoutId id="2147487354" r:id="rId29"/>
    <p:sldLayoutId id="2147487355" r:id="rId30"/>
    <p:sldLayoutId id="2147487356" r:id="rId31"/>
    <p:sldLayoutId id="2147487357" r:id="rId32"/>
    <p:sldLayoutId id="2147487358" r:id="rId33"/>
    <p:sldLayoutId id="2147487359" r:id="rId34"/>
    <p:sldLayoutId id="2147487360" r:id="rId35"/>
    <p:sldLayoutId id="2147487361" r:id="rId36"/>
    <p:sldLayoutId id="2147487362" r:id="rId37"/>
    <p:sldLayoutId id="2147487363" r:id="rId38"/>
    <p:sldLayoutId id="2147487364" r:id="rId39"/>
    <p:sldLayoutId id="2147487365" r:id="rId40"/>
    <p:sldLayoutId id="2147487366" r:id="rId41"/>
    <p:sldLayoutId id="2147487367" r:id="rId42"/>
    <p:sldLayoutId id="2147487368" r:id="rId43"/>
    <p:sldLayoutId id="2147487369" r:id="rId44"/>
    <p:sldLayoutId id="2147487370" r:id="rId45"/>
    <p:sldLayoutId id="2147487371" r:id="rId46"/>
    <p:sldLayoutId id="2147487372" r:id="rId47"/>
    <p:sldLayoutId id="2147487373" r:id="rId48"/>
    <p:sldLayoutId id="2147487374" r:id="rId49"/>
  </p:sldLayoutIdLst>
  <p:hf sldNum="0" hdr="0" dt="0"/>
  <p:txStyles>
    <p:titleStyle>
      <a:lvl1pPr algn="l" defTabSz="914126" rtl="0" eaLnBrk="1" latinLnBrk="0" hangingPunct="1">
        <a:lnSpc>
          <a:spcPts val="2999"/>
        </a:lnSpc>
        <a:spcBef>
          <a:spcPct val="0"/>
        </a:spcBef>
        <a:buNone/>
        <a:defRPr sz="2000" b="1" kern="1200" cap="all" spc="9" baseline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257326" indent="-257326" algn="l" defTabSz="914126" rtl="0" eaLnBrk="1" latinLnBrk="0" hangingPunct="1">
        <a:lnSpc>
          <a:spcPts val="2020"/>
        </a:lnSpc>
        <a:spcBef>
          <a:spcPct val="20000"/>
        </a:spcBef>
        <a:buClrTx/>
        <a:buFont typeface="Symbol" charset="2"/>
        <a:buChar char="-"/>
        <a:tabLst/>
        <a:defRPr lang="de-DE" sz="16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257326" indent="-257326" algn="l" defTabSz="914126" rtl="0" eaLnBrk="1" latinLnBrk="0" hangingPunct="1">
        <a:spcBef>
          <a:spcPct val="20000"/>
        </a:spcBef>
        <a:buClrTx/>
        <a:buFont typeface="Symbol" charset="2"/>
        <a:buChar char="-"/>
        <a:tabLst/>
        <a:defRPr lang="de-DE" sz="15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716428" indent="-240321" algn="l" defTabSz="914126" rtl="0" eaLnBrk="1" latinLnBrk="0" hangingPunct="1">
        <a:lnSpc>
          <a:spcPts val="2020"/>
        </a:lnSpc>
        <a:spcBef>
          <a:spcPct val="20000"/>
        </a:spcBef>
        <a:buClrTx/>
        <a:buFont typeface="Symbol" charset="2"/>
        <a:buChar char="-"/>
        <a:defRPr lang="de-DE" sz="12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501046" indent="-266394" algn="l" defTabSz="914126" rtl="0" eaLnBrk="1" latinLnBrk="0" hangingPunct="1">
        <a:lnSpc>
          <a:spcPts val="2020"/>
        </a:lnSpc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6782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3845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0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3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3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81" y="6071307"/>
            <a:ext cx="1358611" cy="497892"/>
          </a:xfrm>
          <a:prstGeom prst="rect">
            <a:avLst/>
          </a:prstGeom>
        </p:spPr>
      </p:pic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17114" y="1259046"/>
            <a:ext cx="8628063" cy="4631767"/>
          </a:xfrm>
          <a:prstGeom prst="rect">
            <a:avLst/>
          </a:prstGeom>
        </p:spPr>
        <p:txBody>
          <a:bodyPr vert="horz" lIns="102826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3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itelplatzhalter 4"/>
          <p:cNvSpPr>
            <a:spLocks noGrp="1"/>
          </p:cNvSpPr>
          <p:nvPr>
            <p:ph type="title"/>
          </p:nvPr>
        </p:nvSpPr>
        <p:spPr>
          <a:xfrm>
            <a:off x="209549" y="260556"/>
            <a:ext cx="8635627" cy="715805"/>
          </a:xfrm>
          <a:prstGeom prst="rect">
            <a:avLst/>
          </a:prstGeom>
        </p:spPr>
        <p:txBody>
          <a:bodyPr vert="horz" lIns="91440" tIns="93600" rIns="91440" bIns="4572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701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76" r:id="rId1"/>
    <p:sldLayoutId id="2147487377" r:id="rId2"/>
    <p:sldLayoutId id="2147487378" r:id="rId3"/>
    <p:sldLayoutId id="2147487379" r:id="rId4"/>
    <p:sldLayoutId id="2147487380" r:id="rId5"/>
    <p:sldLayoutId id="2147487381" r:id="rId6"/>
    <p:sldLayoutId id="2147487382" r:id="rId7"/>
    <p:sldLayoutId id="2147487383" r:id="rId8"/>
    <p:sldLayoutId id="2147487384" r:id="rId9"/>
    <p:sldLayoutId id="2147487385" r:id="rId10"/>
    <p:sldLayoutId id="2147487386" r:id="rId11"/>
    <p:sldLayoutId id="2147487387" r:id="rId12"/>
    <p:sldLayoutId id="2147487388" r:id="rId13"/>
    <p:sldLayoutId id="2147487389" r:id="rId14"/>
    <p:sldLayoutId id="2147487390" r:id="rId15"/>
    <p:sldLayoutId id="2147487391" r:id="rId16"/>
    <p:sldLayoutId id="2147487392" r:id="rId17"/>
    <p:sldLayoutId id="2147487393" r:id="rId18"/>
    <p:sldLayoutId id="2147487394" r:id="rId19"/>
  </p:sldLayoutIdLst>
  <p:hf hdr="0" ftr="0" dt="0"/>
  <p:txStyles>
    <p:titleStyle>
      <a:lvl1pPr algn="l" defTabSz="914104" rtl="0" eaLnBrk="1" latinLnBrk="0" hangingPunct="1">
        <a:lnSpc>
          <a:spcPct val="100000"/>
        </a:lnSpc>
        <a:spcBef>
          <a:spcPct val="0"/>
        </a:spcBef>
        <a:buNone/>
        <a:defRPr sz="1800" b="1" i="0" kern="1200" cap="none" spc="9" baseline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257320" indent="-257320" algn="l" defTabSz="914104" rtl="0" eaLnBrk="1" latinLnBrk="0" hangingPunct="1">
        <a:spcBef>
          <a:spcPct val="20000"/>
        </a:spcBef>
        <a:buClrTx/>
        <a:buFont typeface="Symbol" charset="2"/>
        <a:buChar char="-"/>
        <a:tabLst/>
        <a:defRPr lang="de-DE" sz="16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257320" indent="-257320" algn="l" defTabSz="914104" rtl="0" eaLnBrk="1" latinLnBrk="0" hangingPunct="1">
        <a:spcBef>
          <a:spcPct val="20000"/>
        </a:spcBef>
        <a:buClrTx/>
        <a:buFont typeface="Symbol" charset="2"/>
        <a:buChar char="-"/>
        <a:tabLst/>
        <a:defRPr lang="de-DE" sz="15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716410" indent="-240315" algn="l" defTabSz="914104" rtl="0" eaLnBrk="1" latinLnBrk="0" hangingPunct="1">
        <a:spcBef>
          <a:spcPct val="20000"/>
        </a:spcBef>
        <a:buClrTx/>
        <a:buFont typeface="Symbol" charset="2"/>
        <a:buChar char="-"/>
        <a:defRPr lang="de-DE" sz="1600" kern="1200" dirty="0" smtClean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501034" indent="-266388" algn="l" defTabSz="91410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3782" indent="-228525" algn="l" defTabSz="9141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6" indent="-228525" algn="l" defTabSz="9141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6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7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9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http://vector-magz.com/wp-content/uploads/2013/03/ocean-wave-vector4.jpg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iot-forum.org/" TargetMode="External"/><Relationship Id="rId13" Type="http://schemas.openxmlformats.org/officeDocument/2006/relationships/hyperlink" Target="http://www.berlin5gweek.org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12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Relationship Id="rId6" Type="http://schemas.openxmlformats.org/officeDocument/2006/relationships/hyperlink" Target="http://www.edgecomputingforum.org/" TargetMode="External"/><Relationship Id="rId11" Type="http://schemas.openxmlformats.org/officeDocument/2006/relationships/image" Target="../media/image93.jpg"/><Relationship Id="rId5" Type="http://schemas.openxmlformats.org/officeDocument/2006/relationships/image" Target="../media/image90.png"/><Relationship Id="rId10" Type="http://schemas.openxmlformats.org/officeDocument/2006/relationships/hyperlink" Target="http://www.fuseco-forum.org" TargetMode="External"/><Relationship Id="rId4" Type="http://schemas.openxmlformats.org/officeDocument/2006/relationships/image" Target="../media/image5.emf"/><Relationship Id="rId9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.emf"/><Relationship Id="rId5" Type="http://schemas.openxmlformats.org/officeDocument/2006/relationships/hyperlink" Target="http://www.fuseco-forum.org/" TargetMode="External"/><Relationship Id="rId4" Type="http://schemas.openxmlformats.org/officeDocument/2006/relationships/image" Target="../media/image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835434" y="4725146"/>
            <a:ext cx="3173292" cy="1933517"/>
          </a:xfrm>
          <a:prstGeom prst="rect">
            <a:avLst/>
          </a:prstGeom>
          <a:solidFill>
            <a:schemeClr val="bg1"/>
          </a:solidFill>
          <a:ln w="222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12527"/>
          <a:stretch/>
        </p:blipFill>
        <p:spPr/>
      </p:pic>
      <p:sp>
        <p:nvSpPr>
          <p:cNvPr id="11" name="Textplatzhalter 5"/>
          <p:cNvSpPr>
            <a:spLocks noGrp="1"/>
          </p:cNvSpPr>
          <p:nvPr>
            <p:ph type="subTitle" idx="1"/>
          </p:nvPr>
        </p:nvSpPr>
        <p:spPr>
          <a:xfrm>
            <a:off x="541157" y="4812186"/>
            <a:ext cx="8223342" cy="1109416"/>
          </a:xfrm>
        </p:spPr>
        <p:txBody>
          <a:bodyPr lIns="0" tIns="0" rIns="0" bIns="0">
            <a:normAutofit fontScale="62500" lnSpcReduction="20000"/>
          </a:bodyPr>
          <a:lstStyle/>
          <a:p>
            <a:r>
              <a:rPr lang="en-US" dirty="0" smtClean="0"/>
              <a:t>Marius Corici</a:t>
            </a:r>
          </a:p>
          <a:p>
            <a:r>
              <a:rPr lang="en-US" dirty="0" smtClean="0"/>
              <a:t>Dept. Head of the Software-based Network</a:t>
            </a:r>
          </a:p>
          <a:p>
            <a:r>
              <a:rPr lang="en-US" dirty="0" smtClean="0"/>
              <a:t>Fraunhofer FOKUS Institute</a:t>
            </a:r>
          </a:p>
          <a:p>
            <a:r>
              <a:rPr lang="en-US" dirty="0" smtClean="0"/>
              <a:t>marius-iulian.corici@fokus.fraunhofer.de</a:t>
            </a:r>
          </a:p>
          <a:p>
            <a:endParaRPr lang="en-US" dirty="0" smtClean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8329163" y="3689411"/>
            <a:ext cx="1359127" cy="2408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defTabSz="914016">
              <a:lnSpc>
                <a:spcPts val="1428"/>
              </a:lnSpc>
              <a:spcBef>
                <a:spcPts val="286"/>
              </a:spcBef>
              <a:buClr>
                <a:prstClr val="black"/>
              </a:buClr>
            </a:pPr>
            <a:r>
              <a:rPr lang="de-DE" sz="600" dirty="0">
                <a:solidFill>
                  <a:srgbClr val="FFFFFF"/>
                </a:solidFill>
                <a:latin typeface="Arial"/>
              </a:rPr>
              <a:t>© Matthias Heyde / Fraunhofer FOKUS</a:t>
            </a:r>
          </a:p>
        </p:txBody>
      </p:sp>
      <p:sp>
        <p:nvSpPr>
          <p:cNvPr id="9" name="Titel 5"/>
          <p:cNvSpPr>
            <a:spLocks noGrp="1"/>
          </p:cNvSpPr>
          <p:nvPr>
            <p:ph type="ctrTitle"/>
          </p:nvPr>
        </p:nvSpPr>
        <p:spPr>
          <a:xfrm>
            <a:off x="442442" y="2506915"/>
            <a:ext cx="8270209" cy="922099"/>
          </a:xfrm>
        </p:spPr>
        <p:txBody>
          <a:bodyPr/>
          <a:lstStyle/>
          <a:p>
            <a:r>
              <a:rPr lang="de-DE" dirty="0" smtClean="0"/>
              <a:t>The Rise of Private Networks in 5G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1" y="5935929"/>
            <a:ext cx="977825" cy="59779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3" t="38042" r="53533" b="39796"/>
          <a:stretch/>
        </p:blipFill>
        <p:spPr bwMode="auto">
          <a:xfrm>
            <a:off x="4581304" y="5861333"/>
            <a:ext cx="903531" cy="67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59" y="5890261"/>
            <a:ext cx="995137" cy="64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135" y="5538268"/>
            <a:ext cx="2036565" cy="92638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6" descr="OpenBatonLogoWhit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772" y="5990713"/>
            <a:ext cx="1116701" cy="4360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928238" y="4738781"/>
            <a:ext cx="2060462" cy="809423"/>
            <a:chOff x="1" y="3629891"/>
            <a:chExt cx="2549236" cy="969597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" y="3629891"/>
              <a:ext cx="2549236" cy="969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lIns="0" tIns="0" rIns="0" bIns="0" rtlCol="0" anchor="ctr"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Grafik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86" y="3758385"/>
              <a:ext cx="2335556" cy="71440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4057" y="5183690"/>
            <a:ext cx="2147366" cy="43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integration is made through the colocation of the network functions instead of interworking interfaces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078246" cy="3988027"/>
          </a:xfrm>
        </p:spPr>
        <p:txBody>
          <a:bodyPr/>
          <a:lstStyle/>
          <a:p>
            <a:r>
              <a:rPr lang="en-US" dirty="0" smtClean="0"/>
              <a:t>There is no need for dedicated interworking functions (lower end-to-end delay, higher network capacity, less components to manage)</a:t>
            </a:r>
          </a:p>
          <a:p>
            <a:r>
              <a:rPr lang="en-US" dirty="0" smtClean="0"/>
              <a:t>Software upgrades could be used to extend the functionality of existing network functions (as the former GGSN+ component for LTE)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Integrating with 3GPP EPC</a:t>
            </a:r>
            <a:endParaRPr lang="de-DE" dirty="0"/>
          </a:p>
        </p:txBody>
      </p:sp>
      <p:grpSp>
        <p:nvGrpSpPr>
          <p:cNvPr id="70" name="Group 69"/>
          <p:cNvGrpSpPr/>
          <p:nvPr/>
        </p:nvGrpSpPr>
        <p:grpSpPr>
          <a:xfrm>
            <a:off x="2267744" y="3068960"/>
            <a:ext cx="4896544" cy="2941385"/>
            <a:chOff x="326071" y="146531"/>
            <a:chExt cx="6773429" cy="6086095"/>
          </a:xfrm>
        </p:grpSpPr>
        <p:sp>
          <p:nvSpPr>
            <p:cNvPr id="38" name="Rounded Rectangle 37"/>
            <p:cNvSpPr/>
            <p:nvPr/>
          </p:nvSpPr>
          <p:spPr>
            <a:xfrm>
              <a:off x="6279408" y="5623026"/>
              <a:ext cx="820092" cy="6096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UE</a:t>
              </a:r>
              <a:endParaRPr kumimoji="0" lang="de-DE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9260" y="4733991"/>
              <a:ext cx="820092" cy="6096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(5G</a:t>
              </a:r>
              <a:endParaRPr kumimoji="0" lang="de-DE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03677" y="3014988"/>
              <a:ext cx="1180827" cy="846908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UPF</a:t>
              </a:r>
              <a:endParaRPr kumimoji="0" lang="de-DE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789858" y="2072017"/>
              <a:ext cx="1194646" cy="802397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SMF</a:t>
              </a:r>
              <a:endParaRPr kumimoji="0" lang="de-DE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789858" y="1126710"/>
              <a:ext cx="1218508" cy="82664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PCF</a:t>
              </a:r>
              <a:endParaRPr kumimoji="0" lang="de-DE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792912" y="146531"/>
              <a:ext cx="1215454" cy="85279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UDM</a:t>
              </a:r>
              <a:endParaRPr kumimoji="0" lang="de-DE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" name="Straight Connector 43"/>
            <p:cNvCxnSpPr>
              <a:stCxn id="39" idx="0"/>
              <a:endCxn id="51" idx="1"/>
            </p:cNvCxnSpPr>
            <p:nvPr/>
          </p:nvCxnSpPr>
          <p:spPr>
            <a:xfrm flipV="1">
              <a:off x="5839306" y="4191882"/>
              <a:ext cx="431825" cy="54210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Straight Connector 44"/>
            <p:cNvCxnSpPr>
              <a:stCxn id="52" idx="0"/>
              <a:endCxn id="53" idx="2"/>
            </p:cNvCxnSpPr>
            <p:nvPr/>
          </p:nvCxnSpPr>
          <p:spPr>
            <a:xfrm flipH="1" flipV="1">
              <a:off x="682483" y="5276099"/>
              <a:ext cx="1" cy="485969"/>
            </a:xfrm>
            <a:prstGeom prst="line">
              <a:avLst/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Straight Connector 18"/>
            <p:cNvCxnSpPr>
              <a:stCxn id="51" idx="0"/>
              <a:endCxn id="43" idx="3"/>
            </p:cNvCxnSpPr>
            <p:nvPr/>
          </p:nvCxnSpPr>
          <p:spPr>
            <a:xfrm rot="16200000" flipV="1">
              <a:off x="3687695" y="893599"/>
              <a:ext cx="3314155" cy="2672811"/>
            </a:xfrm>
            <a:prstGeom prst="bentConnector2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Straight Connector 46"/>
            <p:cNvCxnSpPr>
              <a:stCxn id="41" idx="3"/>
              <a:endCxn id="51" idx="0"/>
            </p:cNvCxnSpPr>
            <p:nvPr/>
          </p:nvCxnSpPr>
          <p:spPr>
            <a:xfrm>
              <a:off x="3984504" y="2473216"/>
              <a:ext cx="2696673" cy="141386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" name="Straight Connector 47"/>
            <p:cNvCxnSpPr>
              <a:stCxn id="42" idx="3"/>
              <a:endCxn id="51" idx="0"/>
            </p:cNvCxnSpPr>
            <p:nvPr/>
          </p:nvCxnSpPr>
          <p:spPr>
            <a:xfrm>
              <a:off x="4008366" y="1540032"/>
              <a:ext cx="2672811" cy="234705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9" name="Straight Connector 48"/>
            <p:cNvCxnSpPr>
              <a:stCxn id="38" idx="0"/>
              <a:endCxn id="51" idx="2"/>
            </p:cNvCxnSpPr>
            <p:nvPr/>
          </p:nvCxnSpPr>
          <p:spPr>
            <a:xfrm flipH="1" flipV="1">
              <a:off x="6681177" y="4496682"/>
              <a:ext cx="8277" cy="1126344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" name="Straight Connector 49"/>
            <p:cNvCxnSpPr>
              <a:stCxn id="39" idx="2"/>
              <a:endCxn id="38" idx="0"/>
            </p:cNvCxnSpPr>
            <p:nvPr/>
          </p:nvCxnSpPr>
          <p:spPr>
            <a:xfrm>
              <a:off x="5839306" y="5343591"/>
              <a:ext cx="850148" cy="27943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Rounded Rectangle 50"/>
            <p:cNvSpPr/>
            <p:nvPr/>
          </p:nvSpPr>
          <p:spPr>
            <a:xfrm>
              <a:off x="6271131" y="3887082"/>
              <a:ext cx="820092" cy="6096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AMF</a:t>
              </a:r>
              <a:endParaRPr kumimoji="0" lang="de-DE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6072" y="5762068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UE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6071" y="4873032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eNB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29255" y="3924859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MME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3044227" y="522819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HSS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cxnSp>
          <p:nvCxnSpPr>
            <p:cNvPr id="56" name="Straight Connector 55"/>
            <p:cNvCxnSpPr>
              <a:stCxn id="53" idx="0"/>
              <a:endCxn id="54" idx="2"/>
            </p:cNvCxnSpPr>
            <p:nvPr/>
          </p:nvCxnSpPr>
          <p:spPr>
            <a:xfrm flipV="1">
              <a:off x="682483" y="4327926"/>
              <a:ext cx="3184" cy="545106"/>
            </a:xfrm>
            <a:prstGeom prst="line">
              <a:avLst/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7" name="Rounded Rectangle 56"/>
            <p:cNvSpPr/>
            <p:nvPr/>
          </p:nvSpPr>
          <p:spPr>
            <a:xfrm>
              <a:off x="1677741" y="3499402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SGW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54" idx="0"/>
              <a:endCxn id="57" idx="1"/>
            </p:cNvCxnSpPr>
            <p:nvPr/>
          </p:nvCxnSpPr>
          <p:spPr>
            <a:xfrm flipV="1">
              <a:off x="685667" y="3700936"/>
              <a:ext cx="992074" cy="223923"/>
            </a:xfrm>
            <a:prstGeom prst="line">
              <a:avLst/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53" idx="0"/>
            </p:cNvCxnSpPr>
            <p:nvPr/>
          </p:nvCxnSpPr>
          <p:spPr>
            <a:xfrm flipV="1">
              <a:off x="682483" y="3902470"/>
              <a:ext cx="1245148" cy="970562"/>
            </a:xfrm>
            <a:prstGeom prst="line">
              <a:avLst/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57" idx="3"/>
              <a:endCxn id="68" idx="1"/>
            </p:cNvCxnSpPr>
            <p:nvPr/>
          </p:nvCxnSpPr>
          <p:spPr>
            <a:xfrm flipV="1">
              <a:off x="2390564" y="3585314"/>
              <a:ext cx="676452" cy="115622"/>
            </a:xfrm>
            <a:prstGeom prst="line">
              <a:avLst/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40" idx="3"/>
              <a:endCxn id="39" idx="0"/>
            </p:cNvCxnSpPr>
            <p:nvPr/>
          </p:nvCxnSpPr>
          <p:spPr>
            <a:xfrm>
              <a:off x="3984504" y="3438442"/>
              <a:ext cx="1854802" cy="129554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116"/>
            <p:cNvCxnSpPr/>
            <p:nvPr/>
          </p:nvCxnSpPr>
          <p:spPr>
            <a:xfrm rot="10800000" flipV="1">
              <a:off x="2789858" y="771046"/>
              <a:ext cx="3054" cy="1900289"/>
            </a:xfrm>
            <a:prstGeom prst="bentConnector3">
              <a:avLst>
                <a:gd name="adj1" fmla="val 7585265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119"/>
            <p:cNvCxnSpPr>
              <a:stCxn id="54" idx="0"/>
              <a:endCxn id="55" idx="1"/>
            </p:cNvCxnSpPr>
            <p:nvPr/>
          </p:nvCxnSpPr>
          <p:spPr>
            <a:xfrm rot="5400000" flipH="1" flipV="1">
              <a:off x="264694" y="1145326"/>
              <a:ext cx="3200506" cy="2358560"/>
            </a:xfrm>
            <a:prstGeom prst="bentConnector2">
              <a:avLst/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57" idx="0"/>
              <a:endCxn id="69" idx="1"/>
            </p:cNvCxnSpPr>
            <p:nvPr/>
          </p:nvCxnSpPr>
          <p:spPr>
            <a:xfrm flipV="1">
              <a:off x="2034153" y="2634794"/>
              <a:ext cx="1028367" cy="864608"/>
            </a:xfrm>
            <a:prstGeom prst="line">
              <a:avLst/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125"/>
            <p:cNvCxnSpPr/>
            <p:nvPr/>
          </p:nvCxnSpPr>
          <p:spPr>
            <a:xfrm flipV="1">
              <a:off x="3653423" y="1690931"/>
              <a:ext cx="1" cy="943863"/>
            </a:xfrm>
            <a:prstGeom prst="bentConnector3">
              <a:avLst>
                <a:gd name="adj1" fmla="val 22860100000"/>
              </a:avLst>
            </a:prstGeom>
            <a:noFill/>
            <a:ln w="25400" cap="flat" cmpd="sng" algn="ctr">
              <a:solidFill>
                <a:srgbClr val="00947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6" name="Rounded Rectangle 65"/>
            <p:cNvSpPr/>
            <p:nvPr/>
          </p:nvSpPr>
          <p:spPr>
            <a:xfrm>
              <a:off x="3062521" y="1489397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PCRF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cxnSp>
          <p:nvCxnSpPr>
            <p:cNvPr id="67" name="Straight Connector 125"/>
            <p:cNvCxnSpPr/>
            <p:nvPr/>
          </p:nvCxnSpPr>
          <p:spPr>
            <a:xfrm flipV="1">
              <a:off x="3653424" y="2699262"/>
              <a:ext cx="1" cy="943863"/>
            </a:xfrm>
            <a:prstGeom prst="bentConnector3">
              <a:avLst>
                <a:gd name="adj1" fmla="val 22860100000"/>
              </a:avLst>
            </a:prstGeom>
            <a:noFill/>
            <a:ln w="25400" cap="flat" cmpd="sng" algn="ctr">
              <a:solidFill>
                <a:srgbClr val="009473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8" name="Rounded Rectangle 67"/>
            <p:cNvSpPr/>
            <p:nvPr/>
          </p:nvSpPr>
          <p:spPr>
            <a:xfrm>
              <a:off x="3067016" y="3383780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PGW-U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062520" y="2433260"/>
              <a:ext cx="712823" cy="403067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PGW-C</a:t>
              </a:r>
              <a:endParaRPr kumimoji="0" lang="de-DE" sz="6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non-3GPP accesses are integrated through proxying of the 5G signaling 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UEs use the same NAS protocol across all accesses</a:t>
            </a:r>
          </a:p>
          <a:p>
            <a:r>
              <a:rPr lang="en-US" dirty="0" smtClean="0"/>
              <a:t>Control and data plane may be separated over multiple accesses </a:t>
            </a:r>
          </a:p>
          <a:p>
            <a:r>
              <a:rPr lang="en-US" dirty="0" smtClean="0"/>
              <a:t>No interworking is needed for authentication, authorization and mobility management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Integrating non-3GPP access networks</a:t>
            </a:r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1403648" y="2564904"/>
            <a:ext cx="6624735" cy="3429333"/>
            <a:chOff x="1619672" y="2045805"/>
            <a:chExt cx="6496457" cy="4020440"/>
          </a:xfrm>
        </p:grpSpPr>
        <p:grpSp>
          <p:nvGrpSpPr>
            <p:cNvPr id="62" name="Group 61"/>
            <p:cNvGrpSpPr/>
            <p:nvPr/>
          </p:nvGrpSpPr>
          <p:grpSpPr>
            <a:xfrm>
              <a:off x="1619672" y="2405511"/>
              <a:ext cx="6496457" cy="3660734"/>
              <a:chOff x="208243" y="1143993"/>
              <a:chExt cx="8661943" cy="4880978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282695" y="5193213"/>
                <a:ext cx="820092" cy="609600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UE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468027" y="3961215"/>
                <a:ext cx="917710" cy="609600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N3IWF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5521474" y="3961216"/>
                <a:ext cx="820092" cy="609600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UPF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093637" y="3903697"/>
                <a:ext cx="1776549" cy="72463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DN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5504392" y="2565846"/>
                <a:ext cx="820092" cy="609600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SMF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2590492" y="1143993"/>
                <a:ext cx="820092" cy="609600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AUSF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4484039" y="1143993"/>
                <a:ext cx="820092" cy="609600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UDM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2" name="Straight Connector 41"/>
              <p:cNvCxnSpPr>
                <a:stCxn id="37" idx="3"/>
                <a:endCxn id="38" idx="2"/>
              </p:cNvCxnSpPr>
              <p:nvPr/>
            </p:nvCxnSpPr>
            <p:spPr>
              <a:xfrm flipV="1">
                <a:off x="6341566" y="4266015"/>
                <a:ext cx="752071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" name="Straight Connector 42"/>
              <p:cNvCxnSpPr>
                <a:stCxn id="37" idx="0"/>
                <a:endCxn id="39" idx="2"/>
              </p:cNvCxnSpPr>
              <p:nvPr/>
            </p:nvCxnSpPr>
            <p:spPr>
              <a:xfrm flipH="1" flipV="1">
                <a:off x="5914438" y="3175446"/>
                <a:ext cx="17082" cy="78577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" name="Straight Connector 43"/>
              <p:cNvCxnSpPr>
                <a:stCxn id="36" idx="0"/>
                <a:endCxn id="53" idx="2"/>
              </p:cNvCxnSpPr>
              <p:nvPr/>
            </p:nvCxnSpPr>
            <p:spPr>
              <a:xfrm flipH="1" flipV="1">
                <a:off x="3921753" y="3175446"/>
                <a:ext cx="5129" cy="785769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" name="Straight Connector 44"/>
              <p:cNvCxnSpPr>
                <a:stCxn id="35" idx="0"/>
                <a:endCxn id="54" idx="4"/>
              </p:cNvCxnSpPr>
              <p:nvPr/>
            </p:nvCxnSpPr>
            <p:spPr>
              <a:xfrm flipH="1" flipV="1">
                <a:off x="1096518" y="3257968"/>
                <a:ext cx="596223" cy="193524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" name="Straight Connector 45"/>
              <p:cNvCxnSpPr>
                <a:stCxn id="53" idx="0"/>
                <a:endCxn id="40" idx="2"/>
              </p:cNvCxnSpPr>
              <p:nvPr/>
            </p:nvCxnSpPr>
            <p:spPr>
              <a:xfrm flipH="1" flipV="1">
                <a:off x="3000538" y="1753593"/>
                <a:ext cx="921215" cy="812253"/>
              </a:xfrm>
              <a:prstGeom prst="lin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</p:cxnSp>
          <p:cxnSp>
            <p:nvCxnSpPr>
              <p:cNvPr id="47" name="Straight Connector 46"/>
              <p:cNvCxnSpPr>
                <a:stCxn id="53" idx="0"/>
                <a:endCxn id="41" idx="2"/>
              </p:cNvCxnSpPr>
              <p:nvPr/>
            </p:nvCxnSpPr>
            <p:spPr>
              <a:xfrm flipV="1">
                <a:off x="3921753" y="1753593"/>
                <a:ext cx="972332" cy="812253"/>
              </a:xfrm>
              <a:prstGeom prst="lin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</p:cxnSp>
          <p:cxnSp>
            <p:nvCxnSpPr>
              <p:cNvPr id="48" name="Straight Connector 47"/>
              <p:cNvCxnSpPr>
                <a:stCxn id="41" idx="1"/>
                <a:endCxn id="40" idx="3"/>
              </p:cNvCxnSpPr>
              <p:nvPr/>
            </p:nvCxnSpPr>
            <p:spPr>
              <a:xfrm flipH="1">
                <a:off x="3410584" y="1448793"/>
                <a:ext cx="1073455" cy="0"/>
              </a:xfrm>
              <a:prstGeom prst="lin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</p:cxnSp>
          <p:cxnSp>
            <p:nvCxnSpPr>
              <p:cNvPr id="49" name="Straight Connector 48"/>
              <p:cNvCxnSpPr>
                <a:stCxn id="39" idx="0"/>
                <a:endCxn id="41" idx="2"/>
              </p:cNvCxnSpPr>
              <p:nvPr/>
            </p:nvCxnSpPr>
            <p:spPr>
              <a:xfrm flipH="1" flipV="1">
                <a:off x="4894085" y="1753593"/>
                <a:ext cx="1020353" cy="812253"/>
              </a:xfrm>
              <a:prstGeom prst="lin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/>
            </p:spPr>
          </p:cxnSp>
          <p:cxnSp>
            <p:nvCxnSpPr>
              <p:cNvPr id="50" name="Straight Connector 49"/>
              <p:cNvCxnSpPr>
                <a:stCxn id="39" idx="1"/>
                <a:endCxn id="53" idx="3"/>
              </p:cNvCxnSpPr>
              <p:nvPr/>
            </p:nvCxnSpPr>
            <p:spPr>
              <a:xfrm flipH="1">
                <a:off x="4331799" y="2870646"/>
                <a:ext cx="1172593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" name="Straight Connector 50"/>
              <p:cNvCxnSpPr>
                <a:stCxn id="36" idx="3"/>
                <a:endCxn id="37" idx="1"/>
              </p:cNvCxnSpPr>
              <p:nvPr/>
            </p:nvCxnSpPr>
            <p:spPr>
              <a:xfrm>
                <a:off x="4385737" y="4266015"/>
                <a:ext cx="1135737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" name="Straight Connector 51"/>
              <p:cNvCxnSpPr>
                <a:stCxn id="36" idx="2"/>
                <a:endCxn id="55" idx="0"/>
              </p:cNvCxnSpPr>
              <p:nvPr/>
            </p:nvCxnSpPr>
            <p:spPr>
              <a:xfrm>
                <a:off x="3926882" y="4570815"/>
                <a:ext cx="11647" cy="4002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3" name="Rounded Rectangle 52"/>
              <p:cNvSpPr/>
              <p:nvPr/>
            </p:nvSpPr>
            <p:spPr>
              <a:xfrm>
                <a:off x="3511707" y="2565846"/>
                <a:ext cx="820092" cy="609600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AMF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08243" y="2533333"/>
                <a:ext cx="1776549" cy="72463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3GPP Access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757307" y="4971056"/>
                <a:ext cx="2362443" cy="105391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Untrusted Non- </a:t>
                </a:r>
              </a:p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3GPP Access</a:t>
                </a: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6" name="Straight Connector 55"/>
              <p:cNvCxnSpPr>
                <a:stCxn id="35" idx="3"/>
                <a:endCxn id="55" idx="2"/>
              </p:cNvCxnSpPr>
              <p:nvPr/>
            </p:nvCxnSpPr>
            <p:spPr>
              <a:xfrm>
                <a:off x="2102787" y="5498013"/>
                <a:ext cx="654520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" name="Straight Connector 56"/>
              <p:cNvCxnSpPr>
                <a:stCxn id="54" idx="6"/>
                <a:endCxn id="53" idx="1"/>
              </p:cNvCxnSpPr>
              <p:nvPr/>
            </p:nvCxnSpPr>
            <p:spPr>
              <a:xfrm flipV="1">
                <a:off x="1984792" y="2870646"/>
                <a:ext cx="1526915" cy="2500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" name="Straight Connector 57"/>
              <p:cNvCxnSpPr>
                <a:stCxn id="54" idx="6"/>
                <a:endCxn id="37" idx="1"/>
              </p:cNvCxnSpPr>
              <p:nvPr/>
            </p:nvCxnSpPr>
            <p:spPr>
              <a:xfrm>
                <a:off x="1984792" y="2895651"/>
                <a:ext cx="3536682" cy="137036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9" name="Freeform 58"/>
              <p:cNvSpPr/>
              <p:nvPr/>
            </p:nvSpPr>
            <p:spPr>
              <a:xfrm>
                <a:off x="1372627" y="2970970"/>
                <a:ext cx="2127203" cy="2164080"/>
              </a:xfrm>
              <a:custGeom>
                <a:avLst/>
                <a:gdLst>
                  <a:gd name="connsiteX0" fmla="*/ 420323 w 2127203"/>
                  <a:gd name="connsiteY0" fmla="*/ 2164080 h 2164080"/>
                  <a:gd name="connsiteX1" fmla="*/ 115523 w 2127203"/>
                  <a:gd name="connsiteY1" fmla="*/ 365760 h 2164080"/>
                  <a:gd name="connsiteX2" fmla="*/ 2127203 w 2127203"/>
                  <a:gd name="connsiteY2" fmla="*/ 0 h 216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7203" h="2164080">
                    <a:moveTo>
                      <a:pt x="420323" y="2164080"/>
                    </a:moveTo>
                    <a:cubicBezTo>
                      <a:pt x="125683" y="1445260"/>
                      <a:pt x="-168957" y="726440"/>
                      <a:pt x="115523" y="365760"/>
                    </a:cubicBezTo>
                    <a:cubicBezTo>
                      <a:pt x="400003" y="5080"/>
                      <a:pt x="1263603" y="2540"/>
                      <a:pt x="2127203" y="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2097750" y="3199570"/>
                <a:ext cx="1600200" cy="2142076"/>
              </a:xfrm>
              <a:custGeom>
                <a:avLst/>
                <a:gdLst>
                  <a:gd name="connsiteX0" fmla="*/ 0 w 1600200"/>
                  <a:gd name="connsiteY0" fmla="*/ 2087880 h 2142076"/>
                  <a:gd name="connsiteX1" fmla="*/ 1264920 w 1600200"/>
                  <a:gd name="connsiteY1" fmla="*/ 1874520 h 2142076"/>
                  <a:gd name="connsiteX2" fmla="*/ 1600200 w 1600200"/>
                  <a:gd name="connsiteY2" fmla="*/ 0 h 214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200" h="2142076">
                    <a:moveTo>
                      <a:pt x="0" y="2087880"/>
                    </a:moveTo>
                    <a:cubicBezTo>
                      <a:pt x="499110" y="2155190"/>
                      <a:pt x="998220" y="2222500"/>
                      <a:pt x="1264920" y="1874520"/>
                    </a:cubicBezTo>
                    <a:cubicBezTo>
                      <a:pt x="1531620" y="1526540"/>
                      <a:pt x="1565910" y="763270"/>
                      <a:pt x="1600200" y="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112990" y="4555930"/>
                <a:ext cx="1569720" cy="918855"/>
              </a:xfrm>
              <a:custGeom>
                <a:avLst/>
                <a:gdLst>
                  <a:gd name="connsiteX0" fmla="*/ 0 w 1569720"/>
                  <a:gd name="connsiteY0" fmla="*/ 838200 h 918855"/>
                  <a:gd name="connsiteX1" fmla="*/ 1112520 w 1569720"/>
                  <a:gd name="connsiteY1" fmla="*/ 838200 h 918855"/>
                  <a:gd name="connsiteX2" fmla="*/ 1569720 w 1569720"/>
                  <a:gd name="connsiteY2" fmla="*/ 0 h 91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20" h="918855">
                    <a:moveTo>
                      <a:pt x="0" y="838200"/>
                    </a:moveTo>
                    <a:cubicBezTo>
                      <a:pt x="425450" y="908050"/>
                      <a:pt x="850900" y="977900"/>
                      <a:pt x="1112520" y="838200"/>
                    </a:cubicBezTo>
                    <a:cubicBezTo>
                      <a:pt x="1374140" y="698500"/>
                      <a:pt x="1471930" y="349250"/>
                      <a:pt x="1569720" y="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18189" y="2045805"/>
              <a:ext cx="914400" cy="914400"/>
            </a:xfrm>
            <a:prstGeom prst="rect">
              <a:avLst/>
            </a:prstGeom>
          </p:spPr>
          <p:txBody>
            <a:bodyPr vert="horz" wrap="none" lIns="151200" tIns="0" rIns="0" bIns="0" rtlCol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ts val="2800"/>
                </a:lnSpc>
                <a:spcBef>
                  <a:spcPts val="560"/>
                </a:spcBef>
                <a:spcAft>
                  <a:spcPct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endPara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7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SBA represents a radical re-thinking of the packet core network towards an efficient micro-services architecture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All control plane functions are connected to a “virtual bus” on which direct messages are exchanged</a:t>
            </a:r>
          </a:p>
          <a:p>
            <a:r>
              <a:rPr lang="en-US" dirty="0" smtClean="0"/>
              <a:t>TPC / HTTP2 / JSON – a single unified protocol stack for a large number of components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5G System: A Service Based Architecture (SBA) perspective </a:t>
            </a:r>
            <a:endParaRPr lang="de-DE" dirty="0"/>
          </a:p>
        </p:txBody>
      </p:sp>
      <p:sp>
        <p:nvSpPr>
          <p:cNvPr id="6" name="Rounded Rectangle 5"/>
          <p:cNvSpPr/>
          <p:nvPr/>
        </p:nvSpPr>
        <p:spPr>
          <a:xfrm>
            <a:off x="1762181" y="5333169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UE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35745" y="5333169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(R)AN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75830" y="5333169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18446" y="5290031"/>
            <a:ext cx="1332412" cy="54347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82869" y="4286642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77029" y="3151672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8224" y="3151672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84798" y="4292773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15551" y="3151672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UDM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>
            <a:stCxn id="8" idx="3"/>
            <a:endCxn id="9" idx="2"/>
          </p:cNvCxnSpPr>
          <p:nvPr/>
        </p:nvCxnSpPr>
        <p:spPr>
          <a:xfrm flipV="1">
            <a:off x="5390899" y="5561769"/>
            <a:ext cx="1027547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8" idx="0"/>
            <a:endCxn id="10" idx="2"/>
          </p:cNvCxnSpPr>
          <p:nvPr/>
        </p:nvCxnSpPr>
        <p:spPr>
          <a:xfrm flipV="1">
            <a:off x="5083365" y="4743842"/>
            <a:ext cx="7039" cy="58932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7" idx="0"/>
            <a:endCxn id="22" idx="2"/>
          </p:cNvCxnSpPr>
          <p:nvPr/>
        </p:nvCxnSpPr>
        <p:spPr>
          <a:xfrm flipV="1">
            <a:off x="3543279" y="4743842"/>
            <a:ext cx="348089" cy="58932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Connector 17"/>
          <p:cNvCxnSpPr>
            <a:stCxn id="6" idx="3"/>
            <a:endCxn id="22" idx="2"/>
          </p:cNvCxnSpPr>
          <p:nvPr/>
        </p:nvCxnSpPr>
        <p:spPr>
          <a:xfrm flipV="1">
            <a:off x="2377251" y="4743842"/>
            <a:ext cx="1514117" cy="81792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Straight Connector 19"/>
          <p:cNvCxnSpPr>
            <a:stCxn id="7" idx="3"/>
            <a:endCxn id="8" idx="1"/>
          </p:cNvCxnSpPr>
          <p:nvPr/>
        </p:nvCxnSpPr>
        <p:spPr>
          <a:xfrm>
            <a:off x="3850814" y="5561769"/>
            <a:ext cx="925016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Straight Connector 20"/>
          <p:cNvCxnSpPr>
            <a:stCxn id="7" idx="1"/>
            <a:endCxn id="6" idx="3"/>
          </p:cNvCxnSpPr>
          <p:nvPr/>
        </p:nvCxnSpPr>
        <p:spPr>
          <a:xfrm flipH="1">
            <a:off x="2377251" y="5561769"/>
            <a:ext cx="858494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Rounded Rectangle 21"/>
          <p:cNvSpPr/>
          <p:nvPr/>
        </p:nvSpPr>
        <p:spPr>
          <a:xfrm>
            <a:off x="3583833" y="4283088"/>
            <a:ext cx="615069" cy="46075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05894" y="3150039"/>
            <a:ext cx="615069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94699" y="3150039"/>
            <a:ext cx="615069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19"/>
          <p:cNvCxnSpPr/>
          <p:nvPr/>
        </p:nvCxnSpPr>
        <p:spPr>
          <a:xfrm rot="10800000" flipV="1">
            <a:off x="1640649" y="3946455"/>
            <a:ext cx="5963328" cy="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Rounded Rectangle 25"/>
          <p:cNvSpPr/>
          <p:nvPr/>
        </p:nvSpPr>
        <p:spPr>
          <a:xfrm>
            <a:off x="1640649" y="3162154"/>
            <a:ext cx="615069" cy="4572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>
            <a:endCxn id="26" idx="2"/>
          </p:cNvCxnSpPr>
          <p:nvPr/>
        </p:nvCxnSpPr>
        <p:spPr>
          <a:xfrm flipV="1">
            <a:off x="1948184" y="3619355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Straight Connector 27"/>
          <p:cNvCxnSpPr/>
          <p:nvPr/>
        </p:nvCxnSpPr>
        <p:spPr>
          <a:xfrm flipV="1">
            <a:off x="2813429" y="3608873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/>
          <p:cNvCxnSpPr/>
          <p:nvPr/>
        </p:nvCxnSpPr>
        <p:spPr>
          <a:xfrm flipV="1">
            <a:off x="4836574" y="3607240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/>
          <p:nvPr/>
        </p:nvCxnSpPr>
        <p:spPr>
          <a:xfrm flipV="1">
            <a:off x="3717323" y="3608873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/>
          <p:nvPr/>
        </p:nvCxnSpPr>
        <p:spPr>
          <a:xfrm flipV="1">
            <a:off x="3891368" y="3951642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/>
          <p:nvPr/>
        </p:nvCxnSpPr>
        <p:spPr>
          <a:xfrm flipV="1">
            <a:off x="2696024" y="3960806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/>
          <p:nvPr/>
        </p:nvCxnSpPr>
        <p:spPr>
          <a:xfrm flipV="1">
            <a:off x="6895759" y="3607239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Straight Connector 33"/>
          <p:cNvCxnSpPr/>
          <p:nvPr/>
        </p:nvCxnSpPr>
        <p:spPr>
          <a:xfrm flipV="1">
            <a:off x="5904672" y="3619355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Connector 34"/>
          <p:cNvCxnSpPr/>
          <p:nvPr/>
        </p:nvCxnSpPr>
        <p:spPr>
          <a:xfrm flipV="1">
            <a:off x="5083364" y="3942239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Rounded Rectangle 35"/>
          <p:cNvSpPr/>
          <p:nvPr/>
        </p:nvSpPr>
        <p:spPr>
          <a:xfrm>
            <a:off x="5974866" y="4296401"/>
            <a:ext cx="757374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NWDAF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6282400" y="3951642"/>
            <a:ext cx="0" cy="33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48489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37"/>
          <p:cNvSpPr>
            <a:spLocks noGrp="1"/>
          </p:cNvSpPr>
          <p:nvPr>
            <p:ph sz="quarter" idx="13"/>
          </p:nvPr>
        </p:nvSpPr>
        <p:spPr>
          <a:xfrm>
            <a:off x="454194" y="1208301"/>
            <a:ext cx="3938192" cy="461736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Classic Architecture</a:t>
            </a:r>
          </a:p>
          <a:p>
            <a:r>
              <a:rPr lang="en-US" dirty="0" smtClean="0"/>
              <a:t>Based on telecom protocols</a:t>
            </a:r>
          </a:p>
          <a:p>
            <a:r>
              <a:rPr lang="en-US" dirty="0" smtClean="0"/>
              <a:t>Naturally integrating with the 5G RAN</a:t>
            </a:r>
          </a:p>
          <a:p>
            <a:r>
              <a:rPr lang="en-US" dirty="0" smtClean="0"/>
              <a:t>Easy to migrate and interoperate with LTE (most of the protocols are similar)</a:t>
            </a:r>
          </a:p>
          <a:p>
            <a:r>
              <a:rPr lang="en-US" dirty="0" smtClean="0"/>
              <a:t>Easy to develop starting from existing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Classic vs. Service Based Architecture</a:t>
            </a:r>
            <a:endParaRPr lang="de-DE" dirty="0"/>
          </a:p>
        </p:txBody>
      </p:sp>
      <p:sp>
        <p:nvSpPr>
          <p:cNvPr id="39" name="Content Placeholder 38"/>
          <p:cNvSpPr>
            <a:spLocks noGrp="1"/>
          </p:cNvSpPr>
          <p:nvPr>
            <p:ph sz="quarter" idx="14"/>
          </p:nvPr>
        </p:nvSpPr>
        <p:spPr>
          <a:xfrm>
            <a:off x="4615507" y="1208301"/>
            <a:ext cx="4132957" cy="4617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Service Based Architecture</a:t>
            </a:r>
          </a:p>
          <a:p>
            <a:r>
              <a:rPr lang="en-US" dirty="0" smtClean="0"/>
              <a:t>Based on optimized internet protocols</a:t>
            </a:r>
          </a:p>
          <a:p>
            <a:r>
              <a:rPr lang="en-US" dirty="0" smtClean="0"/>
              <a:t>Following the micro-services approach (easy to add new services)</a:t>
            </a:r>
          </a:p>
          <a:p>
            <a:r>
              <a:rPr lang="en-US" dirty="0" smtClean="0"/>
              <a:t>Using a uniform easy to automate protocol in the control plane (HTTP2/JSON)</a:t>
            </a:r>
          </a:p>
          <a:p>
            <a:r>
              <a:rPr lang="en-US" dirty="0" smtClean="0"/>
              <a:t>Easy to interact with the service administrator and application functions</a:t>
            </a:r>
          </a:p>
          <a:p>
            <a:r>
              <a:rPr lang="en-US" dirty="0" smtClean="0"/>
              <a:t>Maintains most of the complexity (due to the interaction with RAN and data path)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13" y="4383573"/>
            <a:ext cx="3821403" cy="16765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84" y="4359165"/>
            <a:ext cx="3853659" cy="16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3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5G networks aim to address more the mobile broadband use cases, adding especially “vertical” use cases coming from other industries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200" dirty="0"/>
              <a:t>Usage scenarios for IMT2020 and beyond © ITU-T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 smtClean="0"/>
              <a:t>The 5G Use Cases</a:t>
            </a:r>
            <a:endParaRPr lang="en-US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2282"/>
          <a:stretch/>
        </p:blipFill>
        <p:spPr>
          <a:xfrm>
            <a:off x="1980390" y="2458939"/>
            <a:ext cx="5107803" cy="282652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3745283" y="3515899"/>
            <a:ext cx="1371600" cy="1127750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7607" y="2264366"/>
            <a:ext cx="2295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Widening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of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current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communication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use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cases</a:t>
            </a:r>
            <a:endParaRPr lang="de-DE" sz="1200" i="1" kern="0" dirty="0">
              <a:solidFill>
                <a:prstClr val="black">
                  <a:lumMod val="85000"/>
                  <a:lumOff val="15000"/>
                </a:prstClr>
              </a:solidFill>
              <a:latin typeface="Tahom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9132" y="2702947"/>
            <a:ext cx="1550096" cy="1085395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3003115" y="4052737"/>
            <a:ext cx="920664" cy="855308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en-US" sz="1350" kern="0">
              <a:solidFill>
                <a:sysClr val="windowText" lastClr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87788" y="4032351"/>
            <a:ext cx="985786" cy="18567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1078909" y="3582228"/>
            <a:ext cx="2295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Low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Cost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connectivity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for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huge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number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of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devices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3970751" y="2726919"/>
            <a:ext cx="920664" cy="855308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en-US" sz="1350" kern="0">
              <a:solidFill>
                <a:sysClr val="windowText" lastClr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891415" y="2628551"/>
            <a:ext cx="1240076" cy="36906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5674079" y="2314107"/>
            <a:ext cx="2295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Network Islands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of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Gigabit/s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communication</a:t>
            </a:r>
            <a:endParaRPr lang="de-DE" sz="1200" i="1" kern="0" dirty="0">
              <a:solidFill>
                <a:prstClr val="black">
                  <a:lumMod val="85000"/>
                  <a:lumOff val="15000"/>
                </a:prstClr>
              </a:solidFill>
              <a:latin typeface="Tahoma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891415" y="4004175"/>
            <a:ext cx="920664" cy="855308"/>
          </a:xfrm>
          <a:prstGeom prst="ellipse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en-US" sz="1350" kern="0">
              <a:solidFill>
                <a:sysClr val="windowText" lastClr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812079" y="4431829"/>
            <a:ext cx="688852" cy="4856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6324057" y="4192664"/>
            <a:ext cx="1601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Critical &amp;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low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latency</a:t>
            </a:r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communication</a:t>
            </a:r>
            <a:endParaRPr lang="de-DE" sz="1200" i="1" kern="0" dirty="0">
              <a:solidFill>
                <a:prstClr val="black">
                  <a:lumMod val="85000"/>
                  <a:lumOff val="15000"/>
                </a:prstClr>
              </a:solidFill>
              <a:latin typeface="Tahom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16507" y="5178890"/>
            <a:ext cx="2295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50Mbps </a:t>
            </a:r>
            <a:r>
              <a:rPr lang="de-DE" sz="1200" i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anywhere</a:t>
            </a:r>
            <a:endParaRPr lang="de-DE" sz="1200" i="1" kern="0" dirty="0">
              <a:solidFill>
                <a:prstClr val="black">
                  <a:lumMod val="85000"/>
                  <a:lumOff val="15000"/>
                </a:prstClr>
              </a:solidFill>
              <a:latin typeface="Tahom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63447" y="5369476"/>
            <a:ext cx="2295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ahoma"/>
              </a:rPr>
              <a:t>Flexible Networks</a:t>
            </a:r>
          </a:p>
        </p:txBody>
      </p:sp>
    </p:spTree>
    <p:extLst>
      <p:ext uri="{BB962C8B-B14F-4D97-AF65-F5344CB8AC3E}">
        <p14:creationId xmlns:p14="http://schemas.microsoft.com/office/powerpoint/2010/main" val="382905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16" grpId="0"/>
      <p:bldP spid="17" grpId="0" animBg="1"/>
      <p:bldP spid="22" grpId="0"/>
      <p:bldP spid="23" grpId="0" animBg="1"/>
      <p:bldP spid="2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requirements of the use cases are too heterogeneous that a single set of functions could efficiently satisfy all. 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4752" y="2000057"/>
            <a:ext cx="8277445" cy="3937193"/>
          </a:xfrm>
        </p:spPr>
        <p:txBody>
          <a:bodyPr/>
          <a:lstStyle/>
          <a:p>
            <a:r>
              <a:rPr lang="en-US" dirty="0" smtClean="0"/>
              <a:t>The requirements of the different use cases are highly varying in terms of:</a:t>
            </a:r>
          </a:p>
          <a:p>
            <a:pPr lvl="1"/>
            <a:r>
              <a:rPr lang="en-US" dirty="0" smtClean="0"/>
              <a:t>End-to-end network delay and capacity</a:t>
            </a:r>
          </a:p>
          <a:p>
            <a:pPr lvl="1"/>
            <a:r>
              <a:rPr lang="en-US" dirty="0" smtClean="0"/>
              <a:t>Reliability and security</a:t>
            </a:r>
          </a:p>
          <a:p>
            <a:pPr lvl="1"/>
            <a:r>
              <a:rPr lang="en-US" dirty="0" smtClean="0"/>
              <a:t>Number of devices connected and geographic coverage</a:t>
            </a:r>
          </a:p>
          <a:p>
            <a:pPr lvl="1"/>
            <a:r>
              <a:rPr lang="en-US" dirty="0" smtClean="0"/>
              <a:t>Mobility </a:t>
            </a:r>
            <a:endParaRPr lang="de-DE" dirty="0" smtClean="0"/>
          </a:p>
          <a:p>
            <a:pPr lvl="1"/>
            <a:r>
              <a:rPr lang="en-US" dirty="0" smtClean="0"/>
              <a:t>Usage cost expectations 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cap="none" dirty="0" smtClean="0"/>
              <a:t>A uniform network for all the use cases</a:t>
            </a:r>
            <a:endParaRPr lang="de-DE" cap="none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789982"/>
            <a:ext cx="5226910" cy="212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4983" y="1276010"/>
            <a:ext cx="8385489" cy="605317"/>
          </a:xfrm>
        </p:spPr>
        <p:txBody>
          <a:bodyPr/>
          <a:lstStyle/>
          <a:p>
            <a:r>
              <a:rPr lang="en-US" dirty="0" smtClean="0"/>
              <a:t>Each of the communication services is supported by a dedicated virtualized network composed of software components customized for the specific requirements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4752" y="2000057"/>
            <a:ext cx="8385720" cy="3937193"/>
          </a:xfrm>
        </p:spPr>
        <p:txBody>
          <a:bodyPr/>
          <a:lstStyle/>
          <a:p>
            <a:r>
              <a:rPr lang="en-US" dirty="0" smtClean="0"/>
              <a:t>The same wide area network infrastructure is used for deployment of dedicated networks</a:t>
            </a:r>
          </a:p>
          <a:p>
            <a:r>
              <a:rPr lang="en-US" dirty="0" smtClean="0"/>
              <a:t>Slices could be administrated by the service owner </a:t>
            </a:r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cap="none" dirty="0" smtClean="0"/>
              <a:t>Network Slicing</a:t>
            </a:r>
            <a:endParaRPr lang="de-DE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148389"/>
            <a:ext cx="6192688" cy="25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network slices are deployed and managed autonomously based on the service requirements on top of the distributed operator infrastructure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Automatically customized at deployment and during runtime to service needs</a:t>
            </a:r>
          </a:p>
          <a:p>
            <a:r>
              <a:rPr lang="en-US" dirty="0" smtClean="0"/>
              <a:t>Reduced network management knowledge required</a:t>
            </a:r>
          </a:p>
          <a:p>
            <a:r>
              <a:rPr lang="en-US" dirty="0" smtClean="0"/>
              <a:t>A simplified infrastructure is exposed to the service owner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Network Slicing (cont.)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852936"/>
            <a:ext cx="6624736" cy="34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5G system provides a very high level of flexibility addressing the specific requirements of the use cases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Network functions can be customized depending on the communication requirements</a:t>
            </a:r>
          </a:p>
          <a:p>
            <a:r>
              <a:rPr lang="en-US" dirty="0" smtClean="0"/>
              <a:t>The system can be deployed and use the infrastructure available at the location</a:t>
            </a:r>
          </a:p>
          <a:p>
            <a:pPr lvl="1"/>
            <a:r>
              <a:rPr lang="en-US" dirty="0" smtClean="0"/>
              <a:t>Adapt to the compute capabilities of the nodes</a:t>
            </a:r>
          </a:p>
          <a:p>
            <a:pPr lvl="1"/>
            <a:r>
              <a:rPr lang="en-US" dirty="0" smtClean="0"/>
              <a:t>Optimize the communication between locations</a:t>
            </a:r>
          </a:p>
          <a:p>
            <a:r>
              <a:rPr lang="en-US" dirty="0" smtClean="0"/>
              <a:t>The system can integrate with different access networks (including WLAN and LTE)</a:t>
            </a:r>
          </a:p>
          <a:p>
            <a:r>
              <a:rPr lang="en-US" dirty="0" smtClean="0"/>
              <a:t>Integrating with the local access networks</a:t>
            </a:r>
          </a:p>
          <a:p>
            <a:pPr lvl="1"/>
            <a:r>
              <a:rPr lang="en-US" dirty="0" smtClean="0"/>
              <a:t>Providing optimized communication for outside communication of local networks</a:t>
            </a:r>
          </a:p>
          <a:p>
            <a:pPr lvl="1"/>
            <a:r>
              <a:rPr lang="en-US" dirty="0" smtClean="0"/>
              <a:t>Providing mobile local networks</a:t>
            </a:r>
          </a:p>
          <a:p>
            <a:pPr lvl="1"/>
            <a:r>
              <a:rPr lang="en-US" dirty="0" smtClean="0"/>
              <a:t>Integrated with the large scale operator networks / with local administration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use a 5G system instead of a 4G one?</a:t>
            </a:r>
            <a:endParaRPr lang="de-DE" dirty="0"/>
          </a:p>
        </p:txBody>
      </p:sp>
      <p:sp>
        <p:nvSpPr>
          <p:cNvPr id="23" name="Oval 22"/>
          <p:cNvSpPr/>
          <p:nvPr/>
        </p:nvSpPr>
        <p:spPr>
          <a:xfrm>
            <a:off x="1930491" y="5011794"/>
            <a:ext cx="1576280" cy="529394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858306" y="4506570"/>
            <a:ext cx="1834900" cy="1618008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58044" y="5644721"/>
            <a:ext cx="1634906" cy="359905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Infrastructure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520" y="5448472"/>
            <a:ext cx="636989" cy="73468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197850" y="4990175"/>
            <a:ext cx="1576280" cy="529394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8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04" y="4961254"/>
            <a:ext cx="313458" cy="537673"/>
          </a:xfrm>
          <a:prstGeom prst="rect">
            <a:avLst/>
          </a:prstGeom>
        </p:spPr>
      </p:pic>
      <p:pic>
        <p:nvPicPr>
          <p:cNvPr id="2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26" y="4819815"/>
            <a:ext cx="313458" cy="537673"/>
          </a:xfrm>
          <a:prstGeom prst="rect">
            <a:avLst/>
          </a:prstGeom>
        </p:spPr>
      </p:pic>
      <p:pic>
        <p:nvPicPr>
          <p:cNvPr id="30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387" y="4738817"/>
            <a:ext cx="313458" cy="537673"/>
          </a:xfrm>
          <a:prstGeom prst="rect">
            <a:avLst/>
          </a:prstGeom>
        </p:spPr>
      </p:pic>
      <p:pic>
        <p:nvPicPr>
          <p:cNvPr id="3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39" y="4886803"/>
            <a:ext cx="313458" cy="537673"/>
          </a:xfrm>
          <a:prstGeom prst="rect">
            <a:avLst/>
          </a:prstGeom>
        </p:spPr>
      </p:pic>
      <p:sp>
        <p:nvSpPr>
          <p:cNvPr id="32" name="TextBox 12"/>
          <p:cNvSpPr txBox="1"/>
          <p:nvPr/>
        </p:nvSpPr>
        <p:spPr>
          <a:xfrm>
            <a:off x="4806509" y="5520250"/>
            <a:ext cx="2315190" cy="44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Fixed or Mobile/ Backhaul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Wide Area Network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456788" y="4638816"/>
            <a:ext cx="1391893" cy="1239617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550382" y="5420642"/>
            <a:ext cx="1204707" cy="379043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Infrastructure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318" y="5467804"/>
            <a:ext cx="473111" cy="545672"/>
          </a:xfrm>
          <a:prstGeom prst="rect">
            <a:avLst/>
          </a:prstGeom>
        </p:spPr>
      </p:pic>
      <p:pic>
        <p:nvPicPr>
          <p:cNvPr id="36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46" y="4982873"/>
            <a:ext cx="313458" cy="537673"/>
          </a:xfrm>
          <a:prstGeom prst="rect">
            <a:avLst/>
          </a:prstGeom>
        </p:spPr>
      </p:pic>
      <p:pic>
        <p:nvPicPr>
          <p:cNvPr id="37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267" y="4841434"/>
            <a:ext cx="313458" cy="537673"/>
          </a:xfrm>
          <a:prstGeom prst="rect">
            <a:avLst/>
          </a:prstGeom>
        </p:spPr>
      </p:pic>
      <p:pic>
        <p:nvPicPr>
          <p:cNvPr id="38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029" y="4760436"/>
            <a:ext cx="313458" cy="537673"/>
          </a:xfrm>
          <a:prstGeom prst="rect">
            <a:avLst/>
          </a:prstGeom>
        </p:spPr>
      </p:pic>
      <p:pic>
        <p:nvPicPr>
          <p:cNvPr id="3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680" y="4908422"/>
            <a:ext cx="313458" cy="537673"/>
          </a:xfrm>
          <a:prstGeom prst="rect">
            <a:avLst/>
          </a:prstGeom>
        </p:spPr>
      </p:pic>
      <p:sp>
        <p:nvSpPr>
          <p:cNvPr id="40" name="TextBox 12"/>
          <p:cNvSpPr txBox="1"/>
          <p:nvPr/>
        </p:nvSpPr>
        <p:spPr>
          <a:xfrm>
            <a:off x="1556429" y="5541869"/>
            <a:ext cx="2315190" cy="22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Local Access Network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45054" y="4841434"/>
            <a:ext cx="906253" cy="1002320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27765" y="5420642"/>
            <a:ext cx="740831" cy="379043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1589" y="5038059"/>
            <a:ext cx="426097" cy="523185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55534" y="5137835"/>
            <a:ext cx="426097" cy="523185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39479" y="5237611"/>
            <a:ext cx="426097" cy="523185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23424" y="5337387"/>
            <a:ext cx="426097" cy="523185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2966" y="5860572"/>
            <a:ext cx="933311" cy="28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Fog Nodes</a:t>
            </a: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34389" y="5897384"/>
            <a:ext cx="1015739" cy="28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Edge Nodes</a:t>
            </a: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38852" y="6179120"/>
            <a:ext cx="1156305" cy="28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 Cloud</a:t>
            </a: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27208" y="5071050"/>
            <a:ext cx="439369" cy="281518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44355" y="5254872"/>
            <a:ext cx="439369" cy="281518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10710" y="5126495"/>
            <a:ext cx="439369" cy="281518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43333" y="5030076"/>
            <a:ext cx="439369" cy="306175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59226" y="5068451"/>
            <a:ext cx="439369" cy="306175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16675" y="5028198"/>
            <a:ext cx="439369" cy="319479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27963" y="5068451"/>
            <a:ext cx="439369" cy="319479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16845" y="5095498"/>
            <a:ext cx="439369" cy="319479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17301" y="5036936"/>
            <a:ext cx="439369" cy="319479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60752" y="4651381"/>
            <a:ext cx="404532" cy="326813"/>
          </a:xfrm>
          <a:prstGeom prst="roundRect">
            <a:avLst/>
          </a:prstGeom>
          <a:solidFill>
            <a:srgbClr val="0D4797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76645" y="4689756"/>
            <a:ext cx="404532" cy="326813"/>
          </a:xfrm>
          <a:prstGeom prst="roundRect">
            <a:avLst/>
          </a:prstGeom>
          <a:solidFill>
            <a:srgbClr val="0D4797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81064" y="4670100"/>
            <a:ext cx="451471" cy="326813"/>
          </a:xfrm>
          <a:prstGeom prst="roundRect">
            <a:avLst/>
          </a:prstGeom>
          <a:solidFill>
            <a:srgbClr val="E68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38376" y="5207399"/>
            <a:ext cx="433538" cy="326813"/>
          </a:xfrm>
          <a:prstGeom prst="roundRect">
            <a:avLst/>
          </a:prstGeom>
          <a:solidFill>
            <a:srgbClr val="E68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00384" y="4811152"/>
            <a:ext cx="439369" cy="281518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78788" y="4918486"/>
            <a:ext cx="439369" cy="281518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4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With 5G the delay, capacity, coverage/cell and reliability are highly increased, making the technology attractive for the enterprise and mission critical networks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4753" y="2000057"/>
            <a:ext cx="8252032" cy="3937193"/>
          </a:xfrm>
        </p:spPr>
        <p:txBody>
          <a:bodyPr/>
          <a:lstStyle/>
          <a:p>
            <a:r>
              <a:rPr lang="en-US" dirty="0" smtClean="0"/>
              <a:t>The 5G networks are deployed in a smaller environment (less coverage and less devices connected) for addressing only one of the specific use cases</a:t>
            </a:r>
          </a:p>
          <a:p>
            <a:r>
              <a:rPr lang="en-US" dirty="0" smtClean="0"/>
              <a:t>Networks are administrated like any private networks </a:t>
            </a:r>
          </a:p>
          <a:p>
            <a:r>
              <a:rPr lang="en-US" dirty="0" smtClean="0"/>
              <a:t>The private networks may include multiple connectivity islands (enterprise locations) and/or mobile ones (e.g. private networks in vehicles</a:t>
            </a:r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cap="none" dirty="0" smtClean="0"/>
              <a:t>5G Private Networks</a:t>
            </a:r>
            <a:endParaRPr lang="de-DE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85" y="3284984"/>
            <a:ext cx="7552900" cy="26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2" y="1420427"/>
            <a:ext cx="8235123" cy="1360501"/>
          </a:xfrm>
        </p:spPr>
        <p:txBody>
          <a:bodyPr/>
          <a:lstStyle/>
          <a:p>
            <a:pPr marL="125" indent="0">
              <a:buNone/>
            </a:pPr>
            <a:r>
              <a:rPr lang="en-US" b="1" i="1" dirty="0"/>
              <a:t>“</a:t>
            </a:r>
            <a:r>
              <a:rPr lang="en-US" b="1" i="1" dirty="0">
                <a:solidFill>
                  <a:srgbClr val="009473"/>
                </a:solidFill>
              </a:rPr>
              <a:t>5G is an end-to-end ecosystem </a:t>
            </a:r>
            <a:r>
              <a:rPr lang="en-US" b="1" i="1" dirty="0"/>
              <a:t>to enable </a:t>
            </a:r>
            <a:r>
              <a:rPr lang="en-US" b="1" i="1" dirty="0">
                <a:solidFill>
                  <a:srgbClr val="009473"/>
                </a:solidFill>
              </a:rPr>
              <a:t>a fully mobile and connected society</a:t>
            </a:r>
            <a:r>
              <a:rPr lang="en-US" b="1" i="1" dirty="0"/>
              <a:t>. It empowers </a:t>
            </a:r>
            <a:r>
              <a:rPr lang="en-US" b="1" i="1" dirty="0">
                <a:solidFill>
                  <a:srgbClr val="009473"/>
                </a:solidFill>
              </a:rPr>
              <a:t>value creation </a:t>
            </a:r>
            <a:r>
              <a:rPr lang="en-US" b="1" i="1" dirty="0"/>
              <a:t>towards customers and partners, through existing and emerging </a:t>
            </a:r>
            <a:r>
              <a:rPr lang="en-US" b="1" i="1" dirty="0">
                <a:solidFill>
                  <a:srgbClr val="009473"/>
                </a:solidFill>
              </a:rPr>
              <a:t>use cases</a:t>
            </a:r>
            <a:r>
              <a:rPr lang="en-US" b="1" i="1" dirty="0"/>
              <a:t>, delivered with </a:t>
            </a:r>
            <a:r>
              <a:rPr lang="en-US" b="1" i="1" dirty="0">
                <a:solidFill>
                  <a:srgbClr val="009473"/>
                </a:solidFill>
              </a:rPr>
              <a:t>consistent experience</a:t>
            </a:r>
            <a:r>
              <a:rPr lang="en-US" b="1" i="1" dirty="0"/>
              <a:t>, and enabled by </a:t>
            </a:r>
            <a:r>
              <a:rPr lang="en-US" b="1" i="1" dirty="0">
                <a:solidFill>
                  <a:srgbClr val="009473"/>
                </a:solidFill>
              </a:rPr>
              <a:t>sustainable business models</a:t>
            </a:r>
            <a:r>
              <a:rPr lang="en-US" b="1" i="1" dirty="0" smtClean="0"/>
              <a:t>.” NGMN 5G Vision</a:t>
            </a:r>
            <a:endParaRPr lang="en-US" b="1" i="1" dirty="0"/>
          </a:p>
          <a:p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5G?</a:t>
            </a:r>
            <a:endParaRPr lang="de-DE" dirty="0"/>
          </a:p>
        </p:txBody>
      </p:sp>
      <p:grpSp>
        <p:nvGrpSpPr>
          <p:cNvPr id="41" name="Group 40"/>
          <p:cNvGrpSpPr/>
          <p:nvPr/>
        </p:nvGrpSpPr>
        <p:grpSpPr>
          <a:xfrm>
            <a:off x="929798" y="2636912"/>
            <a:ext cx="7259083" cy="3350405"/>
            <a:chOff x="361186" y="2323400"/>
            <a:chExt cx="8256286" cy="4288227"/>
          </a:xfrm>
        </p:grpSpPr>
        <p:sp>
          <p:nvSpPr>
            <p:cNvPr id="12" name="Rounded Rectangle 11"/>
            <p:cNvSpPr/>
            <p:nvPr/>
          </p:nvSpPr>
          <p:spPr>
            <a:xfrm>
              <a:off x="714094" y="2977911"/>
              <a:ext cx="1305258" cy="1670874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Mobile Broadband Connectivity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819278" y="2669389"/>
              <a:ext cx="1272275" cy="1670874"/>
            </a:xfrm>
            <a:prstGeom prst="roundRect">
              <a:avLst/>
            </a:prstGeom>
            <a:solidFill>
              <a:srgbClr val="FFC900">
                <a:lumMod val="20000"/>
                <a:lumOff val="8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lIns="28800" rIns="28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Industrial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891479" y="2418248"/>
              <a:ext cx="1305258" cy="1670874"/>
            </a:xfrm>
            <a:prstGeom prst="roundRect">
              <a:avLst/>
            </a:prstGeom>
            <a:solidFill>
              <a:srgbClr val="0D4797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Multimedia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543360" y="5151066"/>
              <a:ext cx="1498791" cy="614429"/>
            </a:xfrm>
            <a:prstGeom prst="ellipse">
              <a:avLst/>
            </a:prstGeom>
            <a:solidFill>
              <a:srgbClr val="DCDDDE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5G Radio</a:t>
              </a: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169119" y="5151065"/>
              <a:ext cx="1498791" cy="614429"/>
            </a:xfrm>
            <a:prstGeom prst="ellipse">
              <a:avLst/>
            </a:prstGeom>
            <a:solidFill>
              <a:srgbClr val="DCDDDE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LTE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794878" y="5140320"/>
              <a:ext cx="1498791" cy="614429"/>
            </a:xfrm>
            <a:prstGeom prst="ellipse">
              <a:avLst/>
            </a:prstGeom>
            <a:solidFill>
              <a:srgbClr val="DCDDDE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NB-IoT</a:t>
              </a: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420637" y="5140319"/>
              <a:ext cx="1498791" cy="614429"/>
            </a:xfrm>
            <a:prstGeom prst="ellipse">
              <a:avLst/>
            </a:prstGeom>
            <a:solidFill>
              <a:srgbClr val="DCDDDE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WLAN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96663" y="2323400"/>
              <a:ext cx="1305258" cy="1670874"/>
            </a:xfrm>
            <a:prstGeom prst="roundRect">
              <a:avLst/>
            </a:prstGeom>
            <a:solidFill>
              <a:srgbClr val="9B348E">
                <a:lumMod val="75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Automotive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101847" y="2418248"/>
              <a:ext cx="1305258" cy="1670874"/>
            </a:xfrm>
            <a:prstGeom prst="roundRect">
              <a:avLst/>
            </a:prstGeom>
            <a:solidFill>
              <a:srgbClr val="9900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eHealth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207031" y="2713744"/>
              <a:ext cx="1305258" cy="1670874"/>
            </a:xfrm>
            <a:prstGeom prst="roundRect">
              <a:avLst/>
            </a:prstGeom>
            <a:solidFill>
              <a:srgbClr val="009EE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Massive IoT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312214" y="2975727"/>
              <a:ext cx="1305258" cy="1670874"/>
            </a:xfrm>
            <a:prstGeom prst="roundRect">
              <a:avLst/>
            </a:prstGeom>
            <a:solidFill>
              <a:srgbClr val="6FA93B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Enterprise and Private Networks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730559" y="3929653"/>
              <a:ext cx="5879365" cy="1290828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lIns="28800" rIns="28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5G System</a:t>
              </a: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80993" y="5911401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343612" y="5643901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721134" y="5823976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77596" y="5778591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64250" y="5909951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346762" y="5881368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914013" y="5954871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7229" y="5889924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451946" y="5793798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316743" y="6078850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379242" y="5801945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27435" y="6143796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759121" y="5859974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834525" y="5881368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660039" y="5799454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7229217" y="6084212"/>
              <a:ext cx="394692" cy="377851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1186" y="6303850"/>
              <a:ext cx="2916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Dedicated or common end devices</a:t>
              </a:r>
              <a:endPara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5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5G system provides </a:t>
            </a:r>
            <a:r>
              <a:rPr lang="en-US" dirty="0" smtClean="0"/>
              <a:t>an increased level of security and reliability while having a large capacity and low delay</a:t>
            </a:r>
            <a:endParaRPr lang="de-DE" dirty="0"/>
          </a:p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The 5G system includes the security and the reliability mechanisms of the wide area network which can be easily adapted for local private networks</a:t>
            </a:r>
          </a:p>
          <a:p>
            <a:pPr lvl="1"/>
            <a:r>
              <a:rPr lang="en-US" dirty="0" smtClean="0"/>
              <a:t>The security of the communication was one of the main requirements since GSM</a:t>
            </a:r>
          </a:p>
          <a:p>
            <a:pPr lvl="1"/>
            <a:r>
              <a:rPr lang="en-US" dirty="0" smtClean="0"/>
              <a:t>The 5G network inherits the complete resource allocation mechanisms at the base station (guaranteed resource allocation)</a:t>
            </a:r>
          </a:p>
          <a:p>
            <a:r>
              <a:rPr lang="en-US" dirty="0" smtClean="0"/>
              <a:t>5G system is very flexible in terms of physical access technologies </a:t>
            </a:r>
          </a:p>
          <a:p>
            <a:pPr lvl="1"/>
            <a:r>
              <a:rPr lang="en-US" dirty="0" smtClean="0"/>
              <a:t>&lt;1Ghz, &lt;6Ghz, </a:t>
            </a:r>
            <a:r>
              <a:rPr lang="en-US" dirty="0" err="1" smtClean="0"/>
              <a:t>mmWave</a:t>
            </a:r>
            <a:r>
              <a:rPr lang="en-US" dirty="0" smtClean="0"/>
              <a:t> (x10GHz), fixed networks, satellite networks, unlicensed</a:t>
            </a:r>
          </a:p>
          <a:p>
            <a:pPr lvl="1"/>
            <a:r>
              <a:rPr lang="en-US" dirty="0" smtClean="0"/>
              <a:t>A very large number of devices can be connected </a:t>
            </a:r>
          </a:p>
          <a:p>
            <a:r>
              <a:rPr lang="en-US" dirty="0" smtClean="0"/>
              <a:t>5G supports connectivity over unreliable backhauls (over third fixed or mobile networks)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use a 5G system instead of a </a:t>
            </a:r>
            <a:r>
              <a:rPr lang="en-US" dirty="0" smtClean="0"/>
              <a:t>non-3GPP one?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65661" y="4566295"/>
            <a:ext cx="9006195" cy="1980327"/>
            <a:chOff x="30301" y="4132052"/>
            <a:chExt cx="9247713" cy="2143297"/>
          </a:xfrm>
        </p:grpSpPr>
        <p:grpSp>
          <p:nvGrpSpPr>
            <p:cNvPr id="7" name="Group 6"/>
            <p:cNvGrpSpPr/>
            <p:nvPr/>
          </p:nvGrpSpPr>
          <p:grpSpPr>
            <a:xfrm>
              <a:off x="30301" y="4132052"/>
              <a:ext cx="9247713" cy="2143297"/>
              <a:chOff x="30301" y="4132052"/>
              <a:chExt cx="9247713" cy="21432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939053" y="4945254"/>
                <a:ext cx="1618551" cy="572960"/>
              </a:xfrm>
              <a:prstGeom prst="ellipse">
                <a:avLst/>
              </a:prstGeom>
              <a:solidFill>
                <a:srgbClr val="FFE7C9"/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017782" y="4132052"/>
                <a:ext cx="1884106" cy="1751161"/>
              </a:xfrm>
              <a:prstGeom prst="roundRect">
                <a:avLst>
                  <a:gd name="adj" fmla="val 134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120194" y="5363867"/>
                <a:ext cx="1678749" cy="389523"/>
              </a:xfrm>
              <a:prstGeom prst="roundRect">
                <a:avLst>
                  <a:gd name="adj" fmla="val 0"/>
                </a:avLst>
              </a:prstGeom>
              <a:solidFill>
                <a:srgbClr val="F18700">
                  <a:lumMod val="20000"/>
                  <a:lumOff val="80000"/>
                </a:srgbClr>
              </a:solidFill>
              <a:ln w="19050" cap="flat" cmpd="sng" algn="ctr">
                <a:solidFill>
                  <a:srgbClr val="F18700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Infrastructure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23943" y="5151467"/>
                <a:ext cx="654071" cy="795145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5294032" y="4921856"/>
                <a:ext cx="1618551" cy="57296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pic>
            <p:nvPicPr>
              <p:cNvPr id="28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0835" y="4890555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29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0933" y="4737477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30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7502" y="4649813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31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1643" y="4809977"/>
                <a:ext cx="321864" cy="581921"/>
              </a:xfrm>
              <a:prstGeom prst="rect">
                <a:avLst/>
              </a:prstGeom>
            </p:spPr>
          </p:pic>
          <p:sp>
            <p:nvSpPr>
              <p:cNvPr id="32" name="TextBox 12"/>
              <p:cNvSpPr txBox="1"/>
              <p:nvPr/>
            </p:nvSpPr>
            <p:spPr>
              <a:xfrm>
                <a:off x="5197929" y="5508058"/>
                <a:ext cx="1895056" cy="433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Verdana"/>
                    <a:ea typeface="Arial Unicode MS" pitchFamily="34" charset="-128"/>
                    <a:cs typeface="Arial Unicode MS" pitchFamily="34" charset="-128"/>
                  </a:rPr>
                  <a:t>Third party network (fixed, mobile, satellite)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506280" y="4541582"/>
                <a:ext cx="1429219" cy="1341631"/>
              </a:xfrm>
              <a:prstGeom prst="roundRect">
                <a:avLst>
                  <a:gd name="adj" fmla="val 134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3602384" y="5387748"/>
                <a:ext cx="1237013" cy="410236"/>
              </a:xfrm>
              <a:prstGeom prst="roundRect">
                <a:avLst>
                  <a:gd name="adj" fmla="val 0"/>
                </a:avLst>
              </a:prstGeom>
              <a:solidFill>
                <a:srgbClr val="F18700">
                  <a:lumMod val="20000"/>
                  <a:lumOff val="80000"/>
                </a:srgbClr>
              </a:solidFill>
              <a:ln w="19050" cap="flat" cmpd="sng" algn="ctr">
                <a:solidFill>
                  <a:srgbClr val="F18700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Infrastructure</a:t>
                </a: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55434" y="5438792"/>
                <a:ext cx="485798" cy="590578"/>
              </a:xfrm>
              <a:prstGeom prst="rect">
                <a:avLst/>
              </a:prstGeom>
            </p:spPr>
          </p:pic>
          <p:pic>
            <p:nvPicPr>
              <p:cNvPr id="36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5856" y="4913953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37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5954" y="4760875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38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2523" y="4673211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39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6664" y="4833375"/>
                <a:ext cx="321864" cy="581921"/>
              </a:xfrm>
              <a:prstGeom prst="rect">
                <a:avLst/>
              </a:prstGeom>
            </p:spPr>
          </p:pic>
          <p:sp>
            <p:nvSpPr>
              <p:cNvPr id="40" name="TextBox 12"/>
              <p:cNvSpPr txBox="1"/>
              <p:nvPr/>
            </p:nvSpPr>
            <p:spPr>
              <a:xfrm>
                <a:off x="1554960" y="5518952"/>
                <a:ext cx="2377276" cy="266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Verdana"/>
                    <a:ea typeface="Arial Unicode MS" pitchFamily="34" charset="-128"/>
                    <a:cs typeface="Arial Unicode MS" pitchFamily="34" charset="-128"/>
                  </a:rPr>
                  <a:t>Local 5G Access</a:t>
                </a: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927190" y="4760875"/>
                <a:ext cx="930556" cy="1084805"/>
              </a:xfrm>
              <a:prstGeom prst="roundRect">
                <a:avLst>
                  <a:gd name="adj" fmla="val 134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1012119" y="5387748"/>
                <a:ext cx="760698" cy="410236"/>
              </a:xfrm>
              <a:prstGeom prst="roundRect">
                <a:avLst>
                  <a:gd name="adj" fmla="val 0"/>
                </a:avLst>
              </a:prstGeom>
              <a:solidFill>
                <a:srgbClr val="F18700">
                  <a:lumMod val="20000"/>
                  <a:lumOff val="80000"/>
                </a:srgbClr>
              </a:solidFill>
              <a:ln w="19050" cap="flat" cmpd="sng" algn="ctr">
                <a:solidFill>
                  <a:srgbClr val="F18700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Infrastructure</a:t>
                </a: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30301" y="4973681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116497" y="5081668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202693" y="5189655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288889" y="5297642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94241" y="5863882"/>
                <a:ext cx="9583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Fog Nodes</a:t>
                </a:r>
                <a:endParaRPr kumimoji="0" lang="de-D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688644" y="5903724"/>
                <a:ext cx="1322060" cy="333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Local</a:t>
                </a:r>
                <a:r>
                  <a:rPr kumimoji="0" lang="en-US" sz="1400" b="1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back-end</a:t>
                </a:r>
                <a:endParaRPr kumimoji="0" lang="de-D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408533" y="5942244"/>
                <a:ext cx="1241406" cy="333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Central Office</a:t>
                </a:r>
                <a:endParaRPr kumimoji="0" lang="de-D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115348" y="4742986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030273" y="4941935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790363" y="4802993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595146" y="4965041"/>
              <a:ext cx="451152" cy="331371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714147" y="5006574"/>
              <a:ext cx="451152" cy="331371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83864" y="4963008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298136" y="5006574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03588" y="5035847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01374" y="4972466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13032" y="4555182"/>
              <a:ext cx="415380" cy="353708"/>
            </a:xfrm>
            <a:prstGeom prst="roundRect">
              <a:avLst/>
            </a:prstGeom>
            <a:solidFill>
              <a:srgbClr val="0D4797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732033" y="4596715"/>
              <a:ext cx="415380" cy="353708"/>
            </a:xfrm>
            <a:prstGeom prst="roundRect">
              <a:avLst/>
            </a:prstGeom>
            <a:solidFill>
              <a:srgbClr val="0D4797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49979" y="4575441"/>
              <a:ext cx="463578" cy="353708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202681" y="4890555"/>
              <a:ext cx="445164" cy="353708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8293168" y="4461699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962948" y="4577866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5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Depending on the use case and on the investment capacity a vertical may consider to use slices offered by operator or to deploy an own 5G private network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4752" y="2000057"/>
            <a:ext cx="8277445" cy="3937193"/>
          </a:xfrm>
        </p:spPr>
        <p:txBody>
          <a:bodyPr/>
          <a:lstStyle/>
          <a:p>
            <a:r>
              <a:rPr lang="en-US" b="1" dirty="0" smtClean="0"/>
              <a:t>Slices (as evolution of VPN in 5G):</a:t>
            </a:r>
          </a:p>
          <a:p>
            <a:pPr lvl="1"/>
            <a:r>
              <a:rPr lang="en-US" dirty="0" smtClean="0"/>
              <a:t>Main advantage of 5G: customized network according to the requirements</a:t>
            </a:r>
          </a:p>
          <a:p>
            <a:pPr lvl="1"/>
            <a:r>
              <a:rPr lang="en-US" dirty="0" smtClean="0"/>
              <a:t>Offering coverage in the full operator network </a:t>
            </a:r>
          </a:p>
          <a:p>
            <a:pPr lvl="1"/>
            <a:r>
              <a:rPr lang="en-US" dirty="0" smtClean="0"/>
              <a:t>Providing customized network services with the reliability guaranteed by the operator</a:t>
            </a:r>
          </a:p>
          <a:p>
            <a:pPr lvl="1"/>
            <a:r>
              <a:rPr lang="en-US" dirty="0" smtClean="0"/>
              <a:t>Using a shared network environment</a:t>
            </a:r>
          </a:p>
          <a:p>
            <a:pPr lvl="1"/>
            <a:r>
              <a:rPr lang="en-US" dirty="0" smtClean="0"/>
              <a:t>Very low deployment costs (using the operator deployed infrastructure)</a:t>
            </a:r>
          </a:p>
          <a:p>
            <a:endParaRPr lang="en-US" b="1" dirty="0" smtClean="0"/>
          </a:p>
          <a:p>
            <a:r>
              <a:rPr lang="en-US" b="1" dirty="0" smtClean="0"/>
              <a:t>Private networks (as evolution of non-3GPP private networks to 5G ones)</a:t>
            </a:r>
          </a:p>
          <a:p>
            <a:pPr lvl="1"/>
            <a:r>
              <a:rPr lang="en-US" dirty="0" smtClean="0"/>
              <a:t>Main advantage of 5G: customized network according to the requirements </a:t>
            </a:r>
          </a:p>
          <a:p>
            <a:pPr lvl="1"/>
            <a:r>
              <a:rPr lang="en-US" dirty="0" smtClean="0"/>
              <a:t>Own administrated network</a:t>
            </a:r>
          </a:p>
          <a:p>
            <a:pPr lvl="1"/>
            <a:r>
              <a:rPr lang="en-US" dirty="0" smtClean="0"/>
              <a:t>Own authentication and authorization of the devices</a:t>
            </a:r>
          </a:p>
          <a:p>
            <a:pPr lvl="1"/>
            <a:r>
              <a:rPr lang="en-US" dirty="0" smtClean="0"/>
              <a:t>Complete isolation of the local connectivity </a:t>
            </a:r>
          </a:p>
          <a:p>
            <a:pPr lvl="1"/>
            <a:r>
              <a:rPr lang="en-US" dirty="0" smtClean="0"/>
              <a:t>Requires large investments especially towards wide area</a:t>
            </a:r>
            <a:endParaRPr lang="de-DE" dirty="0"/>
          </a:p>
          <a:p>
            <a:pPr lvl="1"/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cap="none" dirty="0" smtClean="0"/>
              <a:t>Slices vs. 5G Private Networks </a:t>
            </a: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15030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cap="none" dirty="0" smtClean="0"/>
              <a:t>The Evolution of Dedicated Networks </a:t>
            </a:r>
            <a:endParaRPr lang="de-DE" cap="none" dirty="0"/>
          </a:p>
        </p:txBody>
      </p:sp>
      <p:sp>
        <p:nvSpPr>
          <p:cNvPr id="6" name="Isosceles Triangle 5"/>
          <p:cNvSpPr/>
          <p:nvPr/>
        </p:nvSpPr>
        <p:spPr bwMode="auto">
          <a:xfrm rot="5400000">
            <a:off x="2381316" y="2974430"/>
            <a:ext cx="518101" cy="4423486"/>
          </a:xfrm>
          <a:prstGeom prst="triangle">
            <a:avLst/>
          </a:prstGeom>
          <a:gradFill flip="none" rotWithShape="1">
            <a:gsLst>
              <a:gs pos="46000">
                <a:srgbClr val="F49F34"/>
              </a:gs>
              <a:gs pos="36000">
                <a:srgbClr val="FACF9A"/>
              </a:gs>
              <a:gs pos="0">
                <a:schemeClr val="bg1"/>
              </a:gs>
              <a:gs pos="100000">
                <a:schemeClr val="tx2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8625" y="5589240"/>
            <a:ext cx="8283573" cy="0"/>
          </a:xfrm>
          <a:prstGeom prst="straightConnector1">
            <a:avLst/>
          </a:prstGeom>
          <a:ln w="76200" cmpd="sng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8625" y="5657164"/>
            <a:ext cx="2088232" cy="288032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 Networks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956" y="5619229"/>
            <a:ext cx="2088232" cy="288032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Wide Area Networks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6481" y="5599658"/>
            <a:ext cx="2088232" cy="288032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Distributed Enterprise Networks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 rot="16200000">
            <a:off x="6268395" y="2974430"/>
            <a:ext cx="518101" cy="4423486"/>
          </a:xfrm>
          <a:prstGeom prst="triangle">
            <a:avLst/>
          </a:prstGeom>
          <a:gradFill flip="none" rotWithShape="1">
            <a:gsLst>
              <a:gs pos="19000">
                <a:srgbClr val="C0ECD4"/>
              </a:gs>
              <a:gs pos="0">
                <a:schemeClr val="bg1"/>
              </a:gs>
              <a:gs pos="23000">
                <a:srgbClr val="80D8A8"/>
              </a:gs>
              <a:gs pos="100000">
                <a:srgbClr val="00B050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4577569"/>
            <a:ext cx="914400" cy="914400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status: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networks and Wide Area Networks are separate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5400000">
            <a:off x="2381316" y="2133308"/>
            <a:ext cx="518101" cy="4423486"/>
          </a:xfrm>
          <a:prstGeom prst="triangle">
            <a:avLst/>
          </a:prstGeom>
          <a:gradFill flip="none" rotWithShape="1">
            <a:gsLst>
              <a:gs pos="46000">
                <a:srgbClr val="F49F34"/>
              </a:gs>
              <a:gs pos="36000">
                <a:srgbClr val="FACF9A"/>
              </a:gs>
              <a:gs pos="0">
                <a:schemeClr val="bg1"/>
              </a:gs>
              <a:gs pos="100000">
                <a:schemeClr val="tx2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16200000">
            <a:off x="4945944" y="875851"/>
            <a:ext cx="637978" cy="6948511"/>
          </a:xfrm>
          <a:prstGeom prst="triangle">
            <a:avLst/>
          </a:prstGeom>
          <a:gradFill flip="none" rotWithShape="1">
            <a:gsLst>
              <a:gs pos="19000">
                <a:srgbClr val="C0ECD4"/>
              </a:gs>
              <a:gs pos="0">
                <a:schemeClr val="bg1"/>
              </a:gs>
              <a:gs pos="23000">
                <a:srgbClr val="80D8A8"/>
              </a:gs>
              <a:gs pos="100000">
                <a:srgbClr val="00B050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45" y="3766938"/>
            <a:ext cx="914400" cy="914400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Initial 5G deployments: Operators are offering “slices” to address the needs of the “verticals”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sosceles Triangle 19"/>
          <p:cNvSpPr/>
          <p:nvPr/>
        </p:nvSpPr>
        <p:spPr bwMode="auto">
          <a:xfrm rot="16200000">
            <a:off x="4945944" y="47768"/>
            <a:ext cx="637978" cy="6948511"/>
          </a:xfrm>
          <a:prstGeom prst="triangle">
            <a:avLst/>
          </a:prstGeom>
          <a:gradFill flip="none" rotWithShape="1">
            <a:gsLst>
              <a:gs pos="19000">
                <a:srgbClr val="C0ECD4"/>
              </a:gs>
              <a:gs pos="0">
                <a:schemeClr val="bg1"/>
              </a:gs>
              <a:gs pos="23000">
                <a:srgbClr val="80D8A8"/>
              </a:gs>
              <a:gs pos="100000">
                <a:srgbClr val="00B050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 rot="5400000">
            <a:off x="3878421" y="-270906"/>
            <a:ext cx="628160" cy="7527755"/>
          </a:xfrm>
          <a:prstGeom prst="triangle">
            <a:avLst/>
          </a:prstGeom>
          <a:gradFill flip="none" rotWithShape="1">
            <a:gsLst>
              <a:gs pos="46000">
                <a:srgbClr val="F49F34"/>
              </a:gs>
              <a:gs pos="36000">
                <a:srgbClr val="FACF9A"/>
              </a:gs>
              <a:gs pos="0">
                <a:schemeClr val="bg1"/>
              </a:gs>
              <a:gs pos="100000">
                <a:schemeClr val="tx2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28" y="2892650"/>
            <a:ext cx="914400" cy="914400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Private 5G deployments: private networks use 5G technologies to deploy distributed networks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Isosceles Triangle 21"/>
          <p:cNvSpPr/>
          <p:nvPr/>
        </p:nvSpPr>
        <p:spPr bwMode="auto">
          <a:xfrm rot="16200000">
            <a:off x="4194657" y="-1547582"/>
            <a:ext cx="941619" cy="8147445"/>
          </a:xfrm>
          <a:prstGeom prst="triangle">
            <a:avLst>
              <a:gd name="adj" fmla="val 54101"/>
            </a:avLst>
          </a:prstGeom>
          <a:gradFill flip="none" rotWithShape="1">
            <a:gsLst>
              <a:gs pos="19000">
                <a:srgbClr val="C0ECD4">
                  <a:alpha val="38000"/>
                </a:srgbClr>
              </a:gs>
              <a:gs pos="0">
                <a:schemeClr val="bg1"/>
              </a:gs>
              <a:gs pos="23000">
                <a:srgbClr val="80D8A8"/>
              </a:gs>
              <a:gs pos="100000">
                <a:srgbClr val="00B050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Isosceles Triangle 22"/>
          <p:cNvSpPr/>
          <p:nvPr/>
        </p:nvSpPr>
        <p:spPr bwMode="auto">
          <a:xfrm rot="5400000">
            <a:off x="4142298" y="-1603247"/>
            <a:ext cx="822679" cy="8250028"/>
          </a:xfrm>
          <a:prstGeom prst="triangle">
            <a:avLst/>
          </a:prstGeom>
          <a:gradFill flip="none" rotWithShape="1">
            <a:gsLst>
              <a:gs pos="46000">
                <a:srgbClr val="F49F34">
                  <a:alpha val="33000"/>
                </a:srgbClr>
              </a:gs>
              <a:gs pos="36000">
                <a:srgbClr val="FACF9A"/>
              </a:gs>
              <a:gs pos="0">
                <a:schemeClr val="bg1"/>
              </a:gs>
              <a:gs pos="100000">
                <a:schemeClr val="tx2"/>
              </a:gs>
            </a:gsLst>
            <a:lin ang="5400000" scaled="1"/>
            <a:tileRect/>
          </a:gra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0891" y="1436544"/>
            <a:ext cx="8428297" cy="914400"/>
          </a:xfrm>
          <a:prstGeom prst="rect">
            <a:avLst/>
          </a:prstGeom>
        </p:spPr>
        <p:txBody>
          <a:bodyPr vert="horz" wrap="square" lIns="151200" tIns="0" rIns="0" bIns="0" rtlCol="0">
            <a:no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5G Complete mix: Operators are offering private networks and slicing, private networks are extending to wide area using SD-WAN and other backhauling technologies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/>
      <p:bldP spid="20" grpId="0" animBg="1"/>
      <p:bldP spid="19" grpId="0" animBg="1"/>
      <p:bldP spid="21" grpId="0"/>
      <p:bldP spid="22" grpId="0" animBg="1"/>
      <p:bldP spid="23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Transferring part of the functionality from the central nodes to the edge of the network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Local (Edge) </a:t>
            </a:r>
            <a:r>
              <a:rPr lang="en-US" dirty="0" smtClean="0"/>
              <a:t>Networks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331641" y="2268246"/>
            <a:ext cx="3191321" cy="1636873"/>
          </a:xfrm>
          <a:prstGeom prst="rect">
            <a:avLst/>
          </a:prstGeom>
          <a:solidFill>
            <a:schemeClr val="bg1"/>
          </a:solidFill>
          <a:ln w="22225" cap="flat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de-DE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31641" y="3991399"/>
            <a:ext cx="3191321" cy="1640592"/>
          </a:xfrm>
          <a:prstGeom prst="rect">
            <a:avLst/>
          </a:prstGeom>
          <a:solidFill>
            <a:schemeClr val="bg1"/>
          </a:solidFill>
          <a:ln w="22225" cap="flat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de-DE" sz="1350" kern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81646" y="2268246"/>
            <a:ext cx="3191321" cy="1636872"/>
          </a:xfrm>
          <a:prstGeom prst="rect">
            <a:avLst/>
          </a:prstGeom>
          <a:solidFill>
            <a:schemeClr val="bg1"/>
          </a:solidFill>
          <a:ln w="22225" cap="flat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de-DE" sz="1350" kern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89062" y="3984626"/>
            <a:ext cx="3191321" cy="1657505"/>
          </a:xfrm>
          <a:prstGeom prst="rect">
            <a:avLst/>
          </a:prstGeom>
          <a:solidFill>
            <a:schemeClr val="bg1"/>
          </a:solidFill>
          <a:ln w="22225" cap="flat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endParaRPr lang="de-DE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74133" y="2539506"/>
            <a:ext cx="1962062" cy="1298840"/>
            <a:chOff x="169876" y="1540184"/>
            <a:chExt cx="2906978" cy="1868561"/>
          </a:xfrm>
        </p:grpSpPr>
        <p:sp>
          <p:nvSpPr>
            <p:cNvPr id="11" name="Oval 10"/>
            <p:cNvSpPr/>
            <p:nvPr/>
          </p:nvSpPr>
          <p:spPr>
            <a:xfrm>
              <a:off x="252996" y="1870184"/>
              <a:ext cx="2372510" cy="918283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50" kern="0">
                <a:solidFill>
                  <a:sysClr val="window" lastClr="FFFFFF"/>
                </a:solidFill>
                <a:latin typeface="Tahoma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2816" y="1629944"/>
              <a:ext cx="752167" cy="682429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049898" y="1964311"/>
              <a:ext cx="1026956" cy="526604"/>
              <a:chOff x="2489830" y="-494818"/>
              <a:chExt cx="4514232" cy="2632179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489830" y="-494818"/>
                <a:ext cx="4514232" cy="2632179"/>
              </a:xfrm>
              <a:prstGeom prst="roundRect">
                <a:avLst>
                  <a:gd name="adj" fmla="val 797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2694618" y="1616237"/>
                <a:ext cx="4205271" cy="389523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050" b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 pitchFamily="34" charset="0"/>
                  </a:rPr>
                  <a:t>  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224247" y="1540184"/>
              <a:ext cx="701146" cy="58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675" kern="0" dirty="0">
                  <a:solidFill>
                    <a:prstClr val="black"/>
                  </a:solidFill>
                  <a:latin typeface="Tahoma"/>
                  <a:cs typeface="Tahoma"/>
                </a:rPr>
                <a:t>Edge Network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081963" y="2036261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21610" y="2432843"/>
              <a:ext cx="469613" cy="4888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0534" r="24493"/>
            <a:stretch/>
          </p:blipFill>
          <p:spPr>
            <a:xfrm>
              <a:off x="418874" y="2490915"/>
              <a:ext cx="460941" cy="440876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876" y="1964311"/>
              <a:ext cx="446198" cy="446198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7652" y="1649997"/>
              <a:ext cx="440373" cy="44037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935" y="2711353"/>
              <a:ext cx="490633" cy="49063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l="16997" t="15503" r="18563" b="18559"/>
            <a:stretch/>
          </p:blipFill>
          <p:spPr>
            <a:xfrm>
              <a:off x="1028485" y="2195171"/>
              <a:ext cx="421320" cy="431117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sp>
          <p:nvSpPr>
            <p:cNvPr id="22" name="Rounded Rectangle 21"/>
            <p:cNvSpPr/>
            <p:nvPr/>
          </p:nvSpPr>
          <p:spPr>
            <a:xfrm>
              <a:off x="2234363" y="2188661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23" name="Right Arrow 22"/>
            <p:cNvSpPr/>
            <p:nvPr/>
          </p:nvSpPr>
          <p:spPr>
            <a:xfrm flipH="1">
              <a:off x="455345" y="2994932"/>
              <a:ext cx="1779018" cy="413813"/>
            </a:xfrm>
            <a:prstGeom prst="rightArrow">
              <a:avLst/>
            </a:prstGeom>
            <a:solidFill>
              <a:srgbClr val="7492D8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de-DE" sz="825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393847" y="4341194"/>
            <a:ext cx="3121331" cy="1238672"/>
            <a:chOff x="57189" y="3741676"/>
            <a:chExt cx="4624542" cy="1781999"/>
          </a:xfrm>
        </p:grpSpPr>
        <p:sp>
          <p:nvSpPr>
            <p:cNvPr id="26" name="Oval 25"/>
            <p:cNvSpPr/>
            <p:nvPr/>
          </p:nvSpPr>
          <p:spPr>
            <a:xfrm>
              <a:off x="140309" y="4057656"/>
              <a:ext cx="2372510" cy="918283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50" kern="0">
                <a:solidFill>
                  <a:sysClr val="window" lastClr="FFFFFF"/>
                </a:solidFill>
                <a:latin typeface="Tahoma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0129" y="3817416"/>
              <a:ext cx="752167" cy="682429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1937211" y="4151783"/>
              <a:ext cx="1026956" cy="526604"/>
              <a:chOff x="2489830" y="-494818"/>
              <a:chExt cx="4514232" cy="2632179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2489830" y="-494818"/>
                <a:ext cx="4514232" cy="2632179"/>
              </a:xfrm>
              <a:prstGeom prst="roundRect">
                <a:avLst>
                  <a:gd name="adj" fmla="val 797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2694618" y="1616237"/>
                <a:ext cx="4205271" cy="389523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050" b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 pitchFamily="34" charset="0"/>
                  </a:rPr>
                  <a:t>  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128841" y="3741676"/>
              <a:ext cx="701148" cy="58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>
                  <a:solidFill>
                    <a:prstClr val="black"/>
                  </a:solidFill>
                  <a:latin typeface="Tahoma"/>
                  <a:cs typeface="Tahoma"/>
                </a:rPr>
                <a:t>Edge Network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505480" y="4232820"/>
              <a:ext cx="410480" cy="135278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969276" y="4223733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08923" y="4620315"/>
              <a:ext cx="469613" cy="48882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l="20534" r="24493"/>
            <a:stretch/>
          </p:blipFill>
          <p:spPr>
            <a:xfrm>
              <a:off x="306187" y="4678387"/>
              <a:ext cx="460941" cy="440876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89" y="4151783"/>
              <a:ext cx="446198" cy="446198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965" y="3837469"/>
              <a:ext cx="440373" cy="44037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248" y="4898825"/>
              <a:ext cx="490633" cy="49063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l="16997" t="15503" r="18563" b="18559"/>
            <a:stretch/>
          </p:blipFill>
          <p:spPr>
            <a:xfrm>
              <a:off x="915798" y="4382643"/>
              <a:ext cx="421320" cy="431117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sp>
          <p:nvSpPr>
            <p:cNvPr id="40" name="Rounded Rectangle 39"/>
            <p:cNvSpPr/>
            <p:nvPr/>
          </p:nvSpPr>
          <p:spPr>
            <a:xfrm>
              <a:off x="3435853" y="4142450"/>
              <a:ext cx="1090641" cy="877779"/>
            </a:xfrm>
            <a:prstGeom prst="roundRect">
              <a:avLst>
                <a:gd name="adj" fmla="val 1340"/>
              </a:avLst>
            </a:prstGeom>
            <a:solidFill>
              <a:srgbClr val="FFFFFF"/>
            </a:solidFill>
            <a:ln w="2857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90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  <a:p>
              <a:pPr>
                <a:defRPr/>
              </a:pPr>
              <a:endParaRPr lang="en-US" sz="90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18424" y="4729631"/>
              <a:ext cx="1080736" cy="238572"/>
            </a:xfrm>
            <a:prstGeom prst="roundRect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l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n-US" sz="788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</a:rPr>
                <a:t>  </a:t>
              </a:r>
              <a:r>
                <a:rPr lang="en-US" sz="75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</a:rPr>
                <a:t>Infrastructure</a:t>
              </a:r>
              <a:endParaRPr lang="en-US" sz="788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0695" y="4690734"/>
              <a:ext cx="271036" cy="329495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2130067" y="4396978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01933" y="4326991"/>
              <a:ext cx="410480" cy="135278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654333" y="4479391"/>
              <a:ext cx="410480" cy="135278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46" name="Right Arrow 45"/>
            <p:cNvSpPr/>
            <p:nvPr/>
          </p:nvSpPr>
          <p:spPr>
            <a:xfrm flipH="1">
              <a:off x="440699" y="5109862"/>
              <a:ext cx="1793664" cy="413813"/>
            </a:xfrm>
            <a:prstGeom prst="rightArrow">
              <a:avLst/>
            </a:prstGeom>
            <a:solidFill>
              <a:srgbClr val="7492D8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de-DE" sz="825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ight Arrow 46"/>
            <p:cNvSpPr/>
            <p:nvPr/>
          </p:nvSpPr>
          <p:spPr>
            <a:xfrm>
              <a:off x="2625874" y="5109139"/>
              <a:ext cx="1357651" cy="413813"/>
            </a:xfrm>
            <a:prstGeom prst="rightArrow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008C6E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de-DE" sz="825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59251" y="2618911"/>
            <a:ext cx="3121331" cy="1237899"/>
            <a:chOff x="143161" y="1333454"/>
            <a:chExt cx="4624542" cy="1780888"/>
          </a:xfrm>
        </p:grpSpPr>
        <p:sp>
          <p:nvSpPr>
            <p:cNvPr id="50" name="Oval 49"/>
            <p:cNvSpPr/>
            <p:nvPr/>
          </p:nvSpPr>
          <p:spPr>
            <a:xfrm>
              <a:off x="226281" y="1649434"/>
              <a:ext cx="2372510" cy="918283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50" kern="0">
                <a:solidFill>
                  <a:sysClr val="window" lastClr="FFFFFF"/>
                </a:solidFill>
                <a:latin typeface="Tahoma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101" y="1409194"/>
              <a:ext cx="752167" cy="682429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2023183" y="1743561"/>
              <a:ext cx="1026956" cy="526604"/>
              <a:chOff x="2489830" y="-494818"/>
              <a:chExt cx="4514232" cy="2632179"/>
            </a:xfrm>
          </p:grpSpPr>
          <p:sp>
            <p:nvSpPr>
              <p:cNvPr id="69" name="Rounded Rectangle 68"/>
              <p:cNvSpPr/>
              <p:nvPr/>
            </p:nvSpPr>
            <p:spPr>
              <a:xfrm>
                <a:off x="2489830" y="-494818"/>
                <a:ext cx="4514232" cy="2632179"/>
              </a:xfrm>
              <a:prstGeom prst="roundRect">
                <a:avLst>
                  <a:gd name="adj" fmla="val 797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2694618" y="1616237"/>
                <a:ext cx="4205271" cy="389523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050" b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 pitchFamily="34" charset="0"/>
                  </a:rPr>
                  <a:t>  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2214813" y="1333454"/>
              <a:ext cx="701148" cy="58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675" kern="0" dirty="0">
                  <a:solidFill>
                    <a:prstClr val="black"/>
                  </a:solidFill>
                  <a:latin typeface="Tahoma"/>
                  <a:cs typeface="Tahoma"/>
                </a:rPr>
                <a:t>Edge Network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055248" y="1815511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94895" y="2212093"/>
              <a:ext cx="469613" cy="48882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/>
            <a:srcRect l="20534" r="24493"/>
            <a:stretch/>
          </p:blipFill>
          <p:spPr>
            <a:xfrm>
              <a:off x="392159" y="2270165"/>
              <a:ext cx="460941" cy="440876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161" y="1743561"/>
              <a:ext cx="446198" cy="446198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937" y="1429247"/>
              <a:ext cx="440373" cy="44037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220" y="2490603"/>
              <a:ext cx="490633" cy="49063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8"/>
            <a:srcRect l="16997" t="15503" r="18563" b="18559"/>
            <a:stretch/>
          </p:blipFill>
          <p:spPr>
            <a:xfrm>
              <a:off x="1001770" y="1974421"/>
              <a:ext cx="421320" cy="431117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sp>
          <p:nvSpPr>
            <p:cNvPr id="61" name="Rounded Rectangle 60"/>
            <p:cNvSpPr/>
            <p:nvPr/>
          </p:nvSpPr>
          <p:spPr>
            <a:xfrm>
              <a:off x="3521825" y="1734228"/>
              <a:ext cx="1090641" cy="877779"/>
            </a:xfrm>
            <a:prstGeom prst="roundRect">
              <a:avLst>
                <a:gd name="adj" fmla="val 1340"/>
              </a:avLst>
            </a:prstGeom>
            <a:solidFill>
              <a:srgbClr val="FFFFFF"/>
            </a:solidFill>
            <a:ln w="2857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en-US" sz="90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  <a:p>
              <a:pPr defTabSz="685800">
                <a:defRPr/>
              </a:pPr>
              <a:endParaRPr lang="en-US" sz="90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3604396" y="2321409"/>
              <a:ext cx="1080736" cy="238572"/>
            </a:xfrm>
            <a:prstGeom prst="roundRect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l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n-US" sz="788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</a:rPr>
                <a:t>  </a:t>
              </a:r>
              <a:r>
                <a:rPr lang="en-US" sz="75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</a:rPr>
                <a:t>Infrastructure</a:t>
              </a:r>
              <a:endParaRPr lang="en-US" sz="788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6667" y="2282512"/>
              <a:ext cx="271036" cy="329495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216039" y="1988756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3587905" y="1918769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solidFill>
                <a:srgbClr val="7492D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3740305" y="2071169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solidFill>
                <a:srgbClr val="7492D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67" name="Left-Right Arrow 66"/>
            <p:cNvSpPr/>
            <p:nvPr/>
          </p:nvSpPr>
          <p:spPr>
            <a:xfrm>
              <a:off x="560357" y="2723943"/>
              <a:ext cx="1793664" cy="378423"/>
            </a:xfrm>
            <a:prstGeom prst="leftRightArrow">
              <a:avLst/>
            </a:prstGeom>
            <a:solidFill>
              <a:srgbClr val="7492D8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de-DE" sz="825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Left-Right Arrow 67"/>
            <p:cNvSpPr/>
            <p:nvPr/>
          </p:nvSpPr>
          <p:spPr>
            <a:xfrm>
              <a:off x="2729884" y="2735919"/>
              <a:ext cx="1329047" cy="378423"/>
            </a:xfrm>
            <a:prstGeom prst="leftRightArrow">
              <a:avLst/>
            </a:prstGeom>
            <a:solidFill>
              <a:srgbClr val="B7C7EB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de-DE" sz="825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666925" y="4312209"/>
            <a:ext cx="3121331" cy="1254455"/>
            <a:chOff x="82949" y="3453300"/>
            <a:chExt cx="4624542" cy="1804705"/>
          </a:xfrm>
        </p:grpSpPr>
        <p:sp>
          <p:nvSpPr>
            <p:cNvPr id="73" name="Oval 72"/>
            <p:cNvSpPr/>
            <p:nvPr/>
          </p:nvSpPr>
          <p:spPr>
            <a:xfrm>
              <a:off x="166069" y="3769280"/>
              <a:ext cx="2372510" cy="918283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50" kern="0">
                <a:solidFill>
                  <a:sysClr val="window" lastClr="FFFFFF"/>
                </a:solidFill>
                <a:latin typeface="Tahoma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5889" y="3529040"/>
              <a:ext cx="752167" cy="682429"/>
            </a:xfrm>
            <a:prstGeom prst="rect">
              <a:avLst/>
            </a:prstGeom>
          </p:spPr>
        </p:pic>
        <p:grpSp>
          <p:nvGrpSpPr>
            <p:cNvPr id="75" name="Group 74"/>
            <p:cNvGrpSpPr/>
            <p:nvPr/>
          </p:nvGrpSpPr>
          <p:grpSpPr>
            <a:xfrm>
              <a:off x="1962971" y="3863407"/>
              <a:ext cx="1026956" cy="526604"/>
              <a:chOff x="2489830" y="-494818"/>
              <a:chExt cx="4514232" cy="2632177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2489830" y="-494818"/>
                <a:ext cx="4514232" cy="2632177"/>
              </a:xfrm>
              <a:prstGeom prst="roundRect">
                <a:avLst>
                  <a:gd name="adj" fmla="val 797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  <a:p>
                <a:pPr algn="r" defTabSz="685800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2694618" y="1616237"/>
                <a:ext cx="4205271" cy="389523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050" b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 pitchFamily="34" charset="0"/>
                  </a:rPr>
                  <a:t>  </a:t>
                </a: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2154601" y="3453300"/>
              <a:ext cx="701148" cy="58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675" kern="0" dirty="0">
                  <a:solidFill>
                    <a:prstClr val="black"/>
                  </a:solidFill>
                  <a:latin typeface="Tahoma"/>
                  <a:cs typeface="Tahoma"/>
                </a:rPr>
                <a:t>Edge Network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1995036" y="3935357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34683" y="4331939"/>
              <a:ext cx="469613" cy="48882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4"/>
            <a:srcRect l="20534" r="24493"/>
            <a:stretch/>
          </p:blipFill>
          <p:spPr>
            <a:xfrm>
              <a:off x="331947" y="4390011"/>
              <a:ext cx="460941" cy="440876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949" y="3863407"/>
              <a:ext cx="446198" cy="446198"/>
            </a:xfrm>
            <a:prstGeom prst="rect">
              <a:avLst/>
            </a:prstGeom>
            <a:ln>
              <a:solidFill>
                <a:sysClr val="windowText" lastClr="000000">
                  <a:lumMod val="85000"/>
                  <a:lumOff val="15000"/>
                </a:sysClr>
              </a:solidFill>
            </a:ln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725" y="3549093"/>
              <a:ext cx="440373" cy="44037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008" y="4610449"/>
              <a:ext cx="490633" cy="490633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8"/>
            <a:srcRect l="16997" t="15503" r="18563" b="18559"/>
            <a:stretch/>
          </p:blipFill>
          <p:spPr>
            <a:xfrm>
              <a:off x="941558" y="4094267"/>
              <a:ext cx="421320" cy="431117"/>
            </a:xfrm>
            <a:prstGeom prst="rect">
              <a:avLst/>
            </a:prstGeom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p:spPr>
        </p:pic>
        <p:sp>
          <p:nvSpPr>
            <p:cNvPr id="84" name="Rounded Rectangle 83"/>
            <p:cNvSpPr/>
            <p:nvPr/>
          </p:nvSpPr>
          <p:spPr>
            <a:xfrm>
              <a:off x="3461613" y="3854074"/>
              <a:ext cx="1090641" cy="877779"/>
            </a:xfrm>
            <a:prstGeom prst="roundRect">
              <a:avLst>
                <a:gd name="adj" fmla="val 1340"/>
              </a:avLst>
            </a:prstGeom>
            <a:solidFill>
              <a:srgbClr val="FFFFFF"/>
            </a:solidFill>
            <a:ln w="2857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en-US" sz="90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  <a:p>
              <a:pPr defTabSz="685800">
                <a:defRPr/>
              </a:pPr>
              <a:endParaRPr lang="en-US" sz="90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3544184" y="4441255"/>
              <a:ext cx="1080736" cy="238572"/>
            </a:xfrm>
            <a:prstGeom prst="roundRect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l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n-US" sz="788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</a:rPr>
                <a:t>  </a:t>
              </a:r>
              <a:r>
                <a:rPr lang="en-US" sz="75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</a:rPr>
                <a:t>Infrastructure</a:t>
              </a:r>
              <a:endParaRPr lang="en-US" sz="788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36455" y="4402358"/>
              <a:ext cx="271036" cy="329495"/>
            </a:xfrm>
            <a:prstGeom prst="rect">
              <a:avLst/>
            </a:prstGeom>
          </p:spPr>
        </p:pic>
        <p:sp>
          <p:nvSpPr>
            <p:cNvPr id="87" name="Rounded Rectangle 86"/>
            <p:cNvSpPr/>
            <p:nvPr/>
          </p:nvSpPr>
          <p:spPr>
            <a:xfrm>
              <a:off x="2155827" y="4108602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527693" y="4038615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solidFill>
                <a:srgbClr val="7492D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680093" y="4191015"/>
              <a:ext cx="410480" cy="135278"/>
            </a:xfrm>
            <a:prstGeom prst="roundRect">
              <a:avLst/>
            </a:prstGeom>
            <a:solidFill>
              <a:srgbClr val="7492D8"/>
            </a:solidFill>
            <a:ln w="6350" cap="flat" cmpd="sng" algn="ctr">
              <a:solidFill>
                <a:srgbClr val="7492D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de-DE" sz="375" kern="0" dirty="0">
                  <a:solidFill>
                    <a:prstClr val="white"/>
                  </a:solidFill>
                  <a:latin typeface="Tahoma"/>
                  <a:ea typeface="ＭＳ Ｐゴシック" pitchFamily="46" charset="-128"/>
                </a:rPr>
                <a:t>Apps</a:t>
              </a:r>
            </a:p>
          </p:txBody>
        </p:sp>
        <p:sp>
          <p:nvSpPr>
            <p:cNvPr id="90" name="Left-Right Arrow 89"/>
            <p:cNvSpPr/>
            <p:nvPr/>
          </p:nvSpPr>
          <p:spPr>
            <a:xfrm>
              <a:off x="532940" y="4867606"/>
              <a:ext cx="1793664" cy="378423"/>
            </a:xfrm>
            <a:prstGeom prst="leftRightArrow">
              <a:avLst/>
            </a:prstGeom>
            <a:solidFill>
              <a:srgbClr val="7492D8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de-DE" sz="825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Left-Right Arrow 90"/>
            <p:cNvSpPr/>
            <p:nvPr/>
          </p:nvSpPr>
          <p:spPr>
            <a:xfrm>
              <a:off x="2702467" y="4879582"/>
              <a:ext cx="1329047" cy="378423"/>
            </a:xfrm>
            <a:prstGeom prst="leftRightArrow">
              <a:avLst/>
            </a:prstGeom>
            <a:solidFill>
              <a:srgbClr val="7492D8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de-DE" sz="825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1350816" y="2198157"/>
            <a:ext cx="1720918" cy="234498"/>
          </a:xfrm>
          <a:prstGeom prst="rect">
            <a:avLst/>
          </a:prstGeom>
        </p:spPr>
        <p:txBody>
          <a:bodyPr vert="horz" wrap="none" lIns="113400" tIns="0" rIns="0" bIns="0" rtlCol="0">
            <a:noAutofit/>
          </a:bodyPr>
          <a:lstStyle/>
          <a:p>
            <a:pPr>
              <a:lnSpc>
                <a:spcPts val="2100"/>
              </a:lnSpc>
              <a:spcBef>
                <a:spcPts val="420"/>
              </a:spcBef>
              <a:buClr>
                <a:schemeClr val="tx1"/>
              </a:buClr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Independent Networks</a:t>
            </a:r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331504" y="3971166"/>
            <a:ext cx="1720918" cy="234498"/>
          </a:xfrm>
          <a:prstGeom prst="rect">
            <a:avLst/>
          </a:prstGeom>
        </p:spPr>
        <p:txBody>
          <a:bodyPr vert="horz" wrap="none" lIns="113400" tIns="0" rIns="0" bIns="0" rtlCol="0">
            <a:noAutofit/>
          </a:bodyPr>
          <a:lstStyle/>
          <a:p>
            <a:pPr>
              <a:lnSpc>
                <a:spcPts val="2100"/>
              </a:lnSpc>
              <a:spcBef>
                <a:spcPts val="420"/>
              </a:spcBef>
              <a:buClr>
                <a:schemeClr val="tx1"/>
              </a:buClr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Back-to-Back Backhaul Networks</a:t>
            </a:r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547290" y="3957131"/>
            <a:ext cx="1720918" cy="234498"/>
          </a:xfrm>
          <a:prstGeom prst="rect">
            <a:avLst/>
          </a:prstGeom>
        </p:spPr>
        <p:txBody>
          <a:bodyPr vert="horz" wrap="none" lIns="113400" tIns="0" rIns="0" bIns="0" rtlCol="0">
            <a:noAutofit/>
          </a:bodyPr>
          <a:lstStyle/>
          <a:p>
            <a:pPr>
              <a:lnSpc>
                <a:spcPts val="2100"/>
              </a:lnSpc>
              <a:spcBef>
                <a:spcPts val="420"/>
              </a:spcBef>
              <a:buClr>
                <a:schemeClr val="tx1"/>
              </a:buClr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End-to-end Integrated Edge</a:t>
            </a:r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528167" y="2202101"/>
            <a:ext cx="1720918" cy="234498"/>
          </a:xfrm>
          <a:prstGeom prst="rect">
            <a:avLst/>
          </a:prstGeom>
        </p:spPr>
        <p:txBody>
          <a:bodyPr vert="horz" wrap="none" lIns="113400" tIns="0" rIns="0" bIns="0" rtlCol="0">
            <a:noAutofit/>
          </a:bodyPr>
          <a:lstStyle/>
          <a:p>
            <a:pPr>
              <a:lnSpc>
                <a:spcPts val="2100"/>
              </a:lnSpc>
              <a:spcBef>
                <a:spcPts val="420"/>
              </a:spcBef>
              <a:buClr>
                <a:schemeClr val="tx1"/>
              </a:buClr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Integrated Edge with Unreliable Backhaul</a:t>
            </a:r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1" grpId="0"/>
      <p:bldP spid="122" grpId="0"/>
      <p:bldP spid="1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Edge Service Hosting nodes give the opportunity to localize communication and to optimize the usage of the backhaul resources</a:t>
            </a:r>
            <a:endParaRPr lang="de-DE" dirty="0"/>
          </a:p>
          <a:p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Edge networks have all the premises to remain as the basis of future communication</a:t>
            </a:r>
          </a:p>
          <a:p>
            <a:pPr lvl="1"/>
            <a:r>
              <a:rPr lang="en-US" dirty="0" smtClean="0"/>
              <a:t>Cloud computing and softwarization is a large success</a:t>
            </a:r>
          </a:p>
          <a:p>
            <a:pPr lvl="1"/>
            <a:r>
              <a:rPr lang="en-US" dirty="0" smtClean="0"/>
              <a:t>Hardware became performant and cheap</a:t>
            </a:r>
          </a:p>
          <a:p>
            <a:pPr lvl="1"/>
            <a:r>
              <a:rPr lang="en-US" dirty="0" smtClean="0"/>
              <a:t>Edge network administrators are already adopting a large amount of these technologies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Edge (Distributed) Network Deployments</a:t>
            </a:r>
            <a:endParaRPr lang="de-DE" cap="none" dirty="0"/>
          </a:p>
        </p:txBody>
      </p:sp>
      <p:sp>
        <p:nvSpPr>
          <p:cNvPr id="6" name="Oval 5"/>
          <p:cNvSpPr/>
          <p:nvPr/>
        </p:nvSpPr>
        <p:spPr>
          <a:xfrm>
            <a:off x="2570703" y="4609794"/>
            <a:ext cx="1179828" cy="399879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50" kern="0" dirty="0">
              <a:solidFill>
                <a:prstClr val="black">
                  <a:lumMod val="85000"/>
                  <a:lumOff val="15000"/>
                </a:prstClr>
              </a:solidFill>
              <a:latin typeface="Taho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72797" y="4042244"/>
            <a:ext cx="1373402" cy="1222168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endParaRPr lang="en-US" sz="1350" kern="0" dirty="0">
              <a:solidFill>
                <a:srgbClr val="000000"/>
              </a:solidFill>
              <a:latin typeface="Tahoma"/>
              <a:ea typeface="ＭＳ Ｐゴシック" pitchFamily="46" charset="-128"/>
            </a:endParaRPr>
          </a:p>
          <a:p>
            <a:pPr algn="r" defTabSz="685800">
              <a:defRPr/>
            </a:pPr>
            <a:endParaRPr lang="en-US" sz="1350" kern="0" dirty="0">
              <a:solidFill>
                <a:srgbClr val="000000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47450" y="4901950"/>
            <a:ext cx="1223709" cy="271856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675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Infrastructure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595" y="4753712"/>
            <a:ext cx="476779" cy="55494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16285" y="4593464"/>
            <a:ext cx="1179828" cy="399879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50" kern="0" dirty="0">
              <a:solidFill>
                <a:prstClr val="black">
                  <a:lumMod val="85000"/>
                  <a:lumOff val="15000"/>
                </a:prstClr>
              </a:solidFill>
              <a:latin typeface="Tahoma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817" y="4571618"/>
            <a:ext cx="234620" cy="406133"/>
          </a:xfrm>
          <a:prstGeom prst="rect">
            <a:avLst/>
          </a:prstGeom>
        </p:spPr>
      </p:pic>
      <p:pic>
        <p:nvPicPr>
          <p:cNvPr id="12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281" y="4464782"/>
            <a:ext cx="234620" cy="406133"/>
          </a:xfrm>
          <a:prstGeom prst="rect">
            <a:avLst/>
          </a:prstGeom>
        </p:spPr>
      </p:pic>
      <p:pic>
        <p:nvPicPr>
          <p:cNvPr id="13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152" y="4403600"/>
            <a:ext cx="234620" cy="406133"/>
          </a:xfrm>
          <a:prstGeom prst="rect">
            <a:avLst/>
          </a:prstGeom>
        </p:spPr>
      </p:pic>
      <p:pic>
        <p:nvPicPr>
          <p:cNvPr id="14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621" y="4515382"/>
            <a:ext cx="234620" cy="406133"/>
          </a:xfrm>
          <a:prstGeom prst="rect">
            <a:avLst/>
          </a:prstGeom>
        </p:spPr>
      </p:pic>
      <p:sp>
        <p:nvSpPr>
          <p:cNvPr id="15" name="TextBox 12"/>
          <p:cNvSpPr txBox="1"/>
          <p:nvPr/>
        </p:nvSpPr>
        <p:spPr>
          <a:xfrm>
            <a:off x="4723371" y="4993858"/>
            <a:ext cx="1732894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ct val="50000"/>
              </a:spcBef>
              <a:buClr>
                <a:srgbClr val="F0AB00"/>
              </a:buClr>
              <a:buSzPct val="80000"/>
              <a:defRPr/>
            </a:pPr>
            <a:r>
              <a:rPr lang="en-US" sz="7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Verdana"/>
                <a:ea typeface="Arial Unicode MS" pitchFamily="34" charset="-128"/>
                <a:cs typeface="Arial Unicode MS" pitchFamily="34" charset="-128"/>
              </a:rPr>
              <a:t>Fixed or Mobile/ Backhaul</a:t>
            </a:r>
          </a:p>
          <a:p>
            <a:pPr algn="ctr" defTabSz="342900">
              <a:spcBef>
                <a:spcPct val="50000"/>
              </a:spcBef>
              <a:buClr>
                <a:srgbClr val="F0AB00"/>
              </a:buClr>
              <a:buSzPct val="80000"/>
              <a:defRPr/>
            </a:pPr>
            <a:r>
              <a:rPr lang="en-US" sz="7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Verdana"/>
                <a:ea typeface="Arial Unicode MS" pitchFamily="34" charset="-128"/>
                <a:cs typeface="Arial Unicode MS" pitchFamily="34" charset="-128"/>
              </a:rPr>
              <a:t>Wide Area Network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13120" y="4328064"/>
            <a:ext cx="1041816" cy="936349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endParaRPr lang="en-US" sz="1350" kern="0" dirty="0">
              <a:solidFill>
                <a:srgbClr val="000000"/>
              </a:solidFill>
              <a:latin typeface="Tahoma"/>
              <a:ea typeface="ＭＳ Ｐゴシック" pitchFamily="46" charset="-128"/>
            </a:endParaRPr>
          </a:p>
          <a:p>
            <a:pPr algn="r" defTabSz="685800">
              <a:defRPr/>
            </a:pPr>
            <a:endParaRPr lang="en-US" sz="1350" kern="0" dirty="0">
              <a:solidFill>
                <a:srgbClr val="000000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83175" y="4918618"/>
            <a:ext cx="901709" cy="286311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675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Infrastructure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79" y="4954243"/>
            <a:ext cx="354118" cy="412175"/>
          </a:xfrm>
          <a:prstGeom prst="rect">
            <a:avLst/>
          </a:prstGeom>
        </p:spPr>
      </p:pic>
      <p:pic>
        <p:nvPicPr>
          <p:cNvPr id="1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36" y="4587948"/>
            <a:ext cx="234620" cy="406133"/>
          </a:xfrm>
          <a:prstGeom prst="rect">
            <a:avLst/>
          </a:prstGeom>
        </p:spPr>
      </p:pic>
      <p:pic>
        <p:nvPicPr>
          <p:cNvPr id="20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700" y="4481112"/>
            <a:ext cx="234620" cy="406133"/>
          </a:xfrm>
          <a:prstGeom prst="rect">
            <a:avLst/>
          </a:prstGeom>
        </p:spPr>
      </p:pic>
      <p:pic>
        <p:nvPicPr>
          <p:cNvPr id="2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71" y="4419930"/>
            <a:ext cx="234620" cy="406133"/>
          </a:xfrm>
          <a:prstGeom prst="rect">
            <a:avLst/>
          </a:prstGeom>
        </p:spPr>
      </p:pic>
      <p:pic>
        <p:nvPicPr>
          <p:cNvPr id="22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39" y="4531712"/>
            <a:ext cx="234620" cy="406133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2290722" y="5010188"/>
            <a:ext cx="173289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ct val="50000"/>
              </a:spcBef>
              <a:buClr>
                <a:srgbClr val="F0AB00"/>
              </a:buClr>
              <a:buSzPct val="80000"/>
              <a:defRPr/>
            </a:pPr>
            <a:r>
              <a:rPr lang="en-US" sz="7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Verdana"/>
                <a:ea typeface="Arial Unicode MS" pitchFamily="34" charset="-128"/>
                <a:cs typeface="Arial Unicode MS" pitchFamily="34" charset="-128"/>
              </a:rPr>
              <a:t>Local Access Network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33115" y="4481110"/>
            <a:ext cx="678320" cy="757106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endParaRPr lang="en-US" sz="1350" kern="0" dirty="0">
              <a:solidFill>
                <a:srgbClr val="000000"/>
              </a:solidFill>
              <a:latin typeface="Tahoma"/>
              <a:ea typeface="ＭＳ Ｐゴシック" pitchFamily="46" charset="-128"/>
            </a:endParaRPr>
          </a:p>
          <a:p>
            <a:pPr algn="r" defTabSz="685800">
              <a:defRPr/>
            </a:pPr>
            <a:endParaRPr lang="en-US" sz="1350" kern="0" dirty="0">
              <a:solidFill>
                <a:srgbClr val="000000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895023" y="4918618"/>
            <a:ext cx="554504" cy="286311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6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Infrastructure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103198" y="4629634"/>
            <a:ext cx="395069" cy="39518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white"/>
                </a:solidFill>
                <a:latin typeface="Tahoma"/>
                <a:ea typeface="ＭＳ Ｐゴシック" pitchFamily="46" charset="-128"/>
              </a:rPr>
              <a:t>UE</a:t>
            </a:r>
            <a:endParaRPr lang="de-DE" sz="900" kern="0" dirty="0">
              <a:solidFill>
                <a:prstClr val="white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66030" y="4705000"/>
            <a:ext cx="395069" cy="39518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white"/>
                </a:solidFill>
                <a:latin typeface="Tahoma"/>
                <a:ea typeface="ＭＳ Ｐゴシック" pitchFamily="46" charset="-128"/>
              </a:rPr>
              <a:t>UE</a:t>
            </a:r>
            <a:endParaRPr lang="de-DE" sz="900" kern="0" dirty="0">
              <a:solidFill>
                <a:prstClr val="white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28861" y="4780366"/>
            <a:ext cx="395069" cy="39518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white"/>
                </a:solidFill>
                <a:latin typeface="Tahoma"/>
                <a:ea typeface="ＭＳ Ｐゴシック" pitchFamily="46" charset="-128"/>
              </a:rPr>
              <a:t>UE</a:t>
            </a:r>
            <a:endParaRPr lang="de-DE" sz="900" kern="0" dirty="0">
              <a:solidFill>
                <a:prstClr val="white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91693" y="4855732"/>
            <a:ext cx="395069" cy="39518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white"/>
                </a:solidFill>
                <a:latin typeface="Tahoma"/>
                <a:ea typeface="ＭＳ Ｐゴシック" pitchFamily="46" charset="-128"/>
              </a:rPr>
              <a:t>UE</a:t>
            </a:r>
            <a:endParaRPr lang="de-DE" sz="900" kern="0" dirty="0">
              <a:solidFill>
                <a:prstClr val="white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09099" y="5250920"/>
            <a:ext cx="768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b="1" kern="0" dirty="0">
                <a:solidFill>
                  <a:prstClr val="black"/>
                </a:solidFill>
                <a:latin typeface="Calibri"/>
              </a:rPr>
              <a:t>Fog Nodes</a:t>
            </a:r>
            <a:endParaRPr lang="de-DE" sz="105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46053" y="5278727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b="1" kern="0" dirty="0">
                <a:solidFill>
                  <a:prstClr val="black"/>
                </a:solidFill>
                <a:latin typeface="Calibri"/>
              </a:rPr>
              <a:t>Edge Nodes</a:t>
            </a:r>
            <a:endParaRPr lang="de-DE" sz="105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57632" y="5305610"/>
            <a:ext cx="9396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b="1" kern="0" dirty="0">
                <a:solidFill>
                  <a:prstClr val="black"/>
                </a:solidFill>
                <a:latin typeface="Calibri"/>
              </a:rPr>
              <a:t>Central Cloud</a:t>
            </a:r>
            <a:endParaRPr lang="de-DE" sz="105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6557763" y="3933616"/>
            <a:ext cx="803081" cy="71971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DE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9098" y="3487091"/>
            <a:ext cx="129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i="1" kern="0" dirty="0" err="1">
                <a:solidFill>
                  <a:prstClr val="black"/>
                </a:solidFill>
                <a:latin typeface="Calibri"/>
              </a:rPr>
              <a:t>Softwarization</a:t>
            </a:r>
            <a:r>
              <a:rPr lang="en-US" sz="1200" i="1" kern="0" dirty="0">
                <a:solidFill>
                  <a:prstClr val="black"/>
                </a:solidFill>
                <a:latin typeface="Calibri"/>
              </a:rPr>
              <a:t> of the network</a:t>
            </a:r>
            <a:endParaRPr lang="de-DE" sz="1200" i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Down Arrow 34"/>
          <p:cNvSpPr/>
          <p:nvPr/>
        </p:nvSpPr>
        <p:spPr>
          <a:xfrm rot="5400000">
            <a:off x="4933763" y="3231185"/>
            <a:ext cx="768903" cy="2173766"/>
          </a:xfrm>
          <a:prstGeom prst="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DE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79359" y="3495958"/>
            <a:ext cx="188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i="1" kern="0" dirty="0">
                <a:solidFill>
                  <a:prstClr val="black"/>
                </a:solidFill>
                <a:latin typeface="Calibri"/>
              </a:rPr>
              <a:t>Moving the intelligence towards the edge</a:t>
            </a:r>
            <a:endParaRPr lang="de-DE" sz="1200" i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2731901" y="3933615"/>
            <a:ext cx="803081" cy="729524"/>
          </a:xfrm>
          <a:prstGeom prst="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/>
            <a:endParaRPr lang="de-DE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01839" y="3512169"/>
            <a:ext cx="210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i="1" kern="0" dirty="0">
                <a:solidFill>
                  <a:prstClr val="black"/>
                </a:solidFill>
                <a:latin typeface="Calibri"/>
              </a:rPr>
              <a:t>Integration of existing and new local access networks</a:t>
            </a:r>
            <a:endParaRPr lang="de-DE" sz="1200" i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8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4420" y="1220310"/>
            <a:ext cx="8366052" cy="605317"/>
          </a:xfrm>
        </p:spPr>
        <p:txBody>
          <a:bodyPr/>
          <a:lstStyle/>
          <a:p>
            <a:r>
              <a:rPr lang="en-US" dirty="0" smtClean="0"/>
              <a:t>Depending on the use case deployment, the Edge Networks may provide different connectivity models (and different edge/central split architectures)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UE connectivity models for edge networks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560538" y="1836069"/>
            <a:ext cx="2098722" cy="359073"/>
          </a:xfrm>
          <a:prstGeom prst="rect">
            <a:avLst/>
          </a:prstGeom>
        </p:spPr>
        <p:txBody>
          <a:bodyPr vert="horz" wrap="square" lIns="151200" tIns="0" rIns="0" bIns="0" rtlCol="0">
            <a:sp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local connectivity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6758" y="1841270"/>
            <a:ext cx="3384003" cy="359073"/>
          </a:xfrm>
          <a:prstGeom prst="rect">
            <a:avLst/>
          </a:prstGeom>
        </p:spPr>
        <p:txBody>
          <a:bodyPr vert="horz" wrap="square" lIns="151200" tIns="0" rIns="0" bIns="0" rtlCol="0">
            <a:spAutoFit/>
          </a:bodyPr>
          <a:lstStyle/>
          <a:p>
            <a:pPr algn="ctr"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local distributed connectivity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8" y="2180540"/>
            <a:ext cx="2746945" cy="176988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251" y="2174756"/>
            <a:ext cx="2771291" cy="17756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610" y="2078916"/>
            <a:ext cx="2640776" cy="187150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873997" y="1836069"/>
            <a:ext cx="3384003" cy="359073"/>
          </a:xfrm>
          <a:prstGeom prst="rect">
            <a:avLst/>
          </a:prstGeom>
        </p:spPr>
        <p:txBody>
          <a:bodyPr vert="horz" wrap="square" lIns="151200" tIns="0" rIns="0" bIns="0" rtlCol="0">
            <a:spAutoFit/>
          </a:bodyPr>
          <a:lstStyle/>
          <a:p>
            <a:pPr algn="ctr"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Roaming to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macro-operator(s)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71533" y="3758350"/>
            <a:ext cx="2098722" cy="359073"/>
          </a:xfrm>
          <a:prstGeom prst="rect">
            <a:avLst/>
          </a:prstGeom>
        </p:spPr>
        <p:txBody>
          <a:bodyPr vert="horz" wrap="square" lIns="151200" tIns="0" rIns="0" bIns="0" rtlCol="0">
            <a:sp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 connection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454" y="4054002"/>
            <a:ext cx="2746946" cy="194674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798" y="4053986"/>
            <a:ext cx="2836479" cy="20102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272269" y="3782811"/>
            <a:ext cx="2098722" cy="359073"/>
          </a:xfrm>
          <a:prstGeom prst="rect">
            <a:avLst/>
          </a:prstGeom>
        </p:spPr>
        <p:txBody>
          <a:bodyPr vert="horz" wrap="square" lIns="151200" tIns="0" rIns="0" bIns="0" rtlCol="0">
            <a:spAutoFit/>
          </a:bodyPr>
          <a:lstStyle/>
          <a:p>
            <a:pPr>
              <a:lnSpc>
                <a:spcPts val="2800"/>
              </a:lnSpc>
              <a:spcBef>
                <a:spcPts val="56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Operator</a:t>
            </a:r>
            <a:endParaRPr 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6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4" grpId="0"/>
      <p:bldP spid="55" grpId="0"/>
      <p:bldP spid="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These edge networks are similar to the Local Access Networks and could be separately administrated from the end-to-end operator network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582302" cy="3988027"/>
          </a:xfrm>
        </p:spPr>
        <p:txBody>
          <a:bodyPr/>
          <a:lstStyle/>
          <a:p>
            <a:r>
              <a:rPr lang="en-US" dirty="0" smtClean="0"/>
              <a:t>The local edge node has to assure the local connectivity (L-AMF) and the offloading towards the local Application Servers (L-SMF and an offloading UPF)</a:t>
            </a:r>
          </a:p>
          <a:p>
            <a:r>
              <a:rPr lang="en-US" dirty="0" smtClean="0"/>
              <a:t>For multi-slice architectures also the NSSF has to be deployed</a:t>
            </a:r>
          </a:p>
          <a:p>
            <a:r>
              <a:rPr lang="en-US" dirty="0" smtClean="0"/>
              <a:t>For backhaul to other locations an SD-WAN solution adapted to 5G is included:</a:t>
            </a:r>
          </a:p>
          <a:p>
            <a:pPr lvl="1"/>
            <a:r>
              <a:rPr lang="en-US" dirty="0" smtClean="0"/>
              <a:t>Selecting between multiple available backhauls (satellite, terrestrial, OTT over mobile operators,  etc.)</a:t>
            </a:r>
          </a:p>
          <a:p>
            <a:pPr lvl="1"/>
            <a:r>
              <a:rPr lang="en-US" dirty="0" smtClean="0"/>
              <a:t>Establishing the best QoS across the available backhauls (gating, priorities, disconnections, etc.)</a:t>
            </a:r>
            <a:endParaRPr lang="en-US" dirty="0"/>
          </a:p>
          <a:p>
            <a:pPr lvl="1"/>
            <a:r>
              <a:rPr lang="en-US" dirty="0" smtClean="0"/>
              <a:t>Securing the backhaul connectivity</a:t>
            </a:r>
          </a:p>
          <a:p>
            <a:pPr lvl="1"/>
            <a:r>
              <a:rPr lang="en-US" dirty="0" smtClean="0"/>
              <a:t>Dynamic for nomadic and mobile edges 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Only Local (Distributed) and Additional Connectivity</a:t>
            </a:r>
            <a:endParaRPr lang="de-DE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05064"/>
            <a:ext cx="8160226" cy="20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2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An edge network can offer services to multiple devices pertaining to multiple operators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/>
              <a:t>In case the edge networks will proxy the connectivity for multiple other operators, it has to provide (national) multi-operator roaming </a:t>
            </a:r>
            <a:r>
              <a:rPr lang="en-US" dirty="0" smtClean="0"/>
              <a:t>capabilities</a:t>
            </a:r>
            <a:endParaRPr lang="de-DE" dirty="0" smtClean="0"/>
          </a:p>
          <a:p>
            <a:r>
              <a:rPr lang="en-US" dirty="0" smtClean="0"/>
              <a:t>A typical 5G roaming architecture adapted for local connectivity</a:t>
            </a:r>
          </a:p>
          <a:p>
            <a:pPr lvl="1"/>
            <a:r>
              <a:rPr lang="en-US" dirty="0" smtClean="0"/>
              <a:t>Agreement on the SLA offered to the subscribers incl. reliability of the local access network</a:t>
            </a:r>
          </a:p>
          <a:p>
            <a:r>
              <a:rPr lang="en-US" dirty="0" smtClean="0"/>
              <a:t>Fast handover to a visited network has to be considered</a:t>
            </a:r>
          </a:p>
          <a:p>
            <a:pPr lvl="1"/>
            <a:r>
              <a:rPr lang="en-US" dirty="0" err="1" smtClean="0"/>
              <a:t>vAMF-hAMF</a:t>
            </a:r>
            <a:r>
              <a:rPr lang="en-US" dirty="0" smtClean="0"/>
              <a:t> communication during the handover procedure</a:t>
            </a:r>
          </a:p>
          <a:p>
            <a:pPr lvl="1"/>
            <a:r>
              <a:rPr lang="en-US" dirty="0" err="1" smtClean="0"/>
              <a:t>vSMF-hSMF</a:t>
            </a:r>
            <a:r>
              <a:rPr lang="en-US" dirty="0" smtClean="0"/>
              <a:t> clear role separation</a:t>
            </a:r>
          </a:p>
          <a:p>
            <a:pPr lvl="1"/>
            <a:r>
              <a:rPr lang="en-US" dirty="0" smtClean="0"/>
              <a:t>The UE has to be announced when joining the visited network that she can enjoy the local services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Roaming to the macro-operator network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20" y="4004576"/>
            <a:ext cx="8458350" cy="211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operators may deploy edge nodes for optimizing their network connectivity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Self-backhauling </a:t>
            </a:r>
            <a:r>
              <a:rPr lang="en-US" dirty="0"/>
              <a:t>scenarios with the same or different access </a:t>
            </a:r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The backhaul may be over other access network (satellite, fixed networks, etc.)</a:t>
            </a:r>
          </a:p>
          <a:p>
            <a:pPr lvl="1"/>
            <a:r>
              <a:rPr lang="en-US" dirty="0" smtClean="0"/>
              <a:t>The proxy node may include local application servers or only proxy radio messages</a:t>
            </a:r>
          </a:p>
          <a:p>
            <a:r>
              <a:rPr lang="en-US" dirty="0"/>
              <a:t>Adding a service hosting node (edge applications) at the edge of the network</a:t>
            </a:r>
          </a:p>
          <a:p>
            <a:pPr lvl="1"/>
            <a:r>
              <a:rPr lang="en-US" dirty="0" smtClean="0"/>
              <a:t>A second authentication enables the connectivity to local applications</a:t>
            </a:r>
          </a:p>
          <a:p>
            <a:r>
              <a:rPr lang="en-US" dirty="0"/>
              <a:t>Optimizing local connectivity – handling locally mobility, session management, etc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Local operations are offloaded to an edge node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Integrated operator networks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53985"/>
            <a:ext cx="3842717" cy="29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SD-WAN is a critical technology for distributed edge network deployments as it provides the required management of the backhaul </a:t>
            </a:r>
            <a:endParaRPr lang="de-DE" dirty="0"/>
          </a:p>
        </p:txBody>
      </p:sp>
      <p:sp>
        <p:nvSpPr>
          <p:cNvPr id="109" name="Content Placeholder 108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582302" cy="3988027"/>
          </a:xfrm>
        </p:spPr>
        <p:txBody>
          <a:bodyPr/>
          <a:lstStyle/>
          <a:p>
            <a:r>
              <a:rPr lang="en-US" dirty="0" smtClean="0"/>
              <a:t>The back-end of the remote mobile network has to be able to:</a:t>
            </a:r>
          </a:p>
          <a:p>
            <a:pPr lvl="1"/>
            <a:r>
              <a:rPr lang="en-US" dirty="0" smtClean="0"/>
              <a:t>Select the appropriate backhaul in a specific location</a:t>
            </a:r>
          </a:p>
          <a:p>
            <a:pPr lvl="1"/>
            <a:r>
              <a:rPr lang="en-US" dirty="0" smtClean="0"/>
              <a:t>Select the backhaul or interrupt communication depending on the applications</a:t>
            </a:r>
          </a:p>
          <a:p>
            <a:pPr lvl="1"/>
            <a:r>
              <a:rPr lang="en-US" dirty="0" smtClean="0"/>
              <a:t>Communicate with an end-to-end SDN network management</a:t>
            </a:r>
          </a:p>
          <a:p>
            <a:pPr lvl="1"/>
            <a:r>
              <a:rPr lang="en-US" dirty="0" smtClean="0"/>
              <a:t>Provide the secure association with central node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de-DE" smtClean="0"/>
              <a:t>© Fraunhofer FOKUS</a:t>
            </a:r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Mobile SD-WAN</a:t>
            </a:r>
            <a:endParaRPr lang="de-DE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1691680" y="3542988"/>
            <a:ext cx="6224883" cy="2572618"/>
            <a:chOff x="798094" y="1297694"/>
            <a:chExt cx="7694982" cy="3203744"/>
          </a:xfrm>
        </p:grpSpPr>
        <p:sp>
          <p:nvSpPr>
            <p:cNvPr id="6" name="Rectangle 5"/>
            <p:cNvSpPr/>
            <p:nvPr/>
          </p:nvSpPr>
          <p:spPr>
            <a:xfrm>
              <a:off x="3856962" y="1359842"/>
              <a:ext cx="1651226" cy="3141596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98094" y="1297694"/>
              <a:ext cx="3058867" cy="1519521"/>
              <a:chOff x="794872" y="1310323"/>
              <a:chExt cx="3254526" cy="158990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794872" y="1310323"/>
                <a:ext cx="2039514" cy="1575228"/>
              </a:xfrm>
              <a:prstGeom prst="roundRect">
                <a:avLst>
                  <a:gd name="adj" fmla="val 5313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  <a:p>
                <a:pPr algn="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906010" y="2528538"/>
                <a:ext cx="1874667" cy="365913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 pitchFamily="34" charset="0"/>
                  </a:rPr>
                  <a:t>Infrastructure</a:t>
                </a:r>
              </a:p>
            </p:txBody>
          </p:sp>
          <p:cxnSp>
            <p:nvCxnSpPr>
              <p:cNvPr id="10" name="Straight Connector 47"/>
              <p:cNvCxnSpPr/>
              <p:nvPr/>
            </p:nvCxnSpPr>
            <p:spPr>
              <a:xfrm flipH="1">
                <a:off x="2797857" y="2718643"/>
                <a:ext cx="1251541" cy="1792"/>
              </a:xfrm>
              <a:prstGeom prst="straightConnector1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2450141" y="2540490"/>
                <a:ext cx="384187" cy="359734"/>
                <a:chOff x="3743235" y="3591992"/>
                <a:chExt cx="501650" cy="500063"/>
              </a:xfrm>
            </p:grpSpPr>
            <p:sp>
              <p:nvSpPr>
                <p:cNvPr id="18" name="Freeform 239"/>
                <p:cNvSpPr>
                  <a:spLocks/>
                </p:cNvSpPr>
                <p:nvPr/>
              </p:nvSpPr>
              <p:spPr bwMode="auto">
                <a:xfrm>
                  <a:off x="3743235" y="3591992"/>
                  <a:ext cx="501650" cy="500063"/>
                </a:xfrm>
                <a:custGeom>
                  <a:avLst/>
                  <a:gdLst>
                    <a:gd name="T0" fmla="*/ 1841 w 3472"/>
                    <a:gd name="T1" fmla="*/ 3 h 3470"/>
                    <a:gd name="T2" fmla="*/ 2048 w 3472"/>
                    <a:gd name="T3" fmla="*/ 27 h 3470"/>
                    <a:gd name="T4" fmla="*/ 2245 w 3472"/>
                    <a:gd name="T5" fmla="*/ 76 h 3470"/>
                    <a:gd name="T6" fmla="*/ 2434 w 3472"/>
                    <a:gd name="T7" fmla="*/ 146 h 3470"/>
                    <a:gd name="T8" fmla="*/ 2612 w 3472"/>
                    <a:gd name="T9" fmla="*/ 236 h 3470"/>
                    <a:gd name="T10" fmla="*/ 2776 w 3472"/>
                    <a:gd name="T11" fmla="*/ 346 h 3470"/>
                    <a:gd name="T12" fmla="*/ 2928 w 3472"/>
                    <a:gd name="T13" fmla="*/ 473 h 3470"/>
                    <a:gd name="T14" fmla="*/ 3062 w 3472"/>
                    <a:gd name="T15" fmla="*/ 616 h 3470"/>
                    <a:gd name="T16" fmla="*/ 3181 w 3472"/>
                    <a:gd name="T17" fmla="*/ 774 h 3470"/>
                    <a:gd name="T18" fmla="*/ 3282 w 3472"/>
                    <a:gd name="T19" fmla="*/ 946 h 3470"/>
                    <a:gd name="T20" fmla="*/ 3362 w 3472"/>
                    <a:gd name="T21" fmla="*/ 1130 h 3470"/>
                    <a:gd name="T22" fmla="*/ 3422 w 3472"/>
                    <a:gd name="T23" fmla="*/ 1322 h 3470"/>
                    <a:gd name="T24" fmla="*/ 3459 w 3472"/>
                    <a:gd name="T25" fmla="*/ 1525 h 3470"/>
                    <a:gd name="T26" fmla="*/ 3472 w 3472"/>
                    <a:gd name="T27" fmla="*/ 1735 h 3470"/>
                    <a:gd name="T28" fmla="*/ 3459 w 3472"/>
                    <a:gd name="T29" fmla="*/ 1945 h 3470"/>
                    <a:gd name="T30" fmla="*/ 3422 w 3472"/>
                    <a:gd name="T31" fmla="*/ 2147 h 3470"/>
                    <a:gd name="T32" fmla="*/ 3362 w 3472"/>
                    <a:gd name="T33" fmla="*/ 2340 h 3470"/>
                    <a:gd name="T34" fmla="*/ 3282 w 3472"/>
                    <a:gd name="T35" fmla="*/ 2523 h 3470"/>
                    <a:gd name="T36" fmla="*/ 3181 w 3472"/>
                    <a:gd name="T37" fmla="*/ 2695 h 3470"/>
                    <a:gd name="T38" fmla="*/ 3062 w 3472"/>
                    <a:gd name="T39" fmla="*/ 2853 h 3470"/>
                    <a:gd name="T40" fmla="*/ 2928 w 3472"/>
                    <a:gd name="T41" fmla="*/ 2996 h 3470"/>
                    <a:gd name="T42" fmla="*/ 2776 w 3472"/>
                    <a:gd name="T43" fmla="*/ 3123 h 3470"/>
                    <a:gd name="T44" fmla="*/ 2612 w 3472"/>
                    <a:gd name="T45" fmla="*/ 3234 h 3470"/>
                    <a:gd name="T46" fmla="*/ 2434 w 3472"/>
                    <a:gd name="T47" fmla="*/ 3324 h 3470"/>
                    <a:gd name="T48" fmla="*/ 2245 w 3472"/>
                    <a:gd name="T49" fmla="*/ 3394 h 3470"/>
                    <a:gd name="T50" fmla="*/ 2048 w 3472"/>
                    <a:gd name="T51" fmla="*/ 3442 h 3470"/>
                    <a:gd name="T52" fmla="*/ 1841 w 3472"/>
                    <a:gd name="T53" fmla="*/ 3467 h 3470"/>
                    <a:gd name="T54" fmla="*/ 1630 w 3472"/>
                    <a:gd name="T55" fmla="*/ 3467 h 3470"/>
                    <a:gd name="T56" fmla="*/ 1424 w 3472"/>
                    <a:gd name="T57" fmla="*/ 3442 h 3470"/>
                    <a:gd name="T58" fmla="*/ 1225 w 3472"/>
                    <a:gd name="T59" fmla="*/ 3394 h 3470"/>
                    <a:gd name="T60" fmla="*/ 1037 w 3472"/>
                    <a:gd name="T61" fmla="*/ 3324 h 3470"/>
                    <a:gd name="T62" fmla="*/ 860 w 3472"/>
                    <a:gd name="T63" fmla="*/ 3234 h 3470"/>
                    <a:gd name="T64" fmla="*/ 694 w 3472"/>
                    <a:gd name="T65" fmla="*/ 3123 h 3470"/>
                    <a:gd name="T66" fmla="*/ 544 w 3472"/>
                    <a:gd name="T67" fmla="*/ 2996 h 3470"/>
                    <a:gd name="T68" fmla="*/ 408 w 3472"/>
                    <a:gd name="T69" fmla="*/ 2853 h 3470"/>
                    <a:gd name="T70" fmla="*/ 289 w 3472"/>
                    <a:gd name="T71" fmla="*/ 2695 h 3470"/>
                    <a:gd name="T72" fmla="*/ 189 w 3472"/>
                    <a:gd name="T73" fmla="*/ 2523 h 3470"/>
                    <a:gd name="T74" fmla="*/ 108 w 3472"/>
                    <a:gd name="T75" fmla="*/ 2340 h 3470"/>
                    <a:gd name="T76" fmla="*/ 49 w 3472"/>
                    <a:gd name="T77" fmla="*/ 2147 h 3470"/>
                    <a:gd name="T78" fmla="*/ 13 w 3472"/>
                    <a:gd name="T79" fmla="*/ 1945 h 3470"/>
                    <a:gd name="T80" fmla="*/ 0 w 3472"/>
                    <a:gd name="T81" fmla="*/ 1735 h 3470"/>
                    <a:gd name="T82" fmla="*/ 13 w 3472"/>
                    <a:gd name="T83" fmla="*/ 1525 h 3470"/>
                    <a:gd name="T84" fmla="*/ 49 w 3472"/>
                    <a:gd name="T85" fmla="*/ 1322 h 3470"/>
                    <a:gd name="T86" fmla="*/ 108 w 3472"/>
                    <a:gd name="T87" fmla="*/ 1130 h 3470"/>
                    <a:gd name="T88" fmla="*/ 189 w 3472"/>
                    <a:gd name="T89" fmla="*/ 946 h 3470"/>
                    <a:gd name="T90" fmla="*/ 289 w 3472"/>
                    <a:gd name="T91" fmla="*/ 774 h 3470"/>
                    <a:gd name="T92" fmla="*/ 408 w 3472"/>
                    <a:gd name="T93" fmla="*/ 616 h 3470"/>
                    <a:gd name="T94" fmla="*/ 544 w 3472"/>
                    <a:gd name="T95" fmla="*/ 473 h 3470"/>
                    <a:gd name="T96" fmla="*/ 694 w 3472"/>
                    <a:gd name="T97" fmla="*/ 346 h 3470"/>
                    <a:gd name="T98" fmla="*/ 860 w 3472"/>
                    <a:gd name="T99" fmla="*/ 236 h 3470"/>
                    <a:gd name="T100" fmla="*/ 1037 w 3472"/>
                    <a:gd name="T101" fmla="*/ 146 h 3470"/>
                    <a:gd name="T102" fmla="*/ 1225 w 3472"/>
                    <a:gd name="T103" fmla="*/ 76 h 3470"/>
                    <a:gd name="T104" fmla="*/ 1424 w 3472"/>
                    <a:gd name="T105" fmla="*/ 27 h 3470"/>
                    <a:gd name="T106" fmla="*/ 1630 w 3472"/>
                    <a:gd name="T107" fmla="*/ 3 h 3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472" h="3470">
                      <a:moveTo>
                        <a:pt x="1735" y="0"/>
                      </a:moveTo>
                      <a:lnTo>
                        <a:pt x="1841" y="3"/>
                      </a:lnTo>
                      <a:lnTo>
                        <a:pt x="1945" y="12"/>
                      </a:lnTo>
                      <a:lnTo>
                        <a:pt x="2048" y="27"/>
                      </a:lnTo>
                      <a:lnTo>
                        <a:pt x="2148" y="48"/>
                      </a:lnTo>
                      <a:lnTo>
                        <a:pt x="2245" y="76"/>
                      </a:lnTo>
                      <a:lnTo>
                        <a:pt x="2342" y="108"/>
                      </a:lnTo>
                      <a:lnTo>
                        <a:pt x="2434" y="146"/>
                      </a:lnTo>
                      <a:lnTo>
                        <a:pt x="2524" y="188"/>
                      </a:lnTo>
                      <a:lnTo>
                        <a:pt x="2612" y="236"/>
                      </a:lnTo>
                      <a:lnTo>
                        <a:pt x="2696" y="289"/>
                      </a:lnTo>
                      <a:lnTo>
                        <a:pt x="2776" y="346"/>
                      </a:lnTo>
                      <a:lnTo>
                        <a:pt x="2854" y="408"/>
                      </a:lnTo>
                      <a:lnTo>
                        <a:pt x="2928" y="473"/>
                      </a:lnTo>
                      <a:lnTo>
                        <a:pt x="2997" y="543"/>
                      </a:lnTo>
                      <a:lnTo>
                        <a:pt x="3062" y="616"/>
                      </a:lnTo>
                      <a:lnTo>
                        <a:pt x="3125" y="694"/>
                      </a:lnTo>
                      <a:lnTo>
                        <a:pt x="3181" y="774"/>
                      </a:lnTo>
                      <a:lnTo>
                        <a:pt x="3234" y="859"/>
                      </a:lnTo>
                      <a:lnTo>
                        <a:pt x="3282" y="946"/>
                      </a:lnTo>
                      <a:lnTo>
                        <a:pt x="3325" y="1036"/>
                      </a:lnTo>
                      <a:lnTo>
                        <a:pt x="3362" y="1130"/>
                      </a:lnTo>
                      <a:lnTo>
                        <a:pt x="3395" y="1225"/>
                      </a:lnTo>
                      <a:lnTo>
                        <a:pt x="3422" y="1322"/>
                      </a:lnTo>
                      <a:lnTo>
                        <a:pt x="3443" y="1423"/>
                      </a:lnTo>
                      <a:lnTo>
                        <a:pt x="3459" y="1525"/>
                      </a:lnTo>
                      <a:lnTo>
                        <a:pt x="3468" y="1629"/>
                      </a:lnTo>
                      <a:lnTo>
                        <a:pt x="3472" y="1735"/>
                      </a:lnTo>
                      <a:lnTo>
                        <a:pt x="3468" y="1841"/>
                      </a:lnTo>
                      <a:lnTo>
                        <a:pt x="3459" y="1945"/>
                      </a:lnTo>
                      <a:lnTo>
                        <a:pt x="3443" y="2046"/>
                      </a:lnTo>
                      <a:lnTo>
                        <a:pt x="3422" y="2147"/>
                      </a:lnTo>
                      <a:lnTo>
                        <a:pt x="3395" y="2245"/>
                      </a:lnTo>
                      <a:lnTo>
                        <a:pt x="3362" y="2340"/>
                      </a:lnTo>
                      <a:lnTo>
                        <a:pt x="3325" y="2433"/>
                      </a:lnTo>
                      <a:lnTo>
                        <a:pt x="3282" y="2523"/>
                      </a:lnTo>
                      <a:lnTo>
                        <a:pt x="3234" y="2610"/>
                      </a:lnTo>
                      <a:lnTo>
                        <a:pt x="3181" y="2695"/>
                      </a:lnTo>
                      <a:lnTo>
                        <a:pt x="3125" y="2776"/>
                      </a:lnTo>
                      <a:lnTo>
                        <a:pt x="3062" y="2853"/>
                      </a:lnTo>
                      <a:lnTo>
                        <a:pt x="2997" y="2926"/>
                      </a:lnTo>
                      <a:lnTo>
                        <a:pt x="2928" y="2996"/>
                      </a:lnTo>
                      <a:lnTo>
                        <a:pt x="2854" y="3062"/>
                      </a:lnTo>
                      <a:lnTo>
                        <a:pt x="2776" y="3123"/>
                      </a:lnTo>
                      <a:lnTo>
                        <a:pt x="2696" y="3181"/>
                      </a:lnTo>
                      <a:lnTo>
                        <a:pt x="2612" y="3234"/>
                      </a:lnTo>
                      <a:lnTo>
                        <a:pt x="2524" y="3281"/>
                      </a:lnTo>
                      <a:lnTo>
                        <a:pt x="2434" y="3324"/>
                      </a:lnTo>
                      <a:lnTo>
                        <a:pt x="2342" y="3362"/>
                      </a:lnTo>
                      <a:lnTo>
                        <a:pt x="2245" y="3394"/>
                      </a:lnTo>
                      <a:lnTo>
                        <a:pt x="2148" y="3421"/>
                      </a:lnTo>
                      <a:lnTo>
                        <a:pt x="2048" y="3442"/>
                      </a:lnTo>
                      <a:lnTo>
                        <a:pt x="1945" y="3457"/>
                      </a:lnTo>
                      <a:lnTo>
                        <a:pt x="1841" y="3467"/>
                      </a:lnTo>
                      <a:lnTo>
                        <a:pt x="1735" y="3470"/>
                      </a:lnTo>
                      <a:lnTo>
                        <a:pt x="1630" y="3467"/>
                      </a:lnTo>
                      <a:lnTo>
                        <a:pt x="1525" y="3457"/>
                      </a:lnTo>
                      <a:lnTo>
                        <a:pt x="1424" y="3442"/>
                      </a:lnTo>
                      <a:lnTo>
                        <a:pt x="1324" y="3421"/>
                      </a:lnTo>
                      <a:lnTo>
                        <a:pt x="1225" y="3394"/>
                      </a:lnTo>
                      <a:lnTo>
                        <a:pt x="1130" y="3362"/>
                      </a:lnTo>
                      <a:lnTo>
                        <a:pt x="1037" y="3324"/>
                      </a:lnTo>
                      <a:lnTo>
                        <a:pt x="947" y="3281"/>
                      </a:lnTo>
                      <a:lnTo>
                        <a:pt x="860" y="3234"/>
                      </a:lnTo>
                      <a:lnTo>
                        <a:pt x="776" y="3181"/>
                      </a:lnTo>
                      <a:lnTo>
                        <a:pt x="694" y="3123"/>
                      </a:lnTo>
                      <a:lnTo>
                        <a:pt x="617" y="3062"/>
                      </a:lnTo>
                      <a:lnTo>
                        <a:pt x="544" y="2996"/>
                      </a:lnTo>
                      <a:lnTo>
                        <a:pt x="474" y="2926"/>
                      </a:lnTo>
                      <a:lnTo>
                        <a:pt x="408" y="2853"/>
                      </a:lnTo>
                      <a:lnTo>
                        <a:pt x="347" y="2776"/>
                      </a:lnTo>
                      <a:lnTo>
                        <a:pt x="289" y="2695"/>
                      </a:lnTo>
                      <a:lnTo>
                        <a:pt x="237" y="2610"/>
                      </a:lnTo>
                      <a:lnTo>
                        <a:pt x="189" y="2523"/>
                      </a:lnTo>
                      <a:lnTo>
                        <a:pt x="146" y="2433"/>
                      </a:lnTo>
                      <a:lnTo>
                        <a:pt x="108" y="2340"/>
                      </a:lnTo>
                      <a:lnTo>
                        <a:pt x="76" y="2245"/>
                      </a:lnTo>
                      <a:lnTo>
                        <a:pt x="49" y="2147"/>
                      </a:lnTo>
                      <a:lnTo>
                        <a:pt x="28" y="2046"/>
                      </a:lnTo>
                      <a:lnTo>
                        <a:pt x="13" y="1945"/>
                      </a:lnTo>
                      <a:lnTo>
                        <a:pt x="3" y="1841"/>
                      </a:lnTo>
                      <a:lnTo>
                        <a:pt x="0" y="1735"/>
                      </a:lnTo>
                      <a:lnTo>
                        <a:pt x="3" y="1629"/>
                      </a:lnTo>
                      <a:lnTo>
                        <a:pt x="13" y="1525"/>
                      </a:lnTo>
                      <a:lnTo>
                        <a:pt x="28" y="1423"/>
                      </a:lnTo>
                      <a:lnTo>
                        <a:pt x="49" y="1322"/>
                      </a:lnTo>
                      <a:lnTo>
                        <a:pt x="76" y="1225"/>
                      </a:lnTo>
                      <a:lnTo>
                        <a:pt x="108" y="1130"/>
                      </a:lnTo>
                      <a:lnTo>
                        <a:pt x="146" y="1036"/>
                      </a:lnTo>
                      <a:lnTo>
                        <a:pt x="189" y="946"/>
                      </a:lnTo>
                      <a:lnTo>
                        <a:pt x="237" y="859"/>
                      </a:lnTo>
                      <a:lnTo>
                        <a:pt x="289" y="774"/>
                      </a:lnTo>
                      <a:lnTo>
                        <a:pt x="347" y="694"/>
                      </a:lnTo>
                      <a:lnTo>
                        <a:pt x="408" y="616"/>
                      </a:lnTo>
                      <a:lnTo>
                        <a:pt x="474" y="543"/>
                      </a:lnTo>
                      <a:lnTo>
                        <a:pt x="544" y="473"/>
                      </a:lnTo>
                      <a:lnTo>
                        <a:pt x="617" y="408"/>
                      </a:lnTo>
                      <a:lnTo>
                        <a:pt x="694" y="346"/>
                      </a:lnTo>
                      <a:lnTo>
                        <a:pt x="776" y="289"/>
                      </a:lnTo>
                      <a:lnTo>
                        <a:pt x="860" y="236"/>
                      </a:lnTo>
                      <a:lnTo>
                        <a:pt x="947" y="188"/>
                      </a:lnTo>
                      <a:lnTo>
                        <a:pt x="1037" y="146"/>
                      </a:lnTo>
                      <a:lnTo>
                        <a:pt x="1130" y="108"/>
                      </a:lnTo>
                      <a:lnTo>
                        <a:pt x="1225" y="76"/>
                      </a:lnTo>
                      <a:lnTo>
                        <a:pt x="1324" y="48"/>
                      </a:lnTo>
                      <a:lnTo>
                        <a:pt x="1424" y="27"/>
                      </a:lnTo>
                      <a:lnTo>
                        <a:pt x="1525" y="12"/>
                      </a:lnTo>
                      <a:lnTo>
                        <a:pt x="1630" y="3"/>
                      </a:lnTo>
                      <a:lnTo>
                        <a:pt x="1735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3805148" y="3650730"/>
                  <a:ext cx="373063" cy="379413"/>
                  <a:chOff x="2974330" y="2846192"/>
                  <a:chExt cx="373063" cy="379413"/>
                </a:xfrm>
              </p:grpSpPr>
              <p:sp>
                <p:nvSpPr>
                  <p:cNvPr id="20" name="Freeform 240"/>
                  <p:cNvSpPr>
                    <a:spLocks/>
                  </p:cNvSpPr>
                  <p:nvPr/>
                </p:nvSpPr>
                <p:spPr bwMode="auto">
                  <a:xfrm>
                    <a:off x="3047355" y="2846192"/>
                    <a:ext cx="230188" cy="149225"/>
                  </a:xfrm>
                  <a:custGeom>
                    <a:avLst/>
                    <a:gdLst>
                      <a:gd name="T0" fmla="*/ 103 w 1599"/>
                      <a:gd name="T1" fmla="*/ 0 h 1028"/>
                      <a:gd name="T2" fmla="*/ 126 w 1599"/>
                      <a:gd name="T3" fmla="*/ 0 h 1028"/>
                      <a:gd name="T4" fmla="*/ 138 w 1599"/>
                      <a:gd name="T5" fmla="*/ 2 h 1028"/>
                      <a:gd name="T6" fmla="*/ 148 w 1599"/>
                      <a:gd name="T7" fmla="*/ 4 h 1028"/>
                      <a:gd name="T8" fmla="*/ 159 w 1599"/>
                      <a:gd name="T9" fmla="*/ 9 h 1028"/>
                      <a:gd name="T10" fmla="*/ 179 w 1599"/>
                      <a:gd name="T11" fmla="*/ 19 h 1028"/>
                      <a:gd name="T12" fmla="*/ 196 w 1599"/>
                      <a:gd name="T13" fmla="*/ 33 h 1028"/>
                      <a:gd name="T14" fmla="*/ 197 w 1599"/>
                      <a:gd name="T15" fmla="*/ 35 h 1028"/>
                      <a:gd name="T16" fmla="*/ 844 w 1599"/>
                      <a:gd name="T17" fmla="*/ 707 h 1028"/>
                      <a:gd name="T18" fmla="*/ 1408 w 1599"/>
                      <a:gd name="T19" fmla="*/ 186 h 1028"/>
                      <a:gd name="T20" fmla="*/ 1420 w 1599"/>
                      <a:gd name="T21" fmla="*/ 174 h 1028"/>
                      <a:gd name="T22" fmla="*/ 1440 w 1599"/>
                      <a:gd name="T23" fmla="*/ 163 h 1028"/>
                      <a:gd name="T24" fmla="*/ 1451 w 1599"/>
                      <a:gd name="T25" fmla="*/ 159 h 1028"/>
                      <a:gd name="T26" fmla="*/ 1462 w 1599"/>
                      <a:gd name="T27" fmla="*/ 157 h 1028"/>
                      <a:gd name="T28" fmla="*/ 1473 w 1599"/>
                      <a:gd name="T29" fmla="*/ 155 h 1028"/>
                      <a:gd name="T30" fmla="*/ 1497 w 1599"/>
                      <a:gd name="T31" fmla="*/ 155 h 1028"/>
                      <a:gd name="T32" fmla="*/ 1508 w 1599"/>
                      <a:gd name="T33" fmla="*/ 157 h 1028"/>
                      <a:gd name="T34" fmla="*/ 1519 w 1599"/>
                      <a:gd name="T35" fmla="*/ 159 h 1028"/>
                      <a:gd name="T36" fmla="*/ 1530 w 1599"/>
                      <a:gd name="T37" fmla="*/ 163 h 1028"/>
                      <a:gd name="T38" fmla="*/ 1550 w 1599"/>
                      <a:gd name="T39" fmla="*/ 174 h 1028"/>
                      <a:gd name="T40" fmla="*/ 1567 w 1599"/>
                      <a:gd name="T41" fmla="*/ 188 h 1028"/>
                      <a:gd name="T42" fmla="*/ 1580 w 1599"/>
                      <a:gd name="T43" fmla="*/ 205 h 1028"/>
                      <a:gd name="T44" fmla="*/ 1591 w 1599"/>
                      <a:gd name="T45" fmla="*/ 225 h 1028"/>
                      <a:gd name="T46" fmla="*/ 1595 w 1599"/>
                      <a:gd name="T47" fmla="*/ 235 h 1028"/>
                      <a:gd name="T48" fmla="*/ 1597 w 1599"/>
                      <a:gd name="T49" fmla="*/ 246 h 1028"/>
                      <a:gd name="T50" fmla="*/ 1599 w 1599"/>
                      <a:gd name="T51" fmla="*/ 258 h 1028"/>
                      <a:gd name="T52" fmla="*/ 1599 w 1599"/>
                      <a:gd name="T53" fmla="*/ 281 h 1028"/>
                      <a:gd name="T54" fmla="*/ 1597 w 1599"/>
                      <a:gd name="T55" fmla="*/ 293 h 1028"/>
                      <a:gd name="T56" fmla="*/ 1595 w 1599"/>
                      <a:gd name="T57" fmla="*/ 303 h 1028"/>
                      <a:gd name="T58" fmla="*/ 1591 w 1599"/>
                      <a:gd name="T59" fmla="*/ 314 h 1028"/>
                      <a:gd name="T60" fmla="*/ 1580 w 1599"/>
                      <a:gd name="T61" fmla="*/ 334 h 1028"/>
                      <a:gd name="T62" fmla="*/ 1567 w 1599"/>
                      <a:gd name="T63" fmla="*/ 351 h 1028"/>
                      <a:gd name="T64" fmla="*/ 1563 w 1599"/>
                      <a:gd name="T65" fmla="*/ 354 h 1028"/>
                      <a:gd name="T66" fmla="*/ 917 w 1599"/>
                      <a:gd name="T67" fmla="*/ 952 h 1028"/>
                      <a:gd name="T68" fmla="*/ 834 w 1599"/>
                      <a:gd name="T69" fmla="*/ 1028 h 1028"/>
                      <a:gd name="T70" fmla="*/ 756 w 1599"/>
                      <a:gd name="T71" fmla="*/ 947 h 1028"/>
                      <a:gd name="T72" fmla="*/ 32 w 1599"/>
                      <a:gd name="T73" fmla="*/ 194 h 1028"/>
                      <a:gd name="T74" fmla="*/ 19 w 1599"/>
                      <a:gd name="T75" fmla="*/ 179 h 1028"/>
                      <a:gd name="T76" fmla="*/ 8 w 1599"/>
                      <a:gd name="T77" fmla="*/ 159 h 1028"/>
                      <a:gd name="T78" fmla="*/ 4 w 1599"/>
                      <a:gd name="T79" fmla="*/ 148 h 1028"/>
                      <a:gd name="T80" fmla="*/ 2 w 1599"/>
                      <a:gd name="T81" fmla="*/ 138 h 1028"/>
                      <a:gd name="T82" fmla="*/ 0 w 1599"/>
                      <a:gd name="T83" fmla="*/ 126 h 1028"/>
                      <a:gd name="T84" fmla="*/ 0 w 1599"/>
                      <a:gd name="T85" fmla="*/ 103 h 1028"/>
                      <a:gd name="T86" fmla="*/ 2 w 1599"/>
                      <a:gd name="T87" fmla="*/ 91 h 1028"/>
                      <a:gd name="T88" fmla="*/ 4 w 1599"/>
                      <a:gd name="T89" fmla="*/ 81 h 1028"/>
                      <a:gd name="T90" fmla="*/ 8 w 1599"/>
                      <a:gd name="T91" fmla="*/ 70 h 1028"/>
                      <a:gd name="T92" fmla="*/ 19 w 1599"/>
                      <a:gd name="T93" fmla="*/ 50 h 1028"/>
                      <a:gd name="T94" fmla="*/ 33 w 1599"/>
                      <a:gd name="T95" fmla="*/ 33 h 1028"/>
                      <a:gd name="T96" fmla="*/ 50 w 1599"/>
                      <a:gd name="T97" fmla="*/ 19 h 1028"/>
                      <a:gd name="T98" fmla="*/ 70 w 1599"/>
                      <a:gd name="T99" fmla="*/ 9 h 1028"/>
                      <a:gd name="T100" fmla="*/ 80 w 1599"/>
                      <a:gd name="T101" fmla="*/ 4 h 1028"/>
                      <a:gd name="T102" fmla="*/ 91 w 1599"/>
                      <a:gd name="T103" fmla="*/ 2 h 1028"/>
                      <a:gd name="T104" fmla="*/ 103 w 1599"/>
                      <a:gd name="T105" fmla="*/ 0 h 10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599" h="1028">
                        <a:moveTo>
                          <a:pt x="103" y="0"/>
                        </a:moveTo>
                        <a:lnTo>
                          <a:pt x="126" y="0"/>
                        </a:lnTo>
                        <a:lnTo>
                          <a:pt x="138" y="2"/>
                        </a:lnTo>
                        <a:lnTo>
                          <a:pt x="148" y="4"/>
                        </a:lnTo>
                        <a:lnTo>
                          <a:pt x="159" y="9"/>
                        </a:lnTo>
                        <a:lnTo>
                          <a:pt x="179" y="19"/>
                        </a:lnTo>
                        <a:lnTo>
                          <a:pt x="196" y="33"/>
                        </a:lnTo>
                        <a:lnTo>
                          <a:pt x="197" y="35"/>
                        </a:lnTo>
                        <a:lnTo>
                          <a:pt x="844" y="707"/>
                        </a:lnTo>
                        <a:lnTo>
                          <a:pt x="1408" y="186"/>
                        </a:lnTo>
                        <a:lnTo>
                          <a:pt x="1420" y="174"/>
                        </a:lnTo>
                        <a:lnTo>
                          <a:pt x="1440" y="163"/>
                        </a:lnTo>
                        <a:lnTo>
                          <a:pt x="1451" y="159"/>
                        </a:lnTo>
                        <a:lnTo>
                          <a:pt x="1462" y="157"/>
                        </a:lnTo>
                        <a:lnTo>
                          <a:pt x="1473" y="155"/>
                        </a:lnTo>
                        <a:lnTo>
                          <a:pt x="1497" y="155"/>
                        </a:lnTo>
                        <a:lnTo>
                          <a:pt x="1508" y="157"/>
                        </a:lnTo>
                        <a:lnTo>
                          <a:pt x="1519" y="159"/>
                        </a:lnTo>
                        <a:lnTo>
                          <a:pt x="1530" y="163"/>
                        </a:lnTo>
                        <a:lnTo>
                          <a:pt x="1550" y="174"/>
                        </a:lnTo>
                        <a:lnTo>
                          <a:pt x="1567" y="188"/>
                        </a:lnTo>
                        <a:lnTo>
                          <a:pt x="1580" y="205"/>
                        </a:lnTo>
                        <a:lnTo>
                          <a:pt x="1591" y="225"/>
                        </a:lnTo>
                        <a:lnTo>
                          <a:pt x="1595" y="235"/>
                        </a:lnTo>
                        <a:lnTo>
                          <a:pt x="1597" y="246"/>
                        </a:lnTo>
                        <a:lnTo>
                          <a:pt x="1599" y="258"/>
                        </a:lnTo>
                        <a:lnTo>
                          <a:pt x="1599" y="281"/>
                        </a:lnTo>
                        <a:lnTo>
                          <a:pt x="1597" y="293"/>
                        </a:lnTo>
                        <a:lnTo>
                          <a:pt x="1595" y="303"/>
                        </a:lnTo>
                        <a:lnTo>
                          <a:pt x="1591" y="314"/>
                        </a:lnTo>
                        <a:lnTo>
                          <a:pt x="1580" y="334"/>
                        </a:lnTo>
                        <a:lnTo>
                          <a:pt x="1567" y="351"/>
                        </a:lnTo>
                        <a:lnTo>
                          <a:pt x="1563" y="354"/>
                        </a:lnTo>
                        <a:lnTo>
                          <a:pt x="917" y="952"/>
                        </a:lnTo>
                        <a:lnTo>
                          <a:pt x="834" y="1028"/>
                        </a:lnTo>
                        <a:lnTo>
                          <a:pt x="756" y="947"/>
                        </a:lnTo>
                        <a:lnTo>
                          <a:pt x="32" y="194"/>
                        </a:lnTo>
                        <a:lnTo>
                          <a:pt x="19" y="179"/>
                        </a:lnTo>
                        <a:lnTo>
                          <a:pt x="8" y="159"/>
                        </a:lnTo>
                        <a:lnTo>
                          <a:pt x="4" y="148"/>
                        </a:lnTo>
                        <a:lnTo>
                          <a:pt x="2" y="138"/>
                        </a:lnTo>
                        <a:lnTo>
                          <a:pt x="0" y="126"/>
                        </a:lnTo>
                        <a:lnTo>
                          <a:pt x="0" y="103"/>
                        </a:lnTo>
                        <a:lnTo>
                          <a:pt x="2" y="91"/>
                        </a:lnTo>
                        <a:lnTo>
                          <a:pt x="4" y="81"/>
                        </a:lnTo>
                        <a:lnTo>
                          <a:pt x="8" y="70"/>
                        </a:lnTo>
                        <a:lnTo>
                          <a:pt x="19" y="50"/>
                        </a:lnTo>
                        <a:lnTo>
                          <a:pt x="33" y="33"/>
                        </a:lnTo>
                        <a:lnTo>
                          <a:pt x="50" y="19"/>
                        </a:lnTo>
                        <a:lnTo>
                          <a:pt x="70" y="9"/>
                        </a:lnTo>
                        <a:lnTo>
                          <a:pt x="80" y="4"/>
                        </a:lnTo>
                        <a:lnTo>
                          <a:pt x="91" y="2"/>
                        </a:lnTo>
                        <a:lnTo>
                          <a:pt x="10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" name="Freeform 241"/>
                  <p:cNvSpPr>
                    <a:spLocks/>
                  </p:cNvSpPr>
                  <p:nvPr/>
                </p:nvSpPr>
                <p:spPr bwMode="auto">
                  <a:xfrm>
                    <a:off x="3201342" y="2865242"/>
                    <a:ext cx="79375" cy="80963"/>
                  </a:xfrm>
                  <a:custGeom>
                    <a:avLst/>
                    <a:gdLst>
                      <a:gd name="T0" fmla="*/ 170 w 555"/>
                      <a:gd name="T1" fmla="*/ 0 h 557"/>
                      <a:gd name="T2" fmla="*/ 555 w 555"/>
                      <a:gd name="T3" fmla="*/ 15 h 557"/>
                      <a:gd name="T4" fmla="*/ 540 w 555"/>
                      <a:gd name="T5" fmla="*/ 400 h 557"/>
                      <a:gd name="T6" fmla="*/ 370 w 555"/>
                      <a:gd name="T7" fmla="*/ 557 h 557"/>
                      <a:gd name="T8" fmla="*/ 385 w 555"/>
                      <a:gd name="T9" fmla="*/ 172 h 557"/>
                      <a:gd name="T10" fmla="*/ 0 w 555"/>
                      <a:gd name="T11" fmla="*/ 157 h 557"/>
                      <a:gd name="T12" fmla="*/ 170 w 555"/>
                      <a:gd name="T13" fmla="*/ 0 h 5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5" h="557">
                        <a:moveTo>
                          <a:pt x="170" y="0"/>
                        </a:moveTo>
                        <a:lnTo>
                          <a:pt x="555" y="15"/>
                        </a:lnTo>
                        <a:lnTo>
                          <a:pt x="540" y="400"/>
                        </a:lnTo>
                        <a:lnTo>
                          <a:pt x="370" y="557"/>
                        </a:lnTo>
                        <a:lnTo>
                          <a:pt x="385" y="172"/>
                        </a:lnTo>
                        <a:lnTo>
                          <a:pt x="0" y="157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" name="Freeform 242"/>
                  <p:cNvSpPr>
                    <a:spLocks/>
                  </p:cNvSpPr>
                  <p:nvPr/>
                </p:nvSpPr>
                <p:spPr bwMode="auto">
                  <a:xfrm>
                    <a:off x="3033067" y="3081142"/>
                    <a:ext cx="231775" cy="144463"/>
                  </a:xfrm>
                  <a:custGeom>
                    <a:avLst/>
                    <a:gdLst>
                      <a:gd name="T0" fmla="*/ 736 w 1604"/>
                      <a:gd name="T1" fmla="*/ 0 h 998"/>
                      <a:gd name="T2" fmla="*/ 817 w 1604"/>
                      <a:gd name="T3" fmla="*/ 78 h 998"/>
                      <a:gd name="T4" fmla="*/ 1569 w 1604"/>
                      <a:gd name="T5" fmla="*/ 800 h 998"/>
                      <a:gd name="T6" fmla="*/ 1572 w 1604"/>
                      <a:gd name="T7" fmla="*/ 802 h 998"/>
                      <a:gd name="T8" fmla="*/ 1585 w 1604"/>
                      <a:gd name="T9" fmla="*/ 819 h 998"/>
                      <a:gd name="T10" fmla="*/ 1596 w 1604"/>
                      <a:gd name="T11" fmla="*/ 839 h 998"/>
                      <a:gd name="T12" fmla="*/ 1600 w 1604"/>
                      <a:gd name="T13" fmla="*/ 849 h 998"/>
                      <a:gd name="T14" fmla="*/ 1602 w 1604"/>
                      <a:gd name="T15" fmla="*/ 860 h 998"/>
                      <a:gd name="T16" fmla="*/ 1604 w 1604"/>
                      <a:gd name="T17" fmla="*/ 872 h 998"/>
                      <a:gd name="T18" fmla="*/ 1604 w 1604"/>
                      <a:gd name="T19" fmla="*/ 895 h 998"/>
                      <a:gd name="T20" fmla="*/ 1602 w 1604"/>
                      <a:gd name="T21" fmla="*/ 906 h 998"/>
                      <a:gd name="T22" fmla="*/ 1600 w 1604"/>
                      <a:gd name="T23" fmla="*/ 917 h 998"/>
                      <a:gd name="T24" fmla="*/ 1596 w 1604"/>
                      <a:gd name="T25" fmla="*/ 928 h 998"/>
                      <a:gd name="T26" fmla="*/ 1585 w 1604"/>
                      <a:gd name="T27" fmla="*/ 948 h 998"/>
                      <a:gd name="T28" fmla="*/ 1572 w 1604"/>
                      <a:gd name="T29" fmla="*/ 965 h 998"/>
                      <a:gd name="T30" fmla="*/ 1555 w 1604"/>
                      <a:gd name="T31" fmla="*/ 979 h 998"/>
                      <a:gd name="T32" fmla="*/ 1534 w 1604"/>
                      <a:gd name="T33" fmla="*/ 989 h 998"/>
                      <a:gd name="T34" fmla="*/ 1524 w 1604"/>
                      <a:gd name="T35" fmla="*/ 993 h 998"/>
                      <a:gd name="T36" fmla="*/ 1513 w 1604"/>
                      <a:gd name="T37" fmla="*/ 996 h 998"/>
                      <a:gd name="T38" fmla="*/ 1502 w 1604"/>
                      <a:gd name="T39" fmla="*/ 998 h 998"/>
                      <a:gd name="T40" fmla="*/ 1478 w 1604"/>
                      <a:gd name="T41" fmla="*/ 998 h 998"/>
                      <a:gd name="T42" fmla="*/ 1467 w 1604"/>
                      <a:gd name="T43" fmla="*/ 996 h 998"/>
                      <a:gd name="T44" fmla="*/ 1456 w 1604"/>
                      <a:gd name="T45" fmla="*/ 993 h 998"/>
                      <a:gd name="T46" fmla="*/ 1445 w 1604"/>
                      <a:gd name="T47" fmla="*/ 989 h 998"/>
                      <a:gd name="T48" fmla="*/ 1425 w 1604"/>
                      <a:gd name="T49" fmla="*/ 979 h 998"/>
                      <a:gd name="T50" fmla="*/ 1410 w 1604"/>
                      <a:gd name="T51" fmla="*/ 966 h 998"/>
                      <a:gd name="T52" fmla="*/ 739 w 1604"/>
                      <a:gd name="T53" fmla="*/ 321 h 998"/>
                      <a:gd name="T54" fmla="*/ 196 w 1604"/>
                      <a:gd name="T55" fmla="*/ 865 h 998"/>
                      <a:gd name="T56" fmla="*/ 179 w 1604"/>
                      <a:gd name="T57" fmla="*/ 879 h 998"/>
                      <a:gd name="T58" fmla="*/ 159 w 1604"/>
                      <a:gd name="T59" fmla="*/ 890 h 998"/>
                      <a:gd name="T60" fmla="*/ 148 w 1604"/>
                      <a:gd name="T61" fmla="*/ 894 h 998"/>
                      <a:gd name="T62" fmla="*/ 137 w 1604"/>
                      <a:gd name="T63" fmla="*/ 896 h 998"/>
                      <a:gd name="T64" fmla="*/ 126 w 1604"/>
                      <a:gd name="T65" fmla="*/ 898 h 998"/>
                      <a:gd name="T66" fmla="*/ 102 w 1604"/>
                      <a:gd name="T67" fmla="*/ 898 h 998"/>
                      <a:gd name="T68" fmla="*/ 91 w 1604"/>
                      <a:gd name="T69" fmla="*/ 896 h 998"/>
                      <a:gd name="T70" fmla="*/ 80 w 1604"/>
                      <a:gd name="T71" fmla="*/ 894 h 998"/>
                      <a:gd name="T72" fmla="*/ 70 w 1604"/>
                      <a:gd name="T73" fmla="*/ 890 h 998"/>
                      <a:gd name="T74" fmla="*/ 49 w 1604"/>
                      <a:gd name="T75" fmla="*/ 879 h 998"/>
                      <a:gd name="T76" fmla="*/ 32 w 1604"/>
                      <a:gd name="T77" fmla="*/ 865 h 998"/>
                      <a:gd name="T78" fmla="*/ 19 w 1604"/>
                      <a:gd name="T79" fmla="*/ 848 h 998"/>
                      <a:gd name="T80" fmla="*/ 8 w 1604"/>
                      <a:gd name="T81" fmla="*/ 828 h 998"/>
                      <a:gd name="T82" fmla="*/ 4 w 1604"/>
                      <a:gd name="T83" fmla="*/ 817 h 998"/>
                      <a:gd name="T84" fmla="*/ 2 w 1604"/>
                      <a:gd name="T85" fmla="*/ 807 h 998"/>
                      <a:gd name="T86" fmla="*/ 0 w 1604"/>
                      <a:gd name="T87" fmla="*/ 795 h 998"/>
                      <a:gd name="T88" fmla="*/ 0 w 1604"/>
                      <a:gd name="T89" fmla="*/ 772 h 998"/>
                      <a:gd name="T90" fmla="*/ 2 w 1604"/>
                      <a:gd name="T91" fmla="*/ 760 h 998"/>
                      <a:gd name="T92" fmla="*/ 4 w 1604"/>
                      <a:gd name="T93" fmla="*/ 750 h 998"/>
                      <a:gd name="T94" fmla="*/ 8 w 1604"/>
                      <a:gd name="T95" fmla="*/ 739 h 998"/>
                      <a:gd name="T96" fmla="*/ 19 w 1604"/>
                      <a:gd name="T97" fmla="*/ 719 h 998"/>
                      <a:gd name="T98" fmla="*/ 32 w 1604"/>
                      <a:gd name="T99" fmla="*/ 702 h 998"/>
                      <a:gd name="T100" fmla="*/ 34 w 1604"/>
                      <a:gd name="T101" fmla="*/ 703 h 998"/>
                      <a:gd name="T102" fmla="*/ 736 w 1604"/>
                      <a:gd name="T103" fmla="*/ 0 h 9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604" h="998">
                        <a:moveTo>
                          <a:pt x="736" y="0"/>
                        </a:moveTo>
                        <a:lnTo>
                          <a:pt x="817" y="78"/>
                        </a:lnTo>
                        <a:lnTo>
                          <a:pt x="1569" y="800"/>
                        </a:lnTo>
                        <a:lnTo>
                          <a:pt x="1572" y="802"/>
                        </a:lnTo>
                        <a:lnTo>
                          <a:pt x="1585" y="819"/>
                        </a:lnTo>
                        <a:lnTo>
                          <a:pt x="1596" y="839"/>
                        </a:lnTo>
                        <a:lnTo>
                          <a:pt x="1600" y="849"/>
                        </a:lnTo>
                        <a:lnTo>
                          <a:pt x="1602" y="860"/>
                        </a:lnTo>
                        <a:lnTo>
                          <a:pt x="1604" y="872"/>
                        </a:lnTo>
                        <a:lnTo>
                          <a:pt x="1604" y="895"/>
                        </a:lnTo>
                        <a:lnTo>
                          <a:pt x="1602" y="906"/>
                        </a:lnTo>
                        <a:lnTo>
                          <a:pt x="1600" y="917"/>
                        </a:lnTo>
                        <a:lnTo>
                          <a:pt x="1596" y="928"/>
                        </a:lnTo>
                        <a:lnTo>
                          <a:pt x="1585" y="948"/>
                        </a:lnTo>
                        <a:lnTo>
                          <a:pt x="1572" y="965"/>
                        </a:lnTo>
                        <a:lnTo>
                          <a:pt x="1555" y="979"/>
                        </a:lnTo>
                        <a:lnTo>
                          <a:pt x="1534" y="989"/>
                        </a:lnTo>
                        <a:lnTo>
                          <a:pt x="1524" y="993"/>
                        </a:lnTo>
                        <a:lnTo>
                          <a:pt x="1513" y="996"/>
                        </a:lnTo>
                        <a:lnTo>
                          <a:pt x="1502" y="998"/>
                        </a:lnTo>
                        <a:lnTo>
                          <a:pt x="1478" y="998"/>
                        </a:lnTo>
                        <a:lnTo>
                          <a:pt x="1467" y="996"/>
                        </a:lnTo>
                        <a:lnTo>
                          <a:pt x="1456" y="993"/>
                        </a:lnTo>
                        <a:lnTo>
                          <a:pt x="1445" y="989"/>
                        </a:lnTo>
                        <a:lnTo>
                          <a:pt x="1425" y="979"/>
                        </a:lnTo>
                        <a:lnTo>
                          <a:pt x="1410" y="966"/>
                        </a:lnTo>
                        <a:lnTo>
                          <a:pt x="739" y="321"/>
                        </a:lnTo>
                        <a:lnTo>
                          <a:pt x="196" y="865"/>
                        </a:lnTo>
                        <a:lnTo>
                          <a:pt x="179" y="879"/>
                        </a:lnTo>
                        <a:lnTo>
                          <a:pt x="159" y="890"/>
                        </a:lnTo>
                        <a:lnTo>
                          <a:pt x="148" y="894"/>
                        </a:lnTo>
                        <a:lnTo>
                          <a:pt x="137" y="896"/>
                        </a:lnTo>
                        <a:lnTo>
                          <a:pt x="126" y="898"/>
                        </a:lnTo>
                        <a:lnTo>
                          <a:pt x="102" y="898"/>
                        </a:lnTo>
                        <a:lnTo>
                          <a:pt x="91" y="896"/>
                        </a:lnTo>
                        <a:lnTo>
                          <a:pt x="80" y="894"/>
                        </a:lnTo>
                        <a:lnTo>
                          <a:pt x="70" y="890"/>
                        </a:lnTo>
                        <a:lnTo>
                          <a:pt x="49" y="879"/>
                        </a:lnTo>
                        <a:lnTo>
                          <a:pt x="32" y="865"/>
                        </a:lnTo>
                        <a:lnTo>
                          <a:pt x="19" y="848"/>
                        </a:lnTo>
                        <a:lnTo>
                          <a:pt x="8" y="828"/>
                        </a:lnTo>
                        <a:lnTo>
                          <a:pt x="4" y="817"/>
                        </a:lnTo>
                        <a:lnTo>
                          <a:pt x="2" y="807"/>
                        </a:lnTo>
                        <a:lnTo>
                          <a:pt x="0" y="795"/>
                        </a:lnTo>
                        <a:lnTo>
                          <a:pt x="0" y="772"/>
                        </a:lnTo>
                        <a:lnTo>
                          <a:pt x="2" y="760"/>
                        </a:lnTo>
                        <a:lnTo>
                          <a:pt x="4" y="750"/>
                        </a:lnTo>
                        <a:lnTo>
                          <a:pt x="8" y="739"/>
                        </a:lnTo>
                        <a:lnTo>
                          <a:pt x="19" y="719"/>
                        </a:lnTo>
                        <a:lnTo>
                          <a:pt x="32" y="702"/>
                        </a:lnTo>
                        <a:lnTo>
                          <a:pt x="34" y="703"/>
                        </a:lnTo>
                        <a:lnTo>
                          <a:pt x="73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" name="Freeform 243"/>
                  <p:cNvSpPr>
                    <a:spLocks/>
                  </p:cNvSpPr>
                  <p:nvPr/>
                </p:nvSpPr>
                <p:spPr bwMode="auto">
                  <a:xfrm>
                    <a:off x="3031480" y="3133529"/>
                    <a:ext cx="79375" cy="79375"/>
                  </a:xfrm>
                  <a:custGeom>
                    <a:avLst/>
                    <a:gdLst>
                      <a:gd name="T0" fmla="*/ 164 w 549"/>
                      <a:gd name="T1" fmla="*/ 0 h 549"/>
                      <a:gd name="T2" fmla="*/ 164 w 549"/>
                      <a:gd name="T3" fmla="*/ 385 h 549"/>
                      <a:gd name="T4" fmla="*/ 549 w 549"/>
                      <a:gd name="T5" fmla="*/ 385 h 549"/>
                      <a:gd name="T6" fmla="*/ 386 w 549"/>
                      <a:gd name="T7" fmla="*/ 549 h 549"/>
                      <a:gd name="T8" fmla="*/ 0 w 549"/>
                      <a:gd name="T9" fmla="*/ 548 h 549"/>
                      <a:gd name="T10" fmla="*/ 1 w 549"/>
                      <a:gd name="T11" fmla="*/ 163 h 549"/>
                      <a:gd name="T12" fmla="*/ 164 w 549"/>
                      <a:gd name="T13" fmla="*/ 0 h 5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49" h="549">
                        <a:moveTo>
                          <a:pt x="164" y="0"/>
                        </a:moveTo>
                        <a:lnTo>
                          <a:pt x="164" y="385"/>
                        </a:lnTo>
                        <a:lnTo>
                          <a:pt x="549" y="385"/>
                        </a:lnTo>
                        <a:lnTo>
                          <a:pt x="386" y="549"/>
                        </a:lnTo>
                        <a:lnTo>
                          <a:pt x="0" y="548"/>
                        </a:lnTo>
                        <a:lnTo>
                          <a:pt x="1" y="163"/>
                        </a:lnTo>
                        <a:lnTo>
                          <a:pt x="16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" name="Freeform 244"/>
                  <p:cNvSpPr>
                    <a:spLocks/>
                  </p:cNvSpPr>
                  <p:nvPr/>
                </p:nvSpPr>
                <p:spPr bwMode="auto">
                  <a:xfrm>
                    <a:off x="3199755" y="2925567"/>
                    <a:ext cx="147638" cy="231775"/>
                  </a:xfrm>
                  <a:custGeom>
                    <a:avLst/>
                    <a:gdLst>
                      <a:gd name="T0" fmla="*/ 903 w 1029"/>
                      <a:gd name="T1" fmla="*/ 0 h 1600"/>
                      <a:gd name="T2" fmla="*/ 926 w 1029"/>
                      <a:gd name="T3" fmla="*/ 0 h 1600"/>
                      <a:gd name="T4" fmla="*/ 937 w 1029"/>
                      <a:gd name="T5" fmla="*/ 2 h 1600"/>
                      <a:gd name="T6" fmla="*/ 948 w 1029"/>
                      <a:gd name="T7" fmla="*/ 4 h 1600"/>
                      <a:gd name="T8" fmla="*/ 959 w 1029"/>
                      <a:gd name="T9" fmla="*/ 9 h 1600"/>
                      <a:gd name="T10" fmla="*/ 979 w 1029"/>
                      <a:gd name="T11" fmla="*/ 19 h 1600"/>
                      <a:gd name="T12" fmla="*/ 996 w 1029"/>
                      <a:gd name="T13" fmla="*/ 33 h 1600"/>
                      <a:gd name="T14" fmla="*/ 1010 w 1029"/>
                      <a:gd name="T15" fmla="*/ 50 h 1600"/>
                      <a:gd name="T16" fmla="*/ 1020 w 1029"/>
                      <a:gd name="T17" fmla="*/ 70 h 1600"/>
                      <a:gd name="T18" fmla="*/ 1024 w 1029"/>
                      <a:gd name="T19" fmla="*/ 81 h 1600"/>
                      <a:gd name="T20" fmla="*/ 1027 w 1029"/>
                      <a:gd name="T21" fmla="*/ 91 h 1600"/>
                      <a:gd name="T22" fmla="*/ 1029 w 1029"/>
                      <a:gd name="T23" fmla="*/ 103 h 1600"/>
                      <a:gd name="T24" fmla="*/ 1029 w 1029"/>
                      <a:gd name="T25" fmla="*/ 126 h 1600"/>
                      <a:gd name="T26" fmla="*/ 1027 w 1029"/>
                      <a:gd name="T27" fmla="*/ 138 h 1600"/>
                      <a:gd name="T28" fmla="*/ 1024 w 1029"/>
                      <a:gd name="T29" fmla="*/ 149 h 1600"/>
                      <a:gd name="T30" fmla="*/ 1020 w 1029"/>
                      <a:gd name="T31" fmla="*/ 159 h 1600"/>
                      <a:gd name="T32" fmla="*/ 1010 w 1029"/>
                      <a:gd name="T33" fmla="*/ 179 h 1600"/>
                      <a:gd name="T34" fmla="*/ 996 w 1029"/>
                      <a:gd name="T35" fmla="*/ 196 h 1600"/>
                      <a:gd name="T36" fmla="*/ 994 w 1029"/>
                      <a:gd name="T37" fmla="*/ 197 h 1600"/>
                      <a:gd name="T38" fmla="*/ 323 w 1029"/>
                      <a:gd name="T39" fmla="*/ 842 h 1600"/>
                      <a:gd name="T40" fmla="*/ 845 w 1029"/>
                      <a:gd name="T41" fmla="*/ 1408 h 1600"/>
                      <a:gd name="T42" fmla="*/ 856 w 1029"/>
                      <a:gd name="T43" fmla="*/ 1421 h 1600"/>
                      <a:gd name="T44" fmla="*/ 866 w 1029"/>
                      <a:gd name="T45" fmla="*/ 1441 h 1600"/>
                      <a:gd name="T46" fmla="*/ 871 w 1029"/>
                      <a:gd name="T47" fmla="*/ 1451 h 1600"/>
                      <a:gd name="T48" fmla="*/ 873 w 1029"/>
                      <a:gd name="T49" fmla="*/ 1462 h 1600"/>
                      <a:gd name="T50" fmla="*/ 875 w 1029"/>
                      <a:gd name="T51" fmla="*/ 1474 h 1600"/>
                      <a:gd name="T52" fmla="*/ 875 w 1029"/>
                      <a:gd name="T53" fmla="*/ 1497 h 1600"/>
                      <a:gd name="T54" fmla="*/ 873 w 1029"/>
                      <a:gd name="T55" fmla="*/ 1509 h 1600"/>
                      <a:gd name="T56" fmla="*/ 871 w 1029"/>
                      <a:gd name="T57" fmla="*/ 1519 h 1600"/>
                      <a:gd name="T58" fmla="*/ 866 w 1029"/>
                      <a:gd name="T59" fmla="*/ 1530 h 1600"/>
                      <a:gd name="T60" fmla="*/ 856 w 1029"/>
                      <a:gd name="T61" fmla="*/ 1550 h 1600"/>
                      <a:gd name="T62" fmla="*/ 842 w 1029"/>
                      <a:gd name="T63" fmla="*/ 1567 h 1600"/>
                      <a:gd name="T64" fmla="*/ 825 w 1029"/>
                      <a:gd name="T65" fmla="*/ 1581 h 1600"/>
                      <a:gd name="T66" fmla="*/ 805 w 1029"/>
                      <a:gd name="T67" fmla="*/ 1591 h 1600"/>
                      <a:gd name="T68" fmla="*/ 794 w 1029"/>
                      <a:gd name="T69" fmla="*/ 1596 h 1600"/>
                      <a:gd name="T70" fmla="*/ 784 w 1029"/>
                      <a:gd name="T71" fmla="*/ 1598 h 1600"/>
                      <a:gd name="T72" fmla="*/ 772 w 1029"/>
                      <a:gd name="T73" fmla="*/ 1600 h 1600"/>
                      <a:gd name="T74" fmla="*/ 749 w 1029"/>
                      <a:gd name="T75" fmla="*/ 1600 h 1600"/>
                      <a:gd name="T76" fmla="*/ 737 w 1029"/>
                      <a:gd name="T77" fmla="*/ 1598 h 1600"/>
                      <a:gd name="T78" fmla="*/ 727 w 1029"/>
                      <a:gd name="T79" fmla="*/ 1596 h 1600"/>
                      <a:gd name="T80" fmla="*/ 716 w 1029"/>
                      <a:gd name="T81" fmla="*/ 1591 h 1600"/>
                      <a:gd name="T82" fmla="*/ 696 w 1029"/>
                      <a:gd name="T83" fmla="*/ 1581 h 1600"/>
                      <a:gd name="T84" fmla="*/ 679 w 1029"/>
                      <a:gd name="T85" fmla="*/ 1567 h 1600"/>
                      <a:gd name="T86" fmla="*/ 677 w 1029"/>
                      <a:gd name="T87" fmla="*/ 1564 h 1600"/>
                      <a:gd name="T88" fmla="*/ 78 w 1029"/>
                      <a:gd name="T89" fmla="*/ 916 h 1600"/>
                      <a:gd name="T90" fmla="*/ 0 w 1029"/>
                      <a:gd name="T91" fmla="*/ 833 h 1600"/>
                      <a:gd name="T92" fmla="*/ 82 w 1029"/>
                      <a:gd name="T93" fmla="*/ 755 h 1600"/>
                      <a:gd name="T94" fmla="*/ 835 w 1029"/>
                      <a:gd name="T95" fmla="*/ 32 h 1600"/>
                      <a:gd name="T96" fmla="*/ 850 w 1029"/>
                      <a:gd name="T97" fmla="*/ 19 h 1600"/>
                      <a:gd name="T98" fmla="*/ 870 w 1029"/>
                      <a:gd name="T99" fmla="*/ 9 h 1600"/>
                      <a:gd name="T100" fmla="*/ 880 w 1029"/>
                      <a:gd name="T101" fmla="*/ 4 h 1600"/>
                      <a:gd name="T102" fmla="*/ 891 w 1029"/>
                      <a:gd name="T103" fmla="*/ 2 h 1600"/>
                      <a:gd name="T104" fmla="*/ 903 w 1029"/>
                      <a:gd name="T105" fmla="*/ 0 h 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029" h="1600">
                        <a:moveTo>
                          <a:pt x="903" y="0"/>
                        </a:moveTo>
                        <a:lnTo>
                          <a:pt x="926" y="0"/>
                        </a:lnTo>
                        <a:lnTo>
                          <a:pt x="937" y="2"/>
                        </a:lnTo>
                        <a:lnTo>
                          <a:pt x="948" y="4"/>
                        </a:lnTo>
                        <a:lnTo>
                          <a:pt x="959" y="9"/>
                        </a:lnTo>
                        <a:lnTo>
                          <a:pt x="979" y="19"/>
                        </a:lnTo>
                        <a:lnTo>
                          <a:pt x="996" y="33"/>
                        </a:lnTo>
                        <a:lnTo>
                          <a:pt x="1010" y="50"/>
                        </a:lnTo>
                        <a:lnTo>
                          <a:pt x="1020" y="70"/>
                        </a:lnTo>
                        <a:lnTo>
                          <a:pt x="1024" y="81"/>
                        </a:lnTo>
                        <a:lnTo>
                          <a:pt x="1027" y="91"/>
                        </a:lnTo>
                        <a:lnTo>
                          <a:pt x="1029" y="103"/>
                        </a:lnTo>
                        <a:lnTo>
                          <a:pt x="1029" y="126"/>
                        </a:lnTo>
                        <a:lnTo>
                          <a:pt x="1027" y="138"/>
                        </a:lnTo>
                        <a:lnTo>
                          <a:pt x="1024" y="149"/>
                        </a:lnTo>
                        <a:lnTo>
                          <a:pt x="1020" y="159"/>
                        </a:lnTo>
                        <a:lnTo>
                          <a:pt x="1010" y="179"/>
                        </a:lnTo>
                        <a:lnTo>
                          <a:pt x="996" y="196"/>
                        </a:lnTo>
                        <a:lnTo>
                          <a:pt x="994" y="197"/>
                        </a:lnTo>
                        <a:lnTo>
                          <a:pt x="323" y="842"/>
                        </a:lnTo>
                        <a:lnTo>
                          <a:pt x="845" y="1408"/>
                        </a:lnTo>
                        <a:lnTo>
                          <a:pt x="856" y="1421"/>
                        </a:lnTo>
                        <a:lnTo>
                          <a:pt x="866" y="1441"/>
                        </a:lnTo>
                        <a:lnTo>
                          <a:pt x="871" y="1451"/>
                        </a:lnTo>
                        <a:lnTo>
                          <a:pt x="873" y="1462"/>
                        </a:lnTo>
                        <a:lnTo>
                          <a:pt x="875" y="1474"/>
                        </a:lnTo>
                        <a:lnTo>
                          <a:pt x="875" y="1497"/>
                        </a:lnTo>
                        <a:lnTo>
                          <a:pt x="873" y="1509"/>
                        </a:lnTo>
                        <a:lnTo>
                          <a:pt x="871" y="1519"/>
                        </a:lnTo>
                        <a:lnTo>
                          <a:pt x="866" y="1530"/>
                        </a:lnTo>
                        <a:lnTo>
                          <a:pt x="856" y="1550"/>
                        </a:lnTo>
                        <a:lnTo>
                          <a:pt x="842" y="1567"/>
                        </a:lnTo>
                        <a:lnTo>
                          <a:pt x="825" y="1581"/>
                        </a:lnTo>
                        <a:lnTo>
                          <a:pt x="805" y="1591"/>
                        </a:lnTo>
                        <a:lnTo>
                          <a:pt x="794" y="1596"/>
                        </a:lnTo>
                        <a:lnTo>
                          <a:pt x="784" y="1598"/>
                        </a:lnTo>
                        <a:lnTo>
                          <a:pt x="772" y="1600"/>
                        </a:lnTo>
                        <a:lnTo>
                          <a:pt x="749" y="1600"/>
                        </a:lnTo>
                        <a:lnTo>
                          <a:pt x="737" y="1598"/>
                        </a:lnTo>
                        <a:lnTo>
                          <a:pt x="727" y="1596"/>
                        </a:lnTo>
                        <a:lnTo>
                          <a:pt x="716" y="1591"/>
                        </a:lnTo>
                        <a:lnTo>
                          <a:pt x="696" y="1581"/>
                        </a:lnTo>
                        <a:lnTo>
                          <a:pt x="679" y="1567"/>
                        </a:lnTo>
                        <a:lnTo>
                          <a:pt x="677" y="1564"/>
                        </a:lnTo>
                        <a:lnTo>
                          <a:pt x="78" y="916"/>
                        </a:lnTo>
                        <a:lnTo>
                          <a:pt x="0" y="833"/>
                        </a:lnTo>
                        <a:lnTo>
                          <a:pt x="82" y="755"/>
                        </a:lnTo>
                        <a:lnTo>
                          <a:pt x="835" y="32"/>
                        </a:lnTo>
                        <a:lnTo>
                          <a:pt x="850" y="19"/>
                        </a:lnTo>
                        <a:lnTo>
                          <a:pt x="870" y="9"/>
                        </a:lnTo>
                        <a:lnTo>
                          <a:pt x="880" y="4"/>
                        </a:lnTo>
                        <a:lnTo>
                          <a:pt x="891" y="2"/>
                        </a:lnTo>
                        <a:lnTo>
                          <a:pt x="90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" name="Freeform 245"/>
                  <p:cNvSpPr>
                    <a:spLocks/>
                  </p:cNvSpPr>
                  <p:nvPr/>
                </p:nvSpPr>
                <p:spPr bwMode="auto">
                  <a:xfrm>
                    <a:off x="3248967" y="3079554"/>
                    <a:ext cx="79375" cy="80963"/>
                  </a:xfrm>
                  <a:custGeom>
                    <a:avLst/>
                    <a:gdLst>
                      <a:gd name="T0" fmla="*/ 399 w 557"/>
                      <a:gd name="T1" fmla="*/ 0 h 554"/>
                      <a:gd name="T2" fmla="*/ 557 w 557"/>
                      <a:gd name="T3" fmla="*/ 169 h 554"/>
                      <a:gd name="T4" fmla="*/ 541 w 557"/>
                      <a:gd name="T5" fmla="*/ 554 h 554"/>
                      <a:gd name="T6" fmla="*/ 157 w 557"/>
                      <a:gd name="T7" fmla="*/ 539 h 554"/>
                      <a:gd name="T8" fmla="*/ 0 w 557"/>
                      <a:gd name="T9" fmla="*/ 369 h 554"/>
                      <a:gd name="T10" fmla="*/ 385 w 557"/>
                      <a:gd name="T11" fmla="*/ 384 h 554"/>
                      <a:gd name="T12" fmla="*/ 399 w 557"/>
                      <a:gd name="T13" fmla="*/ 0 h 5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7" h="554">
                        <a:moveTo>
                          <a:pt x="399" y="0"/>
                        </a:moveTo>
                        <a:lnTo>
                          <a:pt x="557" y="169"/>
                        </a:lnTo>
                        <a:lnTo>
                          <a:pt x="541" y="554"/>
                        </a:lnTo>
                        <a:lnTo>
                          <a:pt x="157" y="539"/>
                        </a:lnTo>
                        <a:lnTo>
                          <a:pt x="0" y="369"/>
                        </a:lnTo>
                        <a:lnTo>
                          <a:pt x="385" y="384"/>
                        </a:lnTo>
                        <a:lnTo>
                          <a:pt x="39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" name="Freeform 246"/>
                  <p:cNvSpPr>
                    <a:spLocks/>
                  </p:cNvSpPr>
                  <p:nvPr/>
                </p:nvSpPr>
                <p:spPr bwMode="auto">
                  <a:xfrm>
                    <a:off x="2974330" y="2919217"/>
                    <a:ext cx="147638" cy="231775"/>
                  </a:xfrm>
                  <a:custGeom>
                    <a:avLst/>
                    <a:gdLst>
                      <a:gd name="T0" fmla="*/ 260 w 1028"/>
                      <a:gd name="T1" fmla="*/ 0 h 1599"/>
                      <a:gd name="T2" fmla="*/ 283 w 1028"/>
                      <a:gd name="T3" fmla="*/ 0 h 1599"/>
                      <a:gd name="T4" fmla="*/ 295 w 1028"/>
                      <a:gd name="T5" fmla="*/ 2 h 1599"/>
                      <a:gd name="T6" fmla="*/ 305 w 1028"/>
                      <a:gd name="T7" fmla="*/ 4 h 1599"/>
                      <a:gd name="T8" fmla="*/ 316 w 1028"/>
                      <a:gd name="T9" fmla="*/ 8 h 1599"/>
                      <a:gd name="T10" fmla="*/ 336 w 1028"/>
                      <a:gd name="T11" fmla="*/ 19 h 1599"/>
                      <a:gd name="T12" fmla="*/ 353 w 1028"/>
                      <a:gd name="T13" fmla="*/ 33 h 1599"/>
                      <a:gd name="T14" fmla="*/ 356 w 1028"/>
                      <a:gd name="T15" fmla="*/ 37 h 1599"/>
                      <a:gd name="T16" fmla="*/ 953 w 1028"/>
                      <a:gd name="T17" fmla="*/ 686 h 1599"/>
                      <a:gd name="T18" fmla="*/ 1028 w 1028"/>
                      <a:gd name="T19" fmla="*/ 768 h 1599"/>
                      <a:gd name="T20" fmla="*/ 948 w 1028"/>
                      <a:gd name="T21" fmla="*/ 846 h 1599"/>
                      <a:gd name="T22" fmla="*/ 194 w 1028"/>
                      <a:gd name="T23" fmla="*/ 1568 h 1599"/>
                      <a:gd name="T24" fmla="*/ 179 w 1028"/>
                      <a:gd name="T25" fmla="*/ 1580 h 1599"/>
                      <a:gd name="T26" fmla="*/ 159 w 1028"/>
                      <a:gd name="T27" fmla="*/ 1591 h 1599"/>
                      <a:gd name="T28" fmla="*/ 148 w 1028"/>
                      <a:gd name="T29" fmla="*/ 1595 h 1599"/>
                      <a:gd name="T30" fmla="*/ 138 w 1028"/>
                      <a:gd name="T31" fmla="*/ 1597 h 1599"/>
                      <a:gd name="T32" fmla="*/ 126 w 1028"/>
                      <a:gd name="T33" fmla="*/ 1599 h 1599"/>
                      <a:gd name="T34" fmla="*/ 103 w 1028"/>
                      <a:gd name="T35" fmla="*/ 1599 h 1599"/>
                      <a:gd name="T36" fmla="*/ 91 w 1028"/>
                      <a:gd name="T37" fmla="*/ 1597 h 1599"/>
                      <a:gd name="T38" fmla="*/ 81 w 1028"/>
                      <a:gd name="T39" fmla="*/ 1595 h 1599"/>
                      <a:gd name="T40" fmla="*/ 70 w 1028"/>
                      <a:gd name="T41" fmla="*/ 1591 h 1599"/>
                      <a:gd name="T42" fmla="*/ 50 w 1028"/>
                      <a:gd name="T43" fmla="*/ 1580 h 1599"/>
                      <a:gd name="T44" fmla="*/ 33 w 1028"/>
                      <a:gd name="T45" fmla="*/ 1566 h 1599"/>
                      <a:gd name="T46" fmla="*/ 19 w 1028"/>
                      <a:gd name="T47" fmla="*/ 1549 h 1599"/>
                      <a:gd name="T48" fmla="*/ 9 w 1028"/>
                      <a:gd name="T49" fmla="*/ 1529 h 1599"/>
                      <a:gd name="T50" fmla="*/ 4 w 1028"/>
                      <a:gd name="T51" fmla="*/ 1519 h 1599"/>
                      <a:gd name="T52" fmla="*/ 2 w 1028"/>
                      <a:gd name="T53" fmla="*/ 1508 h 1599"/>
                      <a:gd name="T54" fmla="*/ 0 w 1028"/>
                      <a:gd name="T55" fmla="*/ 1496 h 1599"/>
                      <a:gd name="T56" fmla="*/ 0 w 1028"/>
                      <a:gd name="T57" fmla="*/ 1473 h 1599"/>
                      <a:gd name="T58" fmla="*/ 2 w 1028"/>
                      <a:gd name="T59" fmla="*/ 1462 h 1599"/>
                      <a:gd name="T60" fmla="*/ 4 w 1028"/>
                      <a:gd name="T61" fmla="*/ 1451 h 1599"/>
                      <a:gd name="T62" fmla="*/ 9 w 1028"/>
                      <a:gd name="T63" fmla="*/ 1440 h 1599"/>
                      <a:gd name="T64" fmla="*/ 19 w 1028"/>
                      <a:gd name="T65" fmla="*/ 1420 h 1599"/>
                      <a:gd name="T66" fmla="*/ 33 w 1028"/>
                      <a:gd name="T67" fmla="*/ 1403 h 1599"/>
                      <a:gd name="T68" fmla="*/ 35 w 1028"/>
                      <a:gd name="T69" fmla="*/ 1402 h 1599"/>
                      <a:gd name="T70" fmla="*/ 708 w 1028"/>
                      <a:gd name="T71" fmla="*/ 758 h 1599"/>
                      <a:gd name="T72" fmla="*/ 188 w 1028"/>
                      <a:gd name="T73" fmla="*/ 192 h 1599"/>
                      <a:gd name="T74" fmla="*/ 176 w 1028"/>
                      <a:gd name="T75" fmla="*/ 179 h 1599"/>
                      <a:gd name="T76" fmla="*/ 165 w 1028"/>
                      <a:gd name="T77" fmla="*/ 159 h 1599"/>
                      <a:gd name="T78" fmla="*/ 161 w 1028"/>
                      <a:gd name="T79" fmla="*/ 148 h 1599"/>
                      <a:gd name="T80" fmla="*/ 159 w 1028"/>
                      <a:gd name="T81" fmla="*/ 138 h 1599"/>
                      <a:gd name="T82" fmla="*/ 157 w 1028"/>
                      <a:gd name="T83" fmla="*/ 126 h 1599"/>
                      <a:gd name="T84" fmla="*/ 157 w 1028"/>
                      <a:gd name="T85" fmla="*/ 103 h 1599"/>
                      <a:gd name="T86" fmla="*/ 159 w 1028"/>
                      <a:gd name="T87" fmla="*/ 91 h 1599"/>
                      <a:gd name="T88" fmla="*/ 161 w 1028"/>
                      <a:gd name="T89" fmla="*/ 80 h 1599"/>
                      <a:gd name="T90" fmla="*/ 165 w 1028"/>
                      <a:gd name="T91" fmla="*/ 70 h 1599"/>
                      <a:gd name="T92" fmla="*/ 176 w 1028"/>
                      <a:gd name="T93" fmla="*/ 50 h 1599"/>
                      <a:gd name="T94" fmla="*/ 190 w 1028"/>
                      <a:gd name="T95" fmla="*/ 33 h 1599"/>
                      <a:gd name="T96" fmla="*/ 207 w 1028"/>
                      <a:gd name="T97" fmla="*/ 19 h 1599"/>
                      <a:gd name="T98" fmla="*/ 227 w 1028"/>
                      <a:gd name="T99" fmla="*/ 8 h 1599"/>
                      <a:gd name="T100" fmla="*/ 238 w 1028"/>
                      <a:gd name="T101" fmla="*/ 4 h 1599"/>
                      <a:gd name="T102" fmla="*/ 248 w 1028"/>
                      <a:gd name="T103" fmla="*/ 2 h 1599"/>
                      <a:gd name="T104" fmla="*/ 260 w 1028"/>
                      <a:gd name="T105" fmla="*/ 0 h 15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028" h="1599">
                        <a:moveTo>
                          <a:pt x="260" y="0"/>
                        </a:moveTo>
                        <a:lnTo>
                          <a:pt x="283" y="0"/>
                        </a:lnTo>
                        <a:lnTo>
                          <a:pt x="295" y="2"/>
                        </a:lnTo>
                        <a:lnTo>
                          <a:pt x="305" y="4"/>
                        </a:lnTo>
                        <a:lnTo>
                          <a:pt x="316" y="8"/>
                        </a:lnTo>
                        <a:lnTo>
                          <a:pt x="336" y="19"/>
                        </a:lnTo>
                        <a:lnTo>
                          <a:pt x="353" y="33"/>
                        </a:lnTo>
                        <a:lnTo>
                          <a:pt x="356" y="37"/>
                        </a:lnTo>
                        <a:lnTo>
                          <a:pt x="953" y="686"/>
                        </a:lnTo>
                        <a:lnTo>
                          <a:pt x="1028" y="768"/>
                        </a:lnTo>
                        <a:lnTo>
                          <a:pt x="948" y="846"/>
                        </a:lnTo>
                        <a:lnTo>
                          <a:pt x="194" y="1568"/>
                        </a:lnTo>
                        <a:lnTo>
                          <a:pt x="179" y="1580"/>
                        </a:lnTo>
                        <a:lnTo>
                          <a:pt x="159" y="1591"/>
                        </a:lnTo>
                        <a:lnTo>
                          <a:pt x="148" y="1595"/>
                        </a:lnTo>
                        <a:lnTo>
                          <a:pt x="138" y="1597"/>
                        </a:lnTo>
                        <a:lnTo>
                          <a:pt x="126" y="1599"/>
                        </a:lnTo>
                        <a:lnTo>
                          <a:pt x="103" y="1599"/>
                        </a:lnTo>
                        <a:lnTo>
                          <a:pt x="91" y="1597"/>
                        </a:lnTo>
                        <a:lnTo>
                          <a:pt x="81" y="1595"/>
                        </a:lnTo>
                        <a:lnTo>
                          <a:pt x="70" y="1591"/>
                        </a:lnTo>
                        <a:lnTo>
                          <a:pt x="50" y="1580"/>
                        </a:lnTo>
                        <a:lnTo>
                          <a:pt x="33" y="1566"/>
                        </a:lnTo>
                        <a:lnTo>
                          <a:pt x="19" y="1549"/>
                        </a:lnTo>
                        <a:lnTo>
                          <a:pt x="9" y="1529"/>
                        </a:lnTo>
                        <a:lnTo>
                          <a:pt x="4" y="1519"/>
                        </a:lnTo>
                        <a:lnTo>
                          <a:pt x="2" y="1508"/>
                        </a:lnTo>
                        <a:lnTo>
                          <a:pt x="0" y="1496"/>
                        </a:lnTo>
                        <a:lnTo>
                          <a:pt x="0" y="1473"/>
                        </a:lnTo>
                        <a:lnTo>
                          <a:pt x="2" y="1462"/>
                        </a:lnTo>
                        <a:lnTo>
                          <a:pt x="4" y="1451"/>
                        </a:lnTo>
                        <a:lnTo>
                          <a:pt x="9" y="1440"/>
                        </a:lnTo>
                        <a:lnTo>
                          <a:pt x="19" y="1420"/>
                        </a:lnTo>
                        <a:lnTo>
                          <a:pt x="33" y="1403"/>
                        </a:lnTo>
                        <a:lnTo>
                          <a:pt x="35" y="1402"/>
                        </a:lnTo>
                        <a:lnTo>
                          <a:pt x="708" y="758"/>
                        </a:lnTo>
                        <a:lnTo>
                          <a:pt x="188" y="192"/>
                        </a:lnTo>
                        <a:lnTo>
                          <a:pt x="176" y="179"/>
                        </a:lnTo>
                        <a:lnTo>
                          <a:pt x="165" y="159"/>
                        </a:lnTo>
                        <a:lnTo>
                          <a:pt x="161" y="148"/>
                        </a:lnTo>
                        <a:lnTo>
                          <a:pt x="159" y="138"/>
                        </a:lnTo>
                        <a:lnTo>
                          <a:pt x="157" y="126"/>
                        </a:lnTo>
                        <a:lnTo>
                          <a:pt x="157" y="103"/>
                        </a:lnTo>
                        <a:lnTo>
                          <a:pt x="159" y="91"/>
                        </a:lnTo>
                        <a:lnTo>
                          <a:pt x="161" y="80"/>
                        </a:lnTo>
                        <a:lnTo>
                          <a:pt x="165" y="70"/>
                        </a:lnTo>
                        <a:lnTo>
                          <a:pt x="176" y="50"/>
                        </a:lnTo>
                        <a:lnTo>
                          <a:pt x="190" y="33"/>
                        </a:lnTo>
                        <a:lnTo>
                          <a:pt x="207" y="19"/>
                        </a:lnTo>
                        <a:lnTo>
                          <a:pt x="227" y="8"/>
                        </a:lnTo>
                        <a:lnTo>
                          <a:pt x="238" y="4"/>
                        </a:lnTo>
                        <a:lnTo>
                          <a:pt x="248" y="2"/>
                        </a:lnTo>
                        <a:lnTo>
                          <a:pt x="26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7" name="Freeform 247"/>
                  <p:cNvSpPr>
                    <a:spLocks/>
                  </p:cNvSpPr>
                  <p:nvPr/>
                </p:nvSpPr>
                <p:spPr bwMode="auto">
                  <a:xfrm>
                    <a:off x="2993380" y="2917629"/>
                    <a:ext cx="79375" cy="79375"/>
                  </a:xfrm>
                  <a:custGeom>
                    <a:avLst/>
                    <a:gdLst>
                      <a:gd name="T0" fmla="*/ 15 w 557"/>
                      <a:gd name="T1" fmla="*/ 0 h 554"/>
                      <a:gd name="T2" fmla="*/ 400 w 557"/>
                      <a:gd name="T3" fmla="*/ 16 h 554"/>
                      <a:gd name="T4" fmla="*/ 557 w 557"/>
                      <a:gd name="T5" fmla="*/ 186 h 554"/>
                      <a:gd name="T6" fmla="*/ 171 w 557"/>
                      <a:gd name="T7" fmla="*/ 169 h 554"/>
                      <a:gd name="T8" fmla="*/ 155 w 557"/>
                      <a:gd name="T9" fmla="*/ 554 h 554"/>
                      <a:gd name="T10" fmla="*/ 0 w 557"/>
                      <a:gd name="T11" fmla="*/ 384 h 554"/>
                      <a:gd name="T12" fmla="*/ 15 w 557"/>
                      <a:gd name="T13" fmla="*/ 0 h 5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7" h="554">
                        <a:moveTo>
                          <a:pt x="15" y="0"/>
                        </a:moveTo>
                        <a:lnTo>
                          <a:pt x="400" y="16"/>
                        </a:lnTo>
                        <a:lnTo>
                          <a:pt x="557" y="186"/>
                        </a:lnTo>
                        <a:lnTo>
                          <a:pt x="171" y="169"/>
                        </a:lnTo>
                        <a:lnTo>
                          <a:pt x="155" y="554"/>
                        </a:lnTo>
                        <a:lnTo>
                          <a:pt x="0" y="384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2" name="Rounded Rectangle 11"/>
              <p:cNvSpPr/>
              <p:nvPr/>
            </p:nvSpPr>
            <p:spPr>
              <a:xfrm rot="16200000">
                <a:off x="761513" y="18171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00947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009473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6200000">
                <a:off x="837713" y="18933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00947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009473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16200000">
                <a:off x="913913" y="19695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00947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009473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 rot="16200000">
                <a:off x="1241573" y="18171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E658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E65800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 rot="16200000">
                <a:off x="1317773" y="18933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E658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E65800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16200000">
                <a:off x="1393973" y="19695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E658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E65800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48467" y="2934814"/>
              <a:ext cx="3008494" cy="1505498"/>
              <a:chOff x="848467" y="1388953"/>
              <a:chExt cx="3200931" cy="1575228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848467" y="1388953"/>
                <a:ext cx="2039513" cy="1575228"/>
              </a:xfrm>
              <a:prstGeom prst="roundRect">
                <a:avLst>
                  <a:gd name="adj" fmla="val 5313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  <a:p>
                <a:pPr algn="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ahoma"/>
                  <a:ea typeface="ＭＳ Ｐゴシック" pitchFamily="46" charset="-128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906010" y="2528538"/>
                <a:ext cx="1874667" cy="365913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 pitchFamily="34" charset="0"/>
                  </a:rPr>
                  <a:t>Infrastructure</a:t>
                </a: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1943492" y="2155287"/>
                <a:ext cx="827960" cy="32668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700" b="1" i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ahoma"/>
                  </a:rPr>
                  <a:t>SDN</a:t>
                </a:r>
              </a:p>
              <a:p>
                <a:pPr algn="ctr"/>
                <a:r>
                  <a:rPr lang="en-US" sz="700" b="1" i="1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ahoma"/>
                  </a:rPr>
                  <a:t>Controller</a:t>
                </a:r>
              </a:p>
            </p:txBody>
          </p:sp>
          <p:cxnSp>
            <p:nvCxnSpPr>
              <p:cNvPr id="32" name="Straight Connector 47"/>
              <p:cNvCxnSpPr>
                <a:endCxn id="31" idx="3"/>
              </p:cNvCxnSpPr>
              <p:nvPr/>
            </p:nvCxnSpPr>
            <p:spPr>
              <a:xfrm rot="10800000">
                <a:off x="2771453" y="2318629"/>
                <a:ext cx="1270973" cy="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47"/>
              <p:cNvCxnSpPr/>
              <p:nvPr/>
            </p:nvCxnSpPr>
            <p:spPr>
              <a:xfrm flipH="1">
                <a:off x="2797857" y="2718643"/>
                <a:ext cx="1251541" cy="1792"/>
              </a:xfrm>
              <a:prstGeom prst="straightConnector1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2450141" y="2540490"/>
                <a:ext cx="384187" cy="359734"/>
                <a:chOff x="3743235" y="3591992"/>
                <a:chExt cx="501650" cy="500063"/>
              </a:xfrm>
            </p:grpSpPr>
            <p:sp>
              <p:nvSpPr>
                <p:cNvPr id="41" name="Freeform 239"/>
                <p:cNvSpPr>
                  <a:spLocks/>
                </p:cNvSpPr>
                <p:nvPr/>
              </p:nvSpPr>
              <p:spPr bwMode="auto">
                <a:xfrm>
                  <a:off x="3743235" y="3591992"/>
                  <a:ext cx="501650" cy="500063"/>
                </a:xfrm>
                <a:custGeom>
                  <a:avLst/>
                  <a:gdLst>
                    <a:gd name="T0" fmla="*/ 1841 w 3472"/>
                    <a:gd name="T1" fmla="*/ 3 h 3470"/>
                    <a:gd name="T2" fmla="*/ 2048 w 3472"/>
                    <a:gd name="T3" fmla="*/ 27 h 3470"/>
                    <a:gd name="T4" fmla="*/ 2245 w 3472"/>
                    <a:gd name="T5" fmla="*/ 76 h 3470"/>
                    <a:gd name="T6" fmla="*/ 2434 w 3472"/>
                    <a:gd name="T7" fmla="*/ 146 h 3470"/>
                    <a:gd name="T8" fmla="*/ 2612 w 3472"/>
                    <a:gd name="T9" fmla="*/ 236 h 3470"/>
                    <a:gd name="T10" fmla="*/ 2776 w 3472"/>
                    <a:gd name="T11" fmla="*/ 346 h 3470"/>
                    <a:gd name="T12" fmla="*/ 2928 w 3472"/>
                    <a:gd name="T13" fmla="*/ 473 h 3470"/>
                    <a:gd name="T14" fmla="*/ 3062 w 3472"/>
                    <a:gd name="T15" fmla="*/ 616 h 3470"/>
                    <a:gd name="T16" fmla="*/ 3181 w 3472"/>
                    <a:gd name="T17" fmla="*/ 774 h 3470"/>
                    <a:gd name="T18" fmla="*/ 3282 w 3472"/>
                    <a:gd name="T19" fmla="*/ 946 h 3470"/>
                    <a:gd name="T20" fmla="*/ 3362 w 3472"/>
                    <a:gd name="T21" fmla="*/ 1130 h 3470"/>
                    <a:gd name="T22" fmla="*/ 3422 w 3472"/>
                    <a:gd name="T23" fmla="*/ 1322 h 3470"/>
                    <a:gd name="T24" fmla="*/ 3459 w 3472"/>
                    <a:gd name="T25" fmla="*/ 1525 h 3470"/>
                    <a:gd name="T26" fmla="*/ 3472 w 3472"/>
                    <a:gd name="T27" fmla="*/ 1735 h 3470"/>
                    <a:gd name="T28" fmla="*/ 3459 w 3472"/>
                    <a:gd name="T29" fmla="*/ 1945 h 3470"/>
                    <a:gd name="T30" fmla="*/ 3422 w 3472"/>
                    <a:gd name="T31" fmla="*/ 2147 h 3470"/>
                    <a:gd name="T32" fmla="*/ 3362 w 3472"/>
                    <a:gd name="T33" fmla="*/ 2340 h 3470"/>
                    <a:gd name="T34" fmla="*/ 3282 w 3472"/>
                    <a:gd name="T35" fmla="*/ 2523 h 3470"/>
                    <a:gd name="T36" fmla="*/ 3181 w 3472"/>
                    <a:gd name="T37" fmla="*/ 2695 h 3470"/>
                    <a:gd name="T38" fmla="*/ 3062 w 3472"/>
                    <a:gd name="T39" fmla="*/ 2853 h 3470"/>
                    <a:gd name="T40" fmla="*/ 2928 w 3472"/>
                    <a:gd name="T41" fmla="*/ 2996 h 3470"/>
                    <a:gd name="T42" fmla="*/ 2776 w 3472"/>
                    <a:gd name="T43" fmla="*/ 3123 h 3470"/>
                    <a:gd name="T44" fmla="*/ 2612 w 3472"/>
                    <a:gd name="T45" fmla="*/ 3234 h 3470"/>
                    <a:gd name="T46" fmla="*/ 2434 w 3472"/>
                    <a:gd name="T47" fmla="*/ 3324 h 3470"/>
                    <a:gd name="T48" fmla="*/ 2245 w 3472"/>
                    <a:gd name="T49" fmla="*/ 3394 h 3470"/>
                    <a:gd name="T50" fmla="*/ 2048 w 3472"/>
                    <a:gd name="T51" fmla="*/ 3442 h 3470"/>
                    <a:gd name="T52" fmla="*/ 1841 w 3472"/>
                    <a:gd name="T53" fmla="*/ 3467 h 3470"/>
                    <a:gd name="T54" fmla="*/ 1630 w 3472"/>
                    <a:gd name="T55" fmla="*/ 3467 h 3470"/>
                    <a:gd name="T56" fmla="*/ 1424 w 3472"/>
                    <a:gd name="T57" fmla="*/ 3442 h 3470"/>
                    <a:gd name="T58" fmla="*/ 1225 w 3472"/>
                    <a:gd name="T59" fmla="*/ 3394 h 3470"/>
                    <a:gd name="T60" fmla="*/ 1037 w 3472"/>
                    <a:gd name="T61" fmla="*/ 3324 h 3470"/>
                    <a:gd name="T62" fmla="*/ 860 w 3472"/>
                    <a:gd name="T63" fmla="*/ 3234 h 3470"/>
                    <a:gd name="T64" fmla="*/ 694 w 3472"/>
                    <a:gd name="T65" fmla="*/ 3123 h 3470"/>
                    <a:gd name="T66" fmla="*/ 544 w 3472"/>
                    <a:gd name="T67" fmla="*/ 2996 h 3470"/>
                    <a:gd name="T68" fmla="*/ 408 w 3472"/>
                    <a:gd name="T69" fmla="*/ 2853 h 3470"/>
                    <a:gd name="T70" fmla="*/ 289 w 3472"/>
                    <a:gd name="T71" fmla="*/ 2695 h 3470"/>
                    <a:gd name="T72" fmla="*/ 189 w 3472"/>
                    <a:gd name="T73" fmla="*/ 2523 h 3470"/>
                    <a:gd name="T74" fmla="*/ 108 w 3472"/>
                    <a:gd name="T75" fmla="*/ 2340 h 3470"/>
                    <a:gd name="T76" fmla="*/ 49 w 3472"/>
                    <a:gd name="T77" fmla="*/ 2147 h 3470"/>
                    <a:gd name="T78" fmla="*/ 13 w 3472"/>
                    <a:gd name="T79" fmla="*/ 1945 h 3470"/>
                    <a:gd name="T80" fmla="*/ 0 w 3472"/>
                    <a:gd name="T81" fmla="*/ 1735 h 3470"/>
                    <a:gd name="T82" fmla="*/ 13 w 3472"/>
                    <a:gd name="T83" fmla="*/ 1525 h 3470"/>
                    <a:gd name="T84" fmla="*/ 49 w 3472"/>
                    <a:gd name="T85" fmla="*/ 1322 h 3470"/>
                    <a:gd name="T86" fmla="*/ 108 w 3472"/>
                    <a:gd name="T87" fmla="*/ 1130 h 3470"/>
                    <a:gd name="T88" fmla="*/ 189 w 3472"/>
                    <a:gd name="T89" fmla="*/ 946 h 3470"/>
                    <a:gd name="T90" fmla="*/ 289 w 3472"/>
                    <a:gd name="T91" fmla="*/ 774 h 3470"/>
                    <a:gd name="T92" fmla="*/ 408 w 3472"/>
                    <a:gd name="T93" fmla="*/ 616 h 3470"/>
                    <a:gd name="T94" fmla="*/ 544 w 3472"/>
                    <a:gd name="T95" fmla="*/ 473 h 3470"/>
                    <a:gd name="T96" fmla="*/ 694 w 3472"/>
                    <a:gd name="T97" fmla="*/ 346 h 3470"/>
                    <a:gd name="T98" fmla="*/ 860 w 3472"/>
                    <a:gd name="T99" fmla="*/ 236 h 3470"/>
                    <a:gd name="T100" fmla="*/ 1037 w 3472"/>
                    <a:gd name="T101" fmla="*/ 146 h 3470"/>
                    <a:gd name="T102" fmla="*/ 1225 w 3472"/>
                    <a:gd name="T103" fmla="*/ 76 h 3470"/>
                    <a:gd name="T104" fmla="*/ 1424 w 3472"/>
                    <a:gd name="T105" fmla="*/ 27 h 3470"/>
                    <a:gd name="T106" fmla="*/ 1630 w 3472"/>
                    <a:gd name="T107" fmla="*/ 3 h 3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472" h="3470">
                      <a:moveTo>
                        <a:pt x="1735" y="0"/>
                      </a:moveTo>
                      <a:lnTo>
                        <a:pt x="1841" y="3"/>
                      </a:lnTo>
                      <a:lnTo>
                        <a:pt x="1945" y="12"/>
                      </a:lnTo>
                      <a:lnTo>
                        <a:pt x="2048" y="27"/>
                      </a:lnTo>
                      <a:lnTo>
                        <a:pt x="2148" y="48"/>
                      </a:lnTo>
                      <a:lnTo>
                        <a:pt x="2245" y="76"/>
                      </a:lnTo>
                      <a:lnTo>
                        <a:pt x="2342" y="108"/>
                      </a:lnTo>
                      <a:lnTo>
                        <a:pt x="2434" y="146"/>
                      </a:lnTo>
                      <a:lnTo>
                        <a:pt x="2524" y="188"/>
                      </a:lnTo>
                      <a:lnTo>
                        <a:pt x="2612" y="236"/>
                      </a:lnTo>
                      <a:lnTo>
                        <a:pt x="2696" y="289"/>
                      </a:lnTo>
                      <a:lnTo>
                        <a:pt x="2776" y="346"/>
                      </a:lnTo>
                      <a:lnTo>
                        <a:pt x="2854" y="408"/>
                      </a:lnTo>
                      <a:lnTo>
                        <a:pt x="2928" y="473"/>
                      </a:lnTo>
                      <a:lnTo>
                        <a:pt x="2997" y="543"/>
                      </a:lnTo>
                      <a:lnTo>
                        <a:pt x="3062" y="616"/>
                      </a:lnTo>
                      <a:lnTo>
                        <a:pt x="3125" y="694"/>
                      </a:lnTo>
                      <a:lnTo>
                        <a:pt x="3181" y="774"/>
                      </a:lnTo>
                      <a:lnTo>
                        <a:pt x="3234" y="859"/>
                      </a:lnTo>
                      <a:lnTo>
                        <a:pt x="3282" y="946"/>
                      </a:lnTo>
                      <a:lnTo>
                        <a:pt x="3325" y="1036"/>
                      </a:lnTo>
                      <a:lnTo>
                        <a:pt x="3362" y="1130"/>
                      </a:lnTo>
                      <a:lnTo>
                        <a:pt x="3395" y="1225"/>
                      </a:lnTo>
                      <a:lnTo>
                        <a:pt x="3422" y="1322"/>
                      </a:lnTo>
                      <a:lnTo>
                        <a:pt x="3443" y="1423"/>
                      </a:lnTo>
                      <a:lnTo>
                        <a:pt x="3459" y="1525"/>
                      </a:lnTo>
                      <a:lnTo>
                        <a:pt x="3468" y="1629"/>
                      </a:lnTo>
                      <a:lnTo>
                        <a:pt x="3472" y="1735"/>
                      </a:lnTo>
                      <a:lnTo>
                        <a:pt x="3468" y="1841"/>
                      </a:lnTo>
                      <a:lnTo>
                        <a:pt x="3459" y="1945"/>
                      </a:lnTo>
                      <a:lnTo>
                        <a:pt x="3443" y="2046"/>
                      </a:lnTo>
                      <a:lnTo>
                        <a:pt x="3422" y="2147"/>
                      </a:lnTo>
                      <a:lnTo>
                        <a:pt x="3395" y="2245"/>
                      </a:lnTo>
                      <a:lnTo>
                        <a:pt x="3362" y="2340"/>
                      </a:lnTo>
                      <a:lnTo>
                        <a:pt x="3325" y="2433"/>
                      </a:lnTo>
                      <a:lnTo>
                        <a:pt x="3282" y="2523"/>
                      </a:lnTo>
                      <a:lnTo>
                        <a:pt x="3234" y="2610"/>
                      </a:lnTo>
                      <a:lnTo>
                        <a:pt x="3181" y="2695"/>
                      </a:lnTo>
                      <a:lnTo>
                        <a:pt x="3125" y="2776"/>
                      </a:lnTo>
                      <a:lnTo>
                        <a:pt x="3062" y="2853"/>
                      </a:lnTo>
                      <a:lnTo>
                        <a:pt x="2997" y="2926"/>
                      </a:lnTo>
                      <a:lnTo>
                        <a:pt x="2928" y="2996"/>
                      </a:lnTo>
                      <a:lnTo>
                        <a:pt x="2854" y="3062"/>
                      </a:lnTo>
                      <a:lnTo>
                        <a:pt x="2776" y="3123"/>
                      </a:lnTo>
                      <a:lnTo>
                        <a:pt x="2696" y="3181"/>
                      </a:lnTo>
                      <a:lnTo>
                        <a:pt x="2612" y="3234"/>
                      </a:lnTo>
                      <a:lnTo>
                        <a:pt x="2524" y="3281"/>
                      </a:lnTo>
                      <a:lnTo>
                        <a:pt x="2434" y="3324"/>
                      </a:lnTo>
                      <a:lnTo>
                        <a:pt x="2342" y="3362"/>
                      </a:lnTo>
                      <a:lnTo>
                        <a:pt x="2245" y="3394"/>
                      </a:lnTo>
                      <a:lnTo>
                        <a:pt x="2148" y="3421"/>
                      </a:lnTo>
                      <a:lnTo>
                        <a:pt x="2048" y="3442"/>
                      </a:lnTo>
                      <a:lnTo>
                        <a:pt x="1945" y="3457"/>
                      </a:lnTo>
                      <a:lnTo>
                        <a:pt x="1841" y="3467"/>
                      </a:lnTo>
                      <a:lnTo>
                        <a:pt x="1735" y="3470"/>
                      </a:lnTo>
                      <a:lnTo>
                        <a:pt x="1630" y="3467"/>
                      </a:lnTo>
                      <a:lnTo>
                        <a:pt x="1525" y="3457"/>
                      </a:lnTo>
                      <a:lnTo>
                        <a:pt x="1424" y="3442"/>
                      </a:lnTo>
                      <a:lnTo>
                        <a:pt x="1324" y="3421"/>
                      </a:lnTo>
                      <a:lnTo>
                        <a:pt x="1225" y="3394"/>
                      </a:lnTo>
                      <a:lnTo>
                        <a:pt x="1130" y="3362"/>
                      </a:lnTo>
                      <a:lnTo>
                        <a:pt x="1037" y="3324"/>
                      </a:lnTo>
                      <a:lnTo>
                        <a:pt x="947" y="3281"/>
                      </a:lnTo>
                      <a:lnTo>
                        <a:pt x="860" y="3234"/>
                      </a:lnTo>
                      <a:lnTo>
                        <a:pt x="776" y="3181"/>
                      </a:lnTo>
                      <a:lnTo>
                        <a:pt x="694" y="3123"/>
                      </a:lnTo>
                      <a:lnTo>
                        <a:pt x="617" y="3062"/>
                      </a:lnTo>
                      <a:lnTo>
                        <a:pt x="544" y="2996"/>
                      </a:lnTo>
                      <a:lnTo>
                        <a:pt x="474" y="2926"/>
                      </a:lnTo>
                      <a:lnTo>
                        <a:pt x="408" y="2853"/>
                      </a:lnTo>
                      <a:lnTo>
                        <a:pt x="347" y="2776"/>
                      </a:lnTo>
                      <a:lnTo>
                        <a:pt x="289" y="2695"/>
                      </a:lnTo>
                      <a:lnTo>
                        <a:pt x="237" y="2610"/>
                      </a:lnTo>
                      <a:lnTo>
                        <a:pt x="189" y="2523"/>
                      </a:lnTo>
                      <a:lnTo>
                        <a:pt x="146" y="2433"/>
                      </a:lnTo>
                      <a:lnTo>
                        <a:pt x="108" y="2340"/>
                      </a:lnTo>
                      <a:lnTo>
                        <a:pt x="76" y="2245"/>
                      </a:lnTo>
                      <a:lnTo>
                        <a:pt x="49" y="2147"/>
                      </a:lnTo>
                      <a:lnTo>
                        <a:pt x="28" y="2046"/>
                      </a:lnTo>
                      <a:lnTo>
                        <a:pt x="13" y="1945"/>
                      </a:lnTo>
                      <a:lnTo>
                        <a:pt x="3" y="1841"/>
                      </a:lnTo>
                      <a:lnTo>
                        <a:pt x="0" y="1735"/>
                      </a:lnTo>
                      <a:lnTo>
                        <a:pt x="3" y="1629"/>
                      </a:lnTo>
                      <a:lnTo>
                        <a:pt x="13" y="1525"/>
                      </a:lnTo>
                      <a:lnTo>
                        <a:pt x="28" y="1423"/>
                      </a:lnTo>
                      <a:lnTo>
                        <a:pt x="49" y="1322"/>
                      </a:lnTo>
                      <a:lnTo>
                        <a:pt x="76" y="1225"/>
                      </a:lnTo>
                      <a:lnTo>
                        <a:pt x="108" y="1130"/>
                      </a:lnTo>
                      <a:lnTo>
                        <a:pt x="146" y="1036"/>
                      </a:lnTo>
                      <a:lnTo>
                        <a:pt x="189" y="946"/>
                      </a:lnTo>
                      <a:lnTo>
                        <a:pt x="237" y="859"/>
                      </a:lnTo>
                      <a:lnTo>
                        <a:pt x="289" y="774"/>
                      </a:lnTo>
                      <a:lnTo>
                        <a:pt x="347" y="694"/>
                      </a:lnTo>
                      <a:lnTo>
                        <a:pt x="408" y="616"/>
                      </a:lnTo>
                      <a:lnTo>
                        <a:pt x="474" y="543"/>
                      </a:lnTo>
                      <a:lnTo>
                        <a:pt x="544" y="473"/>
                      </a:lnTo>
                      <a:lnTo>
                        <a:pt x="617" y="408"/>
                      </a:lnTo>
                      <a:lnTo>
                        <a:pt x="694" y="346"/>
                      </a:lnTo>
                      <a:lnTo>
                        <a:pt x="776" y="289"/>
                      </a:lnTo>
                      <a:lnTo>
                        <a:pt x="860" y="236"/>
                      </a:lnTo>
                      <a:lnTo>
                        <a:pt x="947" y="188"/>
                      </a:lnTo>
                      <a:lnTo>
                        <a:pt x="1037" y="146"/>
                      </a:lnTo>
                      <a:lnTo>
                        <a:pt x="1130" y="108"/>
                      </a:lnTo>
                      <a:lnTo>
                        <a:pt x="1225" y="76"/>
                      </a:lnTo>
                      <a:lnTo>
                        <a:pt x="1324" y="48"/>
                      </a:lnTo>
                      <a:lnTo>
                        <a:pt x="1424" y="27"/>
                      </a:lnTo>
                      <a:lnTo>
                        <a:pt x="1525" y="12"/>
                      </a:lnTo>
                      <a:lnTo>
                        <a:pt x="1630" y="3"/>
                      </a:lnTo>
                      <a:lnTo>
                        <a:pt x="1735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3805148" y="3650730"/>
                  <a:ext cx="373063" cy="379413"/>
                  <a:chOff x="2974330" y="2846192"/>
                  <a:chExt cx="373063" cy="379413"/>
                </a:xfrm>
              </p:grpSpPr>
              <p:sp>
                <p:nvSpPr>
                  <p:cNvPr id="43" name="Freeform 240"/>
                  <p:cNvSpPr>
                    <a:spLocks/>
                  </p:cNvSpPr>
                  <p:nvPr/>
                </p:nvSpPr>
                <p:spPr bwMode="auto">
                  <a:xfrm>
                    <a:off x="3047355" y="2846192"/>
                    <a:ext cx="230188" cy="149225"/>
                  </a:xfrm>
                  <a:custGeom>
                    <a:avLst/>
                    <a:gdLst>
                      <a:gd name="T0" fmla="*/ 103 w 1599"/>
                      <a:gd name="T1" fmla="*/ 0 h 1028"/>
                      <a:gd name="T2" fmla="*/ 126 w 1599"/>
                      <a:gd name="T3" fmla="*/ 0 h 1028"/>
                      <a:gd name="T4" fmla="*/ 138 w 1599"/>
                      <a:gd name="T5" fmla="*/ 2 h 1028"/>
                      <a:gd name="T6" fmla="*/ 148 w 1599"/>
                      <a:gd name="T7" fmla="*/ 4 h 1028"/>
                      <a:gd name="T8" fmla="*/ 159 w 1599"/>
                      <a:gd name="T9" fmla="*/ 9 h 1028"/>
                      <a:gd name="T10" fmla="*/ 179 w 1599"/>
                      <a:gd name="T11" fmla="*/ 19 h 1028"/>
                      <a:gd name="T12" fmla="*/ 196 w 1599"/>
                      <a:gd name="T13" fmla="*/ 33 h 1028"/>
                      <a:gd name="T14" fmla="*/ 197 w 1599"/>
                      <a:gd name="T15" fmla="*/ 35 h 1028"/>
                      <a:gd name="T16" fmla="*/ 844 w 1599"/>
                      <a:gd name="T17" fmla="*/ 707 h 1028"/>
                      <a:gd name="T18" fmla="*/ 1408 w 1599"/>
                      <a:gd name="T19" fmla="*/ 186 h 1028"/>
                      <a:gd name="T20" fmla="*/ 1420 w 1599"/>
                      <a:gd name="T21" fmla="*/ 174 h 1028"/>
                      <a:gd name="T22" fmla="*/ 1440 w 1599"/>
                      <a:gd name="T23" fmla="*/ 163 h 1028"/>
                      <a:gd name="T24" fmla="*/ 1451 w 1599"/>
                      <a:gd name="T25" fmla="*/ 159 h 1028"/>
                      <a:gd name="T26" fmla="*/ 1462 w 1599"/>
                      <a:gd name="T27" fmla="*/ 157 h 1028"/>
                      <a:gd name="T28" fmla="*/ 1473 w 1599"/>
                      <a:gd name="T29" fmla="*/ 155 h 1028"/>
                      <a:gd name="T30" fmla="*/ 1497 w 1599"/>
                      <a:gd name="T31" fmla="*/ 155 h 1028"/>
                      <a:gd name="T32" fmla="*/ 1508 w 1599"/>
                      <a:gd name="T33" fmla="*/ 157 h 1028"/>
                      <a:gd name="T34" fmla="*/ 1519 w 1599"/>
                      <a:gd name="T35" fmla="*/ 159 h 1028"/>
                      <a:gd name="T36" fmla="*/ 1530 w 1599"/>
                      <a:gd name="T37" fmla="*/ 163 h 1028"/>
                      <a:gd name="T38" fmla="*/ 1550 w 1599"/>
                      <a:gd name="T39" fmla="*/ 174 h 1028"/>
                      <a:gd name="T40" fmla="*/ 1567 w 1599"/>
                      <a:gd name="T41" fmla="*/ 188 h 1028"/>
                      <a:gd name="T42" fmla="*/ 1580 w 1599"/>
                      <a:gd name="T43" fmla="*/ 205 h 1028"/>
                      <a:gd name="T44" fmla="*/ 1591 w 1599"/>
                      <a:gd name="T45" fmla="*/ 225 h 1028"/>
                      <a:gd name="T46" fmla="*/ 1595 w 1599"/>
                      <a:gd name="T47" fmla="*/ 235 h 1028"/>
                      <a:gd name="T48" fmla="*/ 1597 w 1599"/>
                      <a:gd name="T49" fmla="*/ 246 h 1028"/>
                      <a:gd name="T50" fmla="*/ 1599 w 1599"/>
                      <a:gd name="T51" fmla="*/ 258 h 1028"/>
                      <a:gd name="T52" fmla="*/ 1599 w 1599"/>
                      <a:gd name="T53" fmla="*/ 281 h 1028"/>
                      <a:gd name="T54" fmla="*/ 1597 w 1599"/>
                      <a:gd name="T55" fmla="*/ 293 h 1028"/>
                      <a:gd name="T56" fmla="*/ 1595 w 1599"/>
                      <a:gd name="T57" fmla="*/ 303 h 1028"/>
                      <a:gd name="T58" fmla="*/ 1591 w 1599"/>
                      <a:gd name="T59" fmla="*/ 314 h 1028"/>
                      <a:gd name="T60" fmla="*/ 1580 w 1599"/>
                      <a:gd name="T61" fmla="*/ 334 h 1028"/>
                      <a:gd name="T62" fmla="*/ 1567 w 1599"/>
                      <a:gd name="T63" fmla="*/ 351 h 1028"/>
                      <a:gd name="T64" fmla="*/ 1563 w 1599"/>
                      <a:gd name="T65" fmla="*/ 354 h 1028"/>
                      <a:gd name="T66" fmla="*/ 917 w 1599"/>
                      <a:gd name="T67" fmla="*/ 952 h 1028"/>
                      <a:gd name="T68" fmla="*/ 834 w 1599"/>
                      <a:gd name="T69" fmla="*/ 1028 h 1028"/>
                      <a:gd name="T70" fmla="*/ 756 w 1599"/>
                      <a:gd name="T71" fmla="*/ 947 h 1028"/>
                      <a:gd name="T72" fmla="*/ 32 w 1599"/>
                      <a:gd name="T73" fmla="*/ 194 h 1028"/>
                      <a:gd name="T74" fmla="*/ 19 w 1599"/>
                      <a:gd name="T75" fmla="*/ 179 h 1028"/>
                      <a:gd name="T76" fmla="*/ 8 w 1599"/>
                      <a:gd name="T77" fmla="*/ 159 h 1028"/>
                      <a:gd name="T78" fmla="*/ 4 w 1599"/>
                      <a:gd name="T79" fmla="*/ 148 h 1028"/>
                      <a:gd name="T80" fmla="*/ 2 w 1599"/>
                      <a:gd name="T81" fmla="*/ 138 h 1028"/>
                      <a:gd name="T82" fmla="*/ 0 w 1599"/>
                      <a:gd name="T83" fmla="*/ 126 h 1028"/>
                      <a:gd name="T84" fmla="*/ 0 w 1599"/>
                      <a:gd name="T85" fmla="*/ 103 h 1028"/>
                      <a:gd name="T86" fmla="*/ 2 w 1599"/>
                      <a:gd name="T87" fmla="*/ 91 h 1028"/>
                      <a:gd name="T88" fmla="*/ 4 w 1599"/>
                      <a:gd name="T89" fmla="*/ 81 h 1028"/>
                      <a:gd name="T90" fmla="*/ 8 w 1599"/>
                      <a:gd name="T91" fmla="*/ 70 h 1028"/>
                      <a:gd name="T92" fmla="*/ 19 w 1599"/>
                      <a:gd name="T93" fmla="*/ 50 h 1028"/>
                      <a:gd name="T94" fmla="*/ 33 w 1599"/>
                      <a:gd name="T95" fmla="*/ 33 h 1028"/>
                      <a:gd name="T96" fmla="*/ 50 w 1599"/>
                      <a:gd name="T97" fmla="*/ 19 h 1028"/>
                      <a:gd name="T98" fmla="*/ 70 w 1599"/>
                      <a:gd name="T99" fmla="*/ 9 h 1028"/>
                      <a:gd name="T100" fmla="*/ 80 w 1599"/>
                      <a:gd name="T101" fmla="*/ 4 h 1028"/>
                      <a:gd name="T102" fmla="*/ 91 w 1599"/>
                      <a:gd name="T103" fmla="*/ 2 h 1028"/>
                      <a:gd name="T104" fmla="*/ 103 w 1599"/>
                      <a:gd name="T105" fmla="*/ 0 h 10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599" h="1028">
                        <a:moveTo>
                          <a:pt x="103" y="0"/>
                        </a:moveTo>
                        <a:lnTo>
                          <a:pt x="126" y="0"/>
                        </a:lnTo>
                        <a:lnTo>
                          <a:pt x="138" y="2"/>
                        </a:lnTo>
                        <a:lnTo>
                          <a:pt x="148" y="4"/>
                        </a:lnTo>
                        <a:lnTo>
                          <a:pt x="159" y="9"/>
                        </a:lnTo>
                        <a:lnTo>
                          <a:pt x="179" y="19"/>
                        </a:lnTo>
                        <a:lnTo>
                          <a:pt x="196" y="33"/>
                        </a:lnTo>
                        <a:lnTo>
                          <a:pt x="197" y="35"/>
                        </a:lnTo>
                        <a:lnTo>
                          <a:pt x="844" y="707"/>
                        </a:lnTo>
                        <a:lnTo>
                          <a:pt x="1408" y="186"/>
                        </a:lnTo>
                        <a:lnTo>
                          <a:pt x="1420" y="174"/>
                        </a:lnTo>
                        <a:lnTo>
                          <a:pt x="1440" y="163"/>
                        </a:lnTo>
                        <a:lnTo>
                          <a:pt x="1451" y="159"/>
                        </a:lnTo>
                        <a:lnTo>
                          <a:pt x="1462" y="157"/>
                        </a:lnTo>
                        <a:lnTo>
                          <a:pt x="1473" y="155"/>
                        </a:lnTo>
                        <a:lnTo>
                          <a:pt x="1497" y="155"/>
                        </a:lnTo>
                        <a:lnTo>
                          <a:pt x="1508" y="157"/>
                        </a:lnTo>
                        <a:lnTo>
                          <a:pt x="1519" y="159"/>
                        </a:lnTo>
                        <a:lnTo>
                          <a:pt x="1530" y="163"/>
                        </a:lnTo>
                        <a:lnTo>
                          <a:pt x="1550" y="174"/>
                        </a:lnTo>
                        <a:lnTo>
                          <a:pt x="1567" y="188"/>
                        </a:lnTo>
                        <a:lnTo>
                          <a:pt x="1580" y="205"/>
                        </a:lnTo>
                        <a:lnTo>
                          <a:pt x="1591" y="225"/>
                        </a:lnTo>
                        <a:lnTo>
                          <a:pt x="1595" y="235"/>
                        </a:lnTo>
                        <a:lnTo>
                          <a:pt x="1597" y="246"/>
                        </a:lnTo>
                        <a:lnTo>
                          <a:pt x="1599" y="258"/>
                        </a:lnTo>
                        <a:lnTo>
                          <a:pt x="1599" y="281"/>
                        </a:lnTo>
                        <a:lnTo>
                          <a:pt x="1597" y="293"/>
                        </a:lnTo>
                        <a:lnTo>
                          <a:pt x="1595" y="303"/>
                        </a:lnTo>
                        <a:lnTo>
                          <a:pt x="1591" y="314"/>
                        </a:lnTo>
                        <a:lnTo>
                          <a:pt x="1580" y="334"/>
                        </a:lnTo>
                        <a:lnTo>
                          <a:pt x="1567" y="351"/>
                        </a:lnTo>
                        <a:lnTo>
                          <a:pt x="1563" y="354"/>
                        </a:lnTo>
                        <a:lnTo>
                          <a:pt x="917" y="952"/>
                        </a:lnTo>
                        <a:lnTo>
                          <a:pt x="834" y="1028"/>
                        </a:lnTo>
                        <a:lnTo>
                          <a:pt x="756" y="947"/>
                        </a:lnTo>
                        <a:lnTo>
                          <a:pt x="32" y="194"/>
                        </a:lnTo>
                        <a:lnTo>
                          <a:pt x="19" y="179"/>
                        </a:lnTo>
                        <a:lnTo>
                          <a:pt x="8" y="159"/>
                        </a:lnTo>
                        <a:lnTo>
                          <a:pt x="4" y="148"/>
                        </a:lnTo>
                        <a:lnTo>
                          <a:pt x="2" y="138"/>
                        </a:lnTo>
                        <a:lnTo>
                          <a:pt x="0" y="126"/>
                        </a:lnTo>
                        <a:lnTo>
                          <a:pt x="0" y="103"/>
                        </a:lnTo>
                        <a:lnTo>
                          <a:pt x="2" y="91"/>
                        </a:lnTo>
                        <a:lnTo>
                          <a:pt x="4" y="81"/>
                        </a:lnTo>
                        <a:lnTo>
                          <a:pt x="8" y="70"/>
                        </a:lnTo>
                        <a:lnTo>
                          <a:pt x="19" y="50"/>
                        </a:lnTo>
                        <a:lnTo>
                          <a:pt x="33" y="33"/>
                        </a:lnTo>
                        <a:lnTo>
                          <a:pt x="50" y="19"/>
                        </a:lnTo>
                        <a:lnTo>
                          <a:pt x="70" y="9"/>
                        </a:lnTo>
                        <a:lnTo>
                          <a:pt x="80" y="4"/>
                        </a:lnTo>
                        <a:lnTo>
                          <a:pt x="91" y="2"/>
                        </a:lnTo>
                        <a:lnTo>
                          <a:pt x="10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Freeform 241"/>
                  <p:cNvSpPr>
                    <a:spLocks/>
                  </p:cNvSpPr>
                  <p:nvPr/>
                </p:nvSpPr>
                <p:spPr bwMode="auto">
                  <a:xfrm>
                    <a:off x="3201342" y="2865242"/>
                    <a:ext cx="79375" cy="80963"/>
                  </a:xfrm>
                  <a:custGeom>
                    <a:avLst/>
                    <a:gdLst>
                      <a:gd name="T0" fmla="*/ 170 w 555"/>
                      <a:gd name="T1" fmla="*/ 0 h 557"/>
                      <a:gd name="T2" fmla="*/ 555 w 555"/>
                      <a:gd name="T3" fmla="*/ 15 h 557"/>
                      <a:gd name="T4" fmla="*/ 540 w 555"/>
                      <a:gd name="T5" fmla="*/ 400 h 557"/>
                      <a:gd name="T6" fmla="*/ 370 w 555"/>
                      <a:gd name="T7" fmla="*/ 557 h 557"/>
                      <a:gd name="T8" fmla="*/ 385 w 555"/>
                      <a:gd name="T9" fmla="*/ 172 h 557"/>
                      <a:gd name="T10" fmla="*/ 0 w 555"/>
                      <a:gd name="T11" fmla="*/ 157 h 557"/>
                      <a:gd name="T12" fmla="*/ 170 w 555"/>
                      <a:gd name="T13" fmla="*/ 0 h 5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5" h="557">
                        <a:moveTo>
                          <a:pt x="170" y="0"/>
                        </a:moveTo>
                        <a:lnTo>
                          <a:pt x="555" y="15"/>
                        </a:lnTo>
                        <a:lnTo>
                          <a:pt x="540" y="400"/>
                        </a:lnTo>
                        <a:lnTo>
                          <a:pt x="370" y="557"/>
                        </a:lnTo>
                        <a:lnTo>
                          <a:pt x="385" y="172"/>
                        </a:lnTo>
                        <a:lnTo>
                          <a:pt x="0" y="157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Freeform 242"/>
                  <p:cNvSpPr>
                    <a:spLocks/>
                  </p:cNvSpPr>
                  <p:nvPr/>
                </p:nvSpPr>
                <p:spPr bwMode="auto">
                  <a:xfrm>
                    <a:off x="3033067" y="3081142"/>
                    <a:ext cx="231775" cy="144463"/>
                  </a:xfrm>
                  <a:custGeom>
                    <a:avLst/>
                    <a:gdLst>
                      <a:gd name="T0" fmla="*/ 736 w 1604"/>
                      <a:gd name="T1" fmla="*/ 0 h 998"/>
                      <a:gd name="T2" fmla="*/ 817 w 1604"/>
                      <a:gd name="T3" fmla="*/ 78 h 998"/>
                      <a:gd name="T4" fmla="*/ 1569 w 1604"/>
                      <a:gd name="T5" fmla="*/ 800 h 998"/>
                      <a:gd name="T6" fmla="*/ 1572 w 1604"/>
                      <a:gd name="T7" fmla="*/ 802 h 998"/>
                      <a:gd name="T8" fmla="*/ 1585 w 1604"/>
                      <a:gd name="T9" fmla="*/ 819 h 998"/>
                      <a:gd name="T10" fmla="*/ 1596 w 1604"/>
                      <a:gd name="T11" fmla="*/ 839 h 998"/>
                      <a:gd name="T12" fmla="*/ 1600 w 1604"/>
                      <a:gd name="T13" fmla="*/ 849 h 998"/>
                      <a:gd name="T14" fmla="*/ 1602 w 1604"/>
                      <a:gd name="T15" fmla="*/ 860 h 998"/>
                      <a:gd name="T16" fmla="*/ 1604 w 1604"/>
                      <a:gd name="T17" fmla="*/ 872 h 998"/>
                      <a:gd name="T18" fmla="*/ 1604 w 1604"/>
                      <a:gd name="T19" fmla="*/ 895 h 998"/>
                      <a:gd name="T20" fmla="*/ 1602 w 1604"/>
                      <a:gd name="T21" fmla="*/ 906 h 998"/>
                      <a:gd name="T22" fmla="*/ 1600 w 1604"/>
                      <a:gd name="T23" fmla="*/ 917 h 998"/>
                      <a:gd name="T24" fmla="*/ 1596 w 1604"/>
                      <a:gd name="T25" fmla="*/ 928 h 998"/>
                      <a:gd name="T26" fmla="*/ 1585 w 1604"/>
                      <a:gd name="T27" fmla="*/ 948 h 998"/>
                      <a:gd name="T28" fmla="*/ 1572 w 1604"/>
                      <a:gd name="T29" fmla="*/ 965 h 998"/>
                      <a:gd name="T30" fmla="*/ 1555 w 1604"/>
                      <a:gd name="T31" fmla="*/ 979 h 998"/>
                      <a:gd name="T32" fmla="*/ 1534 w 1604"/>
                      <a:gd name="T33" fmla="*/ 989 h 998"/>
                      <a:gd name="T34" fmla="*/ 1524 w 1604"/>
                      <a:gd name="T35" fmla="*/ 993 h 998"/>
                      <a:gd name="T36" fmla="*/ 1513 w 1604"/>
                      <a:gd name="T37" fmla="*/ 996 h 998"/>
                      <a:gd name="T38" fmla="*/ 1502 w 1604"/>
                      <a:gd name="T39" fmla="*/ 998 h 998"/>
                      <a:gd name="T40" fmla="*/ 1478 w 1604"/>
                      <a:gd name="T41" fmla="*/ 998 h 998"/>
                      <a:gd name="T42" fmla="*/ 1467 w 1604"/>
                      <a:gd name="T43" fmla="*/ 996 h 998"/>
                      <a:gd name="T44" fmla="*/ 1456 w 1604"/>
                      <a:gd name="T45" fmla="*/ 993 h 998"/>
                      <a:gd name="T46" fmla="*/ 1445 w 1604"/>
                      <a:gd name="T47" fmla="*/ 989 h 998"/>
                      <a:gd name="T48" fmla="*/ 1425 w 1604"/>
                      <a:gd name="T49" fmla="*/ 979 h 998"/>
                      <a:gd name="T50" fmla="*/ 1410 w 1604"/>
                      <a:gd name="T51" fmla="*/ 966 h 998"/>
                      <a:gd name="T52" fmla="*/ 739 w 1604"/>
                      <a:gd name="T53" fmla="*/ 321 h 998"/>
                      <a:gd name="T54" fmla="*/ 196 w 1604"/>
                      <a:gd name="T55" fmla="*/ 865 h 998"/>
                      <a:gd name="T56" fmla="*/ 179 w 1604"/>
                      <a:gd name="T57" fmla="*/ 879 h 998"/>
                      <a:gd name="T58" fmla="*/ 159 w 1604"/>
                      <a:gd name="T59" fmla="*/ 890 h 998"/>
                      <a:gd name="T60" fmla="*/ 148 w 1604"/>
                      <a:gd name="T61" fmla="*/ 894 h 998"/>
                      <a:gd name="T62" fmla="*/ 137 w 1604"/>
                      <a:gd name="T63" fmla="*/ 896 h 998"/>
                      <a:gd name="T64" fmla="*/ 126 w 1604"/>
                      <a:gd name="T65" fmla="*/ 898 h 998"/>
                      <a:gd name="T66" fmla="*/ 102 w 1604"/>
                      <a:gd name="T67" fmla="*/ 898 h 998"/>
                      <a:gd name="T68" fmla="*/ 91 w 1604"/>
                      <a:gd name="T69" fmla="*/ 896 h 998"/>
                      <a:gd name="T70" fmla="*/ 80 w 1604"/>
                      <a:gd name="T71" fmla="*/ 894 h 998"/>
                      <a:gd name="T72" fmla="*/ 70 w 1604"/>
                      <a:gd name="T73" fmla="*/ 890 h 998"/>
                      <a:gd name="T74" fmla="*/ 49 w 1604"/>
                      <a:gd name="T75" fmla="*/ 879 h 998"/>
                      <a:gd name="T76" fmla="*/ 32 w 1604"/>
                      <a:gd name="T77" fmla="*/ 865 h 998"/>
                      <a:gd name="T78" fmla="*/ 19 w 1604"/>
                      <a:gd name="T79" fmla="*/ 848 h 998"/>
                      <a:gd name="T80" fmla="*/ 8 w 1604"/>
                      <a:gd name="T81" fmla="*/ 828 h 998"/>
                      <a:gd name="T82" fmla="*/ 4 w 1604"/>
                      <a:gd name="T83" fmla="*/ 817 h 998"/>
                      <a:gd name="T84" fmla="*/ 2 w 1604"/>
                      <a:gd name="T85" fmla="*/ 807 h 998"/>
                      <a:gd name="T86" fmla="*/ 0 w 1604"/>
                      <a:gd name="T87" fmla="*/ 795 h 998"/>
                      <a:gd name="T88" fmla="*/ 0 w 1604"/>
                      <a:gd name="T89" fmla="*/ 772 h 998"/>
                      <a:gd name="T90" fmla="*/ 2 w 1604"/>
                      <a:gd name="T91" fmla="*/ 760 h 998"/>
                      <a:gd name="T92" fmla="*/ 4 w 1604"/>
                      <a:gd name="T93" fmla="*/ 750 h 998"/>
                      <a:gd name="T94" fmla="*/ 8 w 1604"/>
                      <a:gd name="T95" fmla="*/ 739 h 998"/>
                      <a:gd name="T96" fmla="*/ 19 w 1604"/>
                      <a:gd name="T97" fmla="*/ 719 h 998"/>
                      <a:gd name="T98" fmla="*/ 32 w 1604"/>
                      <a:gd name="T99" fmla="*/ 702 h 998"/>
                      <a:gd name="T100" fmla="*/ 34 w 1604"/>
                      <a:gd name="T101" fmla="*/ 703 h 998"/>
                      <a:gd name="T102" fmla="*/ 736 w 1604"/>
                      <a:gd name="T103" fmla="*/ 0 h 9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604" h="998">
                        <a:moveTo>
                          <a:pt x="736" y="0"/>
                        </a:moveTo>
                        <a:lnTo>
                          <a:pt x="817" y="78"/>
                        </a:lnTo>
                        <a:lnTo>
                          <a:pt x="1569" y="800"/>
                        </a:lnTo>
                        <a:lnTo>
                          <a:pt x="1572" y="802"/>
                        </a:lnTo>
                        <a:lnTo>
                          <a:pt x="1585" y="819"/>
                        </a:lnTo>
                        <a:lnTo>
                          <a:pt x="1596" y="839"/>
                        </a:lnTo>
                        <a:lnTo>
                          <a:pt x="1600" y="849"/>
                        </a:lnTo>
                        <a:lnTo>
                          <a:pt x="1602" y="860"/>
                        </a:lnTo>
                        <a:lnTo>
                          <a:pt x="1604" y="872"/>
                        </a:lnTo>
                        <a:lnTo>
                          <a:pt x="1604" y="895"/>
                        </a:lnTo>
                        <a:lnTo>
                          <a:pt x="1602" y="906"/>
                        </a:lnTo>
                        <a:lnTo>
                          <a:pt x="1600" y="917"/>
                        </a:lnTo>
                        <a:lnTo>
                          <a:pt x="1596" y="928"/>
                        </a:lnTo>
                        <a:lnTo>
                          <a:pt x="1585" y="948"/>
                        </a:lnTo>
                        <a:lnTo>
                          <a:pt x="1572" y="965"/>
                        </a:lnTo>
                        <a:lnTo>
                          <a:pt x="1555" y="979"/>
                        </a:lnTo>
                        <a:lnTo>
                          <a:pt x="1534" y="989"/>
                        </a:lnTo>
                        <a:lnTo>
                          <a:pt x="1524" y="993"/>
                        </a:lnTo>
                        <a:lnTo>
                          <a:pt x="1513" y="996"/>
                        </a:lnTo>
                        <a:lnTo>
                          <a:pt x="1502" y="998"/>
                        </a:lnTo>
                        <a:lnTo>
                          <a:pt x="1478" y="998"/>
                        </a:lnTo>
                        <a:lnTo>
                          <a:pt x="1467" y="996"/>
                        </a:lnTo>
                        <a:lnTo>
                          <a:pt x="1456" y="993"/>
                        </a:lnTo>
                        <a:lnTo>
                          <a:pt x="1445" y="989"/>
                        </a:lnTo>
                        <a:lnTo>
                          <a:pt x="1425" y="979"/>
                        </a:lnTo>
                        <a:lnTo>
                          <a:pt x="1410" y="966"/>
                        </a:lnTo>
                        <a:lnTo>
                          <a:pt x="739" y="321"/>
                        </a:lnTo>
                        <a:lnTo>
                          <a:pt x="196" y="865"/>
                        </a:lnTo>
                        <a:lnTo>
                          <a:pt x="179" y="879"/>
                        </a:lnTo>
                        <a:lnTo>
                          <a:pt x="159" y="890"/>
                        </a:lnTo>
                        <a:lnTo>
                          <a:pt x="148" y="894"/>
                        </a:lnTo>
                        <a:lnTo>
                          <a:pt x="137" y="896"/>
                        </a:lnTo>
                        <a:lnTo>
                          <a:pt x="126" y="898"/>
                        </a:lnTo>
                        <a:lnTo>
                          <a:pt x="102" y="898"/>
                        </a:lnTo>
                        <a:lnTo>
                          <a:pt x="91" y="896"/>
                        </a:lnTo>
                        <a:lnTo>
                          <a:pt x="80" y="894"/>
                        </a:lnTo>
                        <a:lnTo>
                          <a:pt x="70" y="890"/>
                        </a:lnTo>
                        <a:lnTo>
                          <a:pt x="49" y="879"/>
                        </a:lnTo>
                        <a:lnTo>
                          <a:pt x="32" y="865"/>
                        </a:lnTo>
                        <a:lnTo>
                          <a:pt x="19" y="848"/>
                        </a:lnTo>
                        <a:lnTo>
                          <a:pt x="8" y="828"/>
                        </a:lnTo>
                        <a:lnTo>
                          <a:pt x="4" y="817"/>
                        </a:lnTo>
                        <a:lnTo>
                          <a:pt x="2" y="807"/>
                        </a:lnTo>
                        <a:lnTo>
                          <a:pt x="0" y="795"/>
                        </a:lnTo>
                        <a:lnTo>
                          <a:pt x="0" y="772"/>
                        </a:lnTo>
                        <a:lnTo>
                          <a:pt x="2" y="760"/>
                        </a:lnTo>
                        <a:lnTo>
                          <a:pt x="4" y="750"/>
                        </a:lnTo>
                        <a:lnTo>
                          <a:pt x="8" y="739"/>
                        </a:lnTo>
                        <a:lnTo>
                          <a:pt x="19" y="719"/>
                        </a:lnTo>
                        <a:lnTo>
                          <a:pt x="32" y="702"/>
                        </a:lnTo>
                        <a:lnTo>
                          <a:pt x="34" y="703"/>
                        </a:lnTo>
                        <a:lnTo>
                          <a:pt x="73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Freeform 243"/>
                  <p:cNvSpPr>
                    <a:spLocks/>
                  </p:cNvSpPr>
                  <p:nvPr/>
                </p:nvSpPr>
                <p:spPr bwMode="auto">
                  <a:xfrm>
                    <a:off x="3031480" y="3133529"/>
                    <a:ext cx="79375" cy="79375"/>
                  </a:xfrm>
                  <a:custGeom>
                    <a:avLst/>
                    <a:gdLst>
                      <a:gd name="T0" fmla="*/ 164 w 549"/>
                      <a:gd name="T1" fmla="*/ 0 h 549"/>
                      <a:gd name="T2" fmla="*/ 164 w 549"/>
                      <a:gd name="T3" fmla="*/ 385 h 549"/>
                      <a:gd name="T4" fmla="*/ 549 w 549"/>
                      <a:gd name="T5" fmla="*/ 385 h 549"/>
                      <a:gd name="T6" fmla="*/ 386 w 549"/>
                      <a:gd name="T7" fmla="*/ 549 h 549"/>
                      <a:gd name="T8" fmla="*/ 0 w 549"/>
                      <a:gd name="T9" fmla="*/ 548 h 549"/>
                      <a:gd name="T10" fmla="*/ 1 w 549"/>
                      <a:gd name="T11" fmla="*/ 163 h 549"/>
                      <a:gd name="T12" fmla="*/ 164 w 549"/>
                      <a:gd name="T13" fmla="*/ 0 h 5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49" h="549">
                        <a:moveTo>
                          <a:pt x="164" y="0"/>
                        </a:moveTo>
                        <a:lnTo>
                          <a:pt x="164" y="385"/>
                        </a:lnTo>
                        <a:lnTo>
                          <a:pt x="549" y="385"/>
                        </a:lnTo>
                        <a:lnTo>
                          <a:pt x="386" y="549"/>
                        </a:lnTo>
                        <a:lnTo>
                          <a:pt x="0" y="548"/>
                        </a:lnTo>
                        <a:lnTo>
                          <a:pt x="1" y="163"/>
                        </a:lnTo>
                        <a:lnTo>
                          <a:pt x="16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Freeform 244"/>
                  <p:cNvSpPr>
                    <a:spLocks/>
                  </p:cNvSpPr>
                  <p:nvPr/>
                </p:nvSpPr>
                <p:spPr bwMode="auto">
                  <a:xfrm>
                    <a:off x="3199755" y="2925567"/>
                    <a:ext cx="147638" cy="231775"/>
                  </a:xfrm>
                  <a:custGeom>
                    <a:avLst/>
                    <a:gdLst>
                      <a:gd name="T0" fmla="*/ 903 w 1029"/>
                      <a:gd name="T1" fmla="*/ 0 h 1600"/>
                      <a:gd name="T2" fmla="*/ 926 w 1029"/>
                      <a:gd name="T3" fmla="*/ 0 h 1600"/>
                      <a:gd name="T4" fmla="*/ 937 w 1029"/>
                      <a:gd name="T5" fmla="*/ 2 h 1600"/>
                      <a:gd name="T6" fmla="*/ 948 w 1029"/>
                      <a:gd name="T7" fmla="*/ 4 h 1600"/>
                      <a:gd name="T8" fmla="*/ 959 w 1029"/>
                      <a:gd name="T9" fmla="*/ 9 h 1600"/>
                      <a:gd name="T10" fmla="*/ 979 w 1029"/>
                      <a:gd name="T11" fmla="*/ 19 h 1600"/>
                      <a:gd name="T12" fmla="*/ 996 w 1029"/>
                      <a:gd name="T13" fmla="*/ 33 h 1600"/>
                      <a:gd name="T14" fmla="*/ 1010 w 1029"/>
                      <a:gd name="T15" fmla="*/ 50 h 1600"/>
                      <a:gd name="T16" fmla="*/ 1020 w 1029"/>
                      <a:gd name="T17" fmla="*/ 70 h 1600"/>
                      <a:gd name="T18" fmla="*/ 1024 w 1029"/>
                      <a:gd name="T19" fmla="*/ 81 h 1600"/>
                      <a:gd name="T20" fmla="*/ 1027 w 1029"/>
                      <a:gd name="T21" fmla="*/ 91 h 1600"/>
                      <a:gd name="T22" fmla="*/ 1029 w 1029"/>
                      <a:gd name="T23" fmla="*/ 103 h 1600"/>
                      <a:gd name="T24" fmla="*/ 1029 w 1029"/>
                      <a:gd name="T25" fmla="*/ 126 h 1600"/>
                      <a:gd name="T26" fmla="*/ 1027 w 1029"/>
                      <a:gd name="T27" fmla="*/ 138 h 1600"/>
                      <a:gd name="T28" fmla="*/ 1024 w 1029"/>
                      <a:gd name="T29" fmla="*/ 149 h 1600"/>
                      <a:gd name="T30" fmla="*/ 1020 w 1029"/>
                      <a:gd name="T31" fmla="*/ 159 h 1600"/>
                      <a:gd name="T32" fmla="*/ 1010 w 1029"/>
                      <a:gd name="T33" fmla="*/ 179 h 1600"/>
                      <a:gd name="T34" fmla="*/ 996 w 1029"/>
                      <a:gd name="T35" fmla="*/ 196 h 1600"/>
                      <a:gd name="T36" fmla="*/ 994 w 1029"/>
                      <a:gd name="T37" fmla="*/ 197 h 1600"/>
                      <a:gd name="T38" fmla="*/ 323 w 1029"/>
                      <a:gd name="T39" fmla="*/ 842 h 1600"/>
                      <a:gd name="T40" fmla="*/ 845 w 1029"/>
                      <a:gd name="T41" fmla="*/ 1408 h 1600"/>
                      <a:gd name="T42" fmla="*/ 856 w 1029"/>
                      <a:gd name="T43" fmla="*/ 1421 h 1600"/>
                      <a:gd name="T44" fmla="*/ 866 w 1029"/>
                      <a:gd name="T45" fmla="*/ 1441 h 1600"/>
                      <a:gd name="T46" fmla="*/ 871 w 1029"/>
                      <a:gd name="T47" fmla="*/ 1451 h 1600"/>
                      <a:gd name="T48" fmla="*/ 873 w 1029"/>
                      <a:gd name="T49" fmla="*/ 1462 h 1600"/>
                      <a:gd name="T50" fmla="*/ 875 w 1029"/>
                      <a:gd name="T51" fmla="*/ 1474 h 1600"/>
                      <a:gd name="T52" fmla="*/ 875 w 1029"/>
                      <a:gd name="T53" fmla="*/ 1497 h 1600"/>
                      <a:gd name="T54" fmla="*/ 873 w 1029"/>
                      <a:gd name="T55" fmla="*/ 1509 h 1600"/>
                      <a:gd name="T56" fmla="*/ 871 w 1029"/>
                      <a:gd name="T57" fmla="*/ 1519 h 1600"/>
                      <a:gd name="T58" fmla="*/ 866 w 1029"/>
                      <a:gd name="T59" fmla="*/ 1530 h 1600"/>
                      <a:gd name="T60" fmla="*/ 856 w 1029"/>
                      <a:gd name="T61" fmla="*/ 1550 h 1600"/>
                      <a:gd name="T62" fmla="*/ 842 w 1029"/>
                      <a:gd name="T63" fmla="*/ 1567 h 1600"/>
                      <a:gd name="T64" fmla="*/ 825 w 1029"/>
                      <a:gd name="T65" fmla="*/ 1581 h 1600"/>
                      <a:gd name="T66" fmla="*/ 805 w 1029"/>
                      <a:gd name="T67" fmla="*/ 1591 h 1600"/>
                      <a:gd name="T68" fmla="*/ 794 w 1029"/>
                      <a:gd name="T69" fmla="*/ 1596 h 1600"/>
                      <a:gd name="T70" fmla="*/ 784 w 1029"/>
                      <a:gd name="T71" fmla="*/ 1598 h 1600"/>
                      <a:gd name="T72" fmla="*/ 772 w 1029"/>
                      <a:gd name="T73" fmla="*/ 1600 h 1600"/>
                      <a:gd name="T74" fmla="*/ 749 w 1029"/>
                      <a:gd name="T75" fmla="*/ 1600 h 1600"/>
                      <a:gd name="T76" fmla="*/ 737 w 1029"/>
                      <a:gd name="T77" fmla="*/ 1598 h 1600"/>
                      <a:gd name="T78" fmla="*/ 727 w 1029"/>
                      <a:gd name="T79" fmla="*/ 1596 h 1600"/>
                      <a:gd name="T80" fmla="*/ 716 w 1029"/>
                      <a:gd name="T81" fmla="*/ 1591 h 1600"/>
                      <a:gd name="T82" fmla="*/ 696 w 1029"/>
                      <a:gd name="T83" fmla="*/ 1581 h 1600"/>
                      <a:gd name="T84" fmla="*/ 679 w 1029"/>
                      <a:gd name="T85" fmla="*/ 1567 h 1600"/>
                      <a:gd name="T86" fmla="*/ 677 w 1029"/>
                      <a:gd name="T87" fmla="*/ 1564 h 1600"/>
                      <a:gd name="T88" fmla="*/ 78 w 1029"/>
                      <a:gd name="T89" fmla="*/ 916 h 1600"/>
                      <a:gd name="T90" fmla="*/ 0 w 1029"/>
                      <a:gd name="T91" fmla="*/ 833 h 1600"/>
                      <a:gd name="T92" fmla="*/ 82 w 1029"/>
                      <a:gd name="T93" fmla="*/ 755 h 1600"/>
                      <a:gd name="T94" fmla="*/ 835 w 1029"/>
                      <a:gd name="T95" fmla="*/ 32 h 1600"/>
                      <a:gd name="T96" fmla="*/ 850 w 1029"/>
                      <a:gd name="T97" fmla="*/ 19 h 1600"/>
                      <a:gd name="T98" fmla="*/ 870 w 1029"/>
                      <a:gd name="T99" fmla="*/ 9 h 1600"/>
                      <a:gd name="T100" fmla="*/ 880 w 1029"/>
                      <a:gd name="T101" fmla="*/ 4 h 1600"/>
                      <a:gd name="T102" fmla="*/ 891 w 1029"/>
                      <a:gd name="T103" fmla="*/ 2 h 1600"/>
                      <a:gd name="T104" fmla="*/ 903 w 1029"/>
                      <a:gd name="T105" fmla="*/ 0 h 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029" h="1600">
                        <a:moveTo>
                          <a:pt x="903" y="0"/>
                        </a:moveTo>
                        <a:lnTo>
                          <a:pt x="926" y="0"/>
                        </a:lnTo>
                        <a:lnTo>
                          <a:pt x="937" y="2"/>
                        </a:lnTo>
                        <a:lnTo>
                          <a:pt x="948" y="4"/>
                        </a:lnTo>
                        <a:lnTo>
                          <a:pt x="959" y="9"/>
                        </a:lnTo>
                        <a:lnTo>
                          <a:pt x="979" y="19"/>
                        </a:lnTo>
                        <a:lnTo>
                          <a:pt x="996" y="33"/>
                        </a:lnTo>
                        <a:lnTo>
                          <a:pt x="1010" y="50"/>
                        </a:lnTo>
                        <a:lnTo>
                          <a:pt x="1020" y="70"/>
                        </a:lnTo>
                        <a:lnTo>
                          <a:pt x="1024" y="81"/>
                        </a:lnTo>
                        <a:lnTo>
                          <a:pt x="1027" y="91"/>
                        </a:lnTo>
                        <a:lnTo>
                          <a:pt x="1029" y="103"/>
                        </a:lnTo>
                        <a:lnTo>
                          <a:pt x="1029" y="126"/>
                        </a:lnTo>
                        <a:lnTo>
                          <a:pt x="1027" y="138"/>
                        </a:lnTo>
                        <a:lnTo>
                          <a:pt x="1024" y="149"/>
                        </a:lnTo>
                        <a:lnTo>
                          <a:pt x="1020" y="159"/>
                        </a:lnTo>
                        <a:lnTo>
                          <a:pt x="1010" y="179"/>
                        </a:lnTo>
                        <a:lnTo>
                          <a:pt x="996" y="196"/>
                        </a:lnTo>
                        <a:lnTo>
                          <a:pt x="994" y="197"/>
                        </a:lnTo>
                        <a:lnTo>
                          <a:pt x="323" y="842"/>
                        </a:lnTo>
                        <a:lnTo>
                          <a:pt x="845" y="1408"/>
                        </a:lnTo>
                        <a:lnTo>
                          <a:pt x="856" y="1421"/>
                        </a:lnTo>
                        <a:lnTo>
                          <a:pt x="866" y="1441"/>
                        </a:lnTo>
                        <a:lnTo>
                          <a:pt x="871" y="1451"/>
                        </a:lnTo>
                        <a:lnTo>
                          <a:pt x="873" y="1462"/>
                        </a:lnTo>
                        <a:lnTo>
                          <a:pt x="875" y="1474"/>
                        </a:lnTo>
                        <a:lnTo>
                          <a:pt x="875" y="1497"/>
                        </a:lnTo>
                        <a:lnTo>
                          <a:pt x="873" y="1509"/>
                        </a:lnTo>
                        <a:lnTo>
                          <a:pt x="871" y="1519"/>
                        </a:lnTo>
                        <a:lnTo>
                          <a:pt x="866" y="1530"/>
                        </a:lnTo>
                        <a:lnTo>
                          <a:pt x="856" y="1550"/>
                        </a:lnTo>
                        <a:lnTo>
                          <a:pt x="842" y="1567"/>
                        </a:lnTo>
                        <a:lnTo>
                          <a:pt x="825" y="1581"/>
                        </a:lnTo>
                        <a:lnTo>
                          <a:pt x="805" y="1591"/>
                        </a:lnTo>
                        <a:lnTo>
                          <a:pt x="794" y="1596"/>
                        </a:lnTo>
                        <a:lnTo>
                          <a:pt x="784" y="1598"/>
                        </a:lnTo>
                        <a:lnTo>
                          <a:pt x="772" y="1600"/>
                        </a:lnTo>
                        <a:lnTo>
                          <a:pt x="749" y="1600"/>
                        </a:lnTo>
                        <a:lnTo>
                          <a:pt x="737" y="1598"/>
                        </a:lnTo>
                        <a:lnTo>
                          <a:pt x="727" y="1596"/>
                        </a:lnTo>
                        <a:lnTo>
                          <a:pt x="716" y="1591"/>
                        </a:lnTo>
                        <a:lnTo>
                          <a:pt x="696" y="1581"/>
                        </a:lnTo>
                        <a:lnTo>
                          <a:pt x="679" y="1567"/>
                        </a:lnTo>
                        <a:lnTo>
                          <a:pt x="677" y="1564"/>
                        </a:lnTo>
                        <a:lnTo>
                          <a:pt x="78" y="916"/>
                        </a:lnTo>
                        <a:lnTo>
                          <a:pt x="0" y="833"/>
                        </a:lnTo>
                        <a:lnTo>
                          <a:pt x="82" y="755"/>
                        </a:lnTo>
                        <a:lnTo>
                          <a:pt x="835" y="32"/>
                        </a:lnTo>
                        <a:lnTo>
                          <a:pt x="850" y="19"/>
                        </a:lnTo>
                        <a:lnTo>
                          <a:pt x="870" y="9"/>
                        </a:lnTo>
                        <a:lnTo>
                          <a:pt x="880" y="4"/>
                        </a:lnTo>
                        <a:lnTo>
                          <a:pt x="891" y="2"/>
                        </a:lnTo>
                        <a:lnTo>
                          <a:pt x="90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Freeform 245"/>
                  <p:cNvSpPr>
                    <a:spLocks/>
                  </p:cNvSpPr>
                  <p:nvPr/>
                </p:nvSpPr>
                <p:spPr bwMode="auto">
                  <a:xfrm>
                    <a:off x="3248967" y="3079554"/>
                    <a:ext cx="79375" cy="80963"/>
                  </a:xfrm>
                  <a:custGeom>
                    <a:avLst/>
                    <a:gdLst>
                      <a:gd name="T0" fmla="*/ 399 w 557"/>
                      <a:gd name="T1" fmla="*/ 0 h 554"/>
                      <a:gd name="T2" fmla="*/ 557 w 557"/>
                      <a:gd name="T3" fmla="*/ 169 h 554"/>
                      <a:gd name="T4" fmla="*/ 541 w 557"/>
                      <a:gd name="T5" fmla="*/ 554 h 554"/>
                      <a:gd name="T6" fmla="*/ 157 w 557"/>
                      <a:gd name="T7" fmla="*/ 539 h 554"/>
                      <a:gd name="T8" fmla="*/ 0 w 557"/>
                      <a:gd name="T9" fmla="*/ 369 h 554"/>
                      <a:gd name="T10" fmla="*/ 385 w 557"/>
                      <a:gd name="T11" fmla="*/ 384 h 554"/>
                      <a:gd name="T12" fmla="*/ 399 w 557"/>
                      <a:gd name="T13" fmla="*/ 0 h 5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7" h="554">
                        <a:moveTo>
                          <a:pt x="399" y="0"/>
                        </a:moveTo>
                        <a:lnTo>
                          <a:pt x="557" y="169"/>
                        </a:lnTo>
                        <a:lnTo>
                          <a:pt x="541" y="554"/>
                        </a:lnTo>
                        <a:lnTo>
                          <a:pt x="157" y="539"/>
                        </a:lnTo>
                        <a:lnTo>
                          <a:pt x="0" y="369"/>
                        </a:lnTo>
                        <a:lnTo>
                          <a:pt x="385" y="384"/>
                        </a:lnTo>
                        <a:lnTo>
                          <a:pt x="39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9" name="Freeform 246"/>
                  <p:cNvSpPr>
                    <a:spLocks/>
                  </p:cNvSpPr>
                  <p:nvPr/>
                </p:nvSpPr>
                <p:spPr bwMode="auto">
                  <a:xfrm>
                    <a:off x="2974330" y="2919217"/>
                    <a:ext cx="147638" cy="231775"/>
                  </a:xfrm>
                  <a:custGeom>
                    <a:avLst/>
                    <a:gdLst>
                      <a:gd name="T0" fmla="*/ 260 w 1028"/>
                      <a:gd name="T1" fmla="*/ 0 h 1599"/>
                      <a:gd name="T2" fmla="*/ 283 w 1028"/>
                      <a:gd name="T3" fmla="*/ 0 h 1599"/>
                      <a:gd name="T4" fmla="*/ 295 w 1028"/>
                      <a:gd name="T5" fmla="*/ 2 h 1599"/>
                      <a:gd name="T6" fmla="*/ 305 w 1028"/>
                      <a:gd name="T7" fmla="*/ 4 h 1599"/>
                      <a:gd name="T8" fmla="*/ 316 w 1028"/>
                      <a:gd name="T9" fmla="*/ 8 h 1599"/>
                      <a:gd name="T10" fmla="*/ 336 w 1028"/>
                      <a:gd name="T11" fmla="*/ 19 h 1599"/>
                      <a:gd name="T12" fmla="*/ 353 w 1028"/>
                      <a:gd name="T13" fmla="*/ 33 h 1599"/>
                      <a:gd name="T14" fmla="*/ 356 w 1028"/>
                      <a:gd name="T15" fmla="*/ 37 h 1599"/>
                      <a:gd name="T16" fmla="*/ 953 w 1028"/>
                      <a:gd name="T17" fmla="*/ 686 h 1599"/>
                      <a:gd name="T18" fmla="*/ 1028 w 1028"/>
                      <a:gd name="T19" fmla="*/ 768 h 1599"/>
                      <a:gd name="T20" fmla="*/ 948 w 1028"/>
                      <a:gd name="T21" fmla="*/ 846 h 1599"/>
                      <a:gd name="T22" fmla="*/ 194 w 1028"/>
                      <a:gd name="T23" fmla="*/ 1568 h 1599"/>
                      <a:gd name="T24" fmla="*/ 179 w 1028"/>
                      <a:gd name="T25" fmla="*/ 1580 h 1599"/>
                      <a:gd name="T26" fmla="*/ 159 w 1028"/>
                      <a:gd name="T27" fmla="*/ 1591 h 1599"/>
                      <a:gd name="T28" fmla="*/ 148 w 1028"/>
                      <a:gd name="T29" fmla="*/ 1595 h 1599"/>
                      <a:gd name="T30" fmla="*/ 138 w 1028"/>
                      <a:gd name="T31" fmla="*/ 1597 h 1599"/>
                      <a:gd name="T32" fmla="*/ 126 w 1028"/>
                      <a:gd name="T33" fmla="*/ 1599 h 1599"/>
                      <a:gd name="T34" fmla="*/ 103 w 1028"/>
                      <a:gd name="T35" fmla="*/ 1599 h 1599"/>
                      <a:gd name="T36" fmla="*/ 91 w 1028"/>
                      <a:gd name="T37" fmla="*/ 1597 h 1599"/>
                      <a:gd name="T38" fmla="*/ 81 w 1028"/>
                      <a:gd name="T39" fmla="*/ 1595 h 1599"/>
                      <a:gd name="T40" fmla="*/ 70 w 1028"/>
                      <a:gd name="T41" fmla="*/ 1591 h 1599"/>
                      <a:gd name="T42" fmla="*/ 50 w 1028"/>
                      <a:gd name="T43" fmla="*/ 1580 h 1599"/>
                      <a:gd name="T44" fmla="*/ 33 w 1028"/>
                      <a:gd name="T45" fmla="*/ 1566 h 1599"/>
                      <a:gd name="T46" fmla="*/ 19 w 1028"/>
                      <a:gd name="T47" fmla="*/ 1549 h 1599"/>
                      <a:gd name="T48" fmla="*/ 9 w 1028"/>
                      <a:gd name="T49" fmla="*/ 1529 h 1599"/>
                      <a:gd name="T50" fmla="*/ 4 w 1028"/>
                      <a:gd name="T51" fmla="*/ 1519 h 1599"/>
                      <a:gd name="T52" fmla="*/ 2 w 1028"/>
                      <a:gd name="T53" fmla="*/ 1508 h 1599"/>
                      <a:gd name="T54" fmla="*/ 0 w 1028"/>
                      <a:gd name="T55" fmla="*/ 1496 h 1599"/>
                      <a:gd name="T56" fmla="*/ 0 w 1028"/>
                      <a:gd name="T57" fmla="*/ 1473 h 1599"/>
                      <a:gd name="T58" fmla="*/ 2 w 1028"/>
                      <a:gd name="T59" fmla="*/ 1462 h 1599"/>
                      <a:gd name="T60" fmla="*/ 4 w 1028"/>
                      <a:gd name="T61" fmla="*/ 1451 h 1599"/>
                      <a:gd name="T62" fmla="*/ 9 w 1028"/>
                      <a:gd name="T63" fmla="*/ 1440 h 1599"/>
                      <a:gd name="T64" fmla="*/ 19 w 1028"/>
                      <a:gd name="T65" fmla="*/ 1420 h 1599"/>
                      <a:gd name="T66" fmla="*/ 33 w 1028"/>
                      <a:gd name="T67" fmla="*/ 1403 h 1599"/>
                      <a:gd name="T68" fmla="*/ 35 w 1028"/>
                      <a:gd name="T69" fmla="*/ 1402 h 1599"/>
                      <a:gd name="T70" fmla="*/ 708 w 1028"/>
                      <a:gd name="T71" fmla="*/ 758 h 1599"/>
                      <a:gd name="T72" fmla="*/ 188 w 1028"/>
                      <a:gd name="T73" fmla="*/ 192 h 1599"/>
                      <a:gd name="T74" fmla="*/ 176 w 1028"/>
                      <a:gd name="T75" fmla="*/ 179 h 1599"/>
                      <a:gd name="T76" fmla="*/ 165 w 1028"/>
                      <a:gd name="T77" fmla="*/ 159 h 1599"/>
                      <a:gd name="T78" fmla="*/ 161 w 1028"/>
                      <a:gd name="T79" fmla="*/ 148 h 1599"/>
                      <a:gd name="T80" fmla="*/ 159 w 1028"/>
                      <a:gd name="T81" fmla="*/ 138 h 1599"/>
                      <a:gd name="T82" fmla="*/ 157 w 1028"/>
                      <a:gd name="T83" fmla="*/ 126 h 1599"/>
                      <a:gd name="T84" fmla="*/ 157 w 1028"/>
                      <a:gd name="T85" fmla="*/ 103 h 1599"/>
                      <a:gd name="T86" fmla="*/ 159 w 1028"/>
                      <a:gd name="T87" fmla="*/ 91 h 1599"/>
                      <a:gd name="T88" fmla="*/ 161 w 1028"/>
                      <a:gd name="T89" fmla="*/ 80 h 1599"/>
                      <a:gd name="T90" fmla="*/ 165 w 1028"/>
                      <a:gd name="T91" fmla="*/ 70 h 1599"/>
                      <a:gd name="T92" fmla="*/ 176 w 1028"/>
                      <a:gd name="T93" fmla="*/ 50 h 1599"/>
                      <a:gd name="T94" fmla="*/ 190 w 1028"/>
                      <a:gd name="T95" fmla="*/ 33 h 1599"/>
                      <a:gd name="T96" fmla="*/ 207 w 1028"/>
                      <a:gd name="T97" fmla="*/ 19 h 1599"/>
                      <a:gd name="T98" fmla="*/ 227 w 1028"/>
                      <a:gd name="T99" fmla="*/ 8 h 1599"/>
                      <a:gd name="T100" fmla="*/ 238 w 1028"/>
                      <a:gd name="T101" fmla="*/ 4 h 1599"/>
                      <a:gd name="T102" fmla="*/ 248 w 1028"/>
                      <a:gd name="T103" fmla="*/ 2 h 1599"/>
                      <a:gd name="T104" fmla="*/ 260 w 1028"/>
                      <a:gd name="T105" fmla="*/ 0 h 15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028" h="1599">
                        <a:moveTo>
                          <a:pt x="260" y="0"/>
                        </a:moveTo>
                        <a:lnTo>
                          <a:pt x="283" y="0"/>
                        </a:lnTo>
                        <a:lnTo>
                          <a:pt x="295" y="2"/>
                        </a:lnTo>
                        <a:lnTo>
                          <a:pt x="305" y="4"/>
                        </a:lnTo>
                        <a:lnTo>
                          <a:pt x="316" y="8"/>
                        </a:lnTo>
                        <a:lnTo>
                          <a:pt x="336" y="19"/>
                        </a:lnTo>
                        <a:lnTo>
                          <a:pt x="353" y="33"/>
                        </a:lnTo>
                        <a:lnTo>
                          <a:pt x="356" y="37"/>
                        </a:lnTo>
                        <a:lnTo>
                          <a:pt x="953" y="686"/>
                        </a:lnTo>
                        <a:lnTo>
                          <a:pt x="1028" y="768"/>
                        </a:lnTo>
                        <a:lnTo>
                          <a:pt x="948" y="846"/>
                        </a:lnTo>
                        <a:lnTo>
                          <a:pt x="194" y="1568"/>
                        </a:lnTo>
                        <a:lnTo>
                          <a:pt x="179" y="1580"/>
                        </a:lnTo>
                        <a:lnTo>
                          <a:pt x="159" y="1591"/>
                        </a:lnTo>
                        <a:lnTo>
                          <a:pt x="148" y="1595"/>
                        </a:lnTo>
                        <a:lnTo>
                          <a:pt x="138" y="1597"/>
                        </a:lnTo>
                        <a:lnTo>
                          <a:pt x="126" y="1599"/>
                        </a:lnTo>
                        <a:lnTo>
                          <a:pt x="103" y="1599"/>
                        </a:lnTo>
                        <a:lnTo>
                          <a:pt x="91" y="1597"/>
                        </a:lnTo>
                        <a:lnTo>
                          <a:pt x="81" y="1595"/>
                        </a:lnTo>
                        <a:lnTo>
                          <a:pt x="70" y="1591"/>
                        </a:lnTo>
                        <a:lnTo>
                          <a:pt x="50" y="1580"/>
                        </a:lnTo>
                        <a:lnTo>
                          <a:pt x="33" y="1566"/>
                        </a:lnTo>
                        <a:lnTo>
                          <a:pt x="19" y="1549"/>
                        </a:lnTo>
                        <a:lnTo>
                          <a:pt x="9" y="1529"/>
                        </a:lnTo>
                        <a:lnTo>
                          <a:pt x="4" y="1519"/>
                        </a:lnTo>
                        <a:lnTo>
                          <a:pt x="2" y="1508"/>
                        </a:lnTo>
                        <a:lnTo>
                          <a:pt x="0" y="1496"/>
                        </a:lnTo>
                        <a:lnTo>
                          <a:pt x="0" y="1473"/>
                        </a:lnTo>
                        <a:lnTo>
                          <a:pt x="2" y="1462"/>
                        </a:lnTo>
                        <a:lnTo>
                          <a:pt x="4" y="1451"/>
                        </a:lnTo>
                        <a:lnTo>
                          <a:pt x="9" y="1440"/>
                        </a:lnTo>
                        <a:lnTo>
                          <a:pt x="19" y="1420"/>
                        </a:lnTo>
                        <a:lnTo>
                          <a:pt x="33" y="1403"/>
                        </a:lnTo>
                        <a:lnTo>
                          <a:pt x="35" y="1402"/>
                        </a:lnTo>
                        <a:lnTo>
                          <a:pt x="708" y="758"/>
                        </a:lnTo>
                        <a:lnTo>
                          <a:pt x="188" y="192"/>
                        </a:lnTo>
                        <a:lnTo>
                          <a:pt x="176" y="179"/>
                        </a:lnTo>
                        <a:lnTo>
                          <a:pt x="165" y="159"/>
                        </a:lnTo>
                        <a:lnTo>
                          <a:pt x="161" y="148"/>
                        </a:lnTo>
                        <a:lnTo>
                          <a:pt x="159" y="138"/>
                        </a:lnTo>
                        <a:lnTo>
                          <a:pt x="157" y="126"/>
                        </a:lnTo>
                        <a:lnTo>
                          <a:pt x="157" y="103"/>
                        </a:lnTo>
                        <a:lnTo>
                          <a:pt x="159" y="91"/>
                        </a:lnTo>
                        <a:lnTo>
                          <a:pt x="161" y="80"/>
                        </a:lnTo>
                        <a:lnTo>
                          <a:pt x="165" y="70"/>
                        </a:lnTo>
                        <a:lnTo>
                          <a:pt x="176" y="50"/>
                        </a:lnTo>
                        <a:lnTo>
                          <a:pt x="190" y="33"/>
                        </a:lnTo>
                        <a:lnTo>
                          <a:pt x="207" y="19"/>
                        </a:lnTo>
                        <a:lnTo>
                          <a:pt x="227" y="8"/>
                        </a:lnTo>
                        <a:lnTo>
                          <a:pt x="238" y="4"/>
                        </a:lnTo>
                        <a:lnTo>
                          <a:pt x="248" y="2"/>
                        </a:lnTo>
                        <a:lnTo>
                          <a:pt x="26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0" name="Freeform 247"/>
                  <p:cNvSpPr>
                    <a:spLocks/>
                  </p:cNvSpPr>
                  <p:nvPr/>
                </p:nvSpPr>
                <p:spPr bwMode="auto">
                  <a:xfrm>
                    <a:off x="2993380" y="2917629"/>
                    <a:ext cx="79375" cy="79375"/>
                  </a:xfrm>
                  <a:custGeom>
                    <a:avLst/>
                    <a:gdLst>
                      <a:gd name="T0" fmla="*/ 15 w 557"/>
                      <a:gd name="T1" fmla="*/ 0 h 554"/>
                      <a:gd name="T2" fmla="*/ 400 w 557"/>
                      <a:gd name="T3" fmla="*/ 16 h 554"/>
                      <a:gd name="T4" fmla="*/ 557 w 557"/>
                      <a:gd name="T5" fmla="*/ 186 h 554"/>
                      <a:gd name="T6" fmla="*/ 171 w 557"/>
                      <a:gd name="T7" fmla="*/ 169 h 554"/>
                      <a:gd name="T8" fmla="*/ 155 w 557"/>
                      <a:gd name="T9" fmla="*/ 554 h 554"/>
                      <a:gd name="T10" fmla="*/ 0 w 557"/>
                      <a:gd name="T11" fmla="*/ 384 h 554"/>
                      <a:gd name="T12" fmla="*/ 15 w 557"/>
                      <a:gd name="T13" fmla="*/ 0 h 5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7" h="554">
                        <a:moveTo>
                          <a:pt x="15" y="0"/>
                        </a:moveTo>
                        <a:lnTo>
                          <a:pt x="400" y="16"/>
                        </a:lnTo>
                        <a:lnTo>
                          <a:pt x="557" y="186"/>
                        </a:lnTo>
                        <a:lnTo>
                          <a:pt x="171" y="169"/>
                        </a:lnTo>
                        <a:lnTo>
                          <a:pt x="155" y="554"/>
                        </a:lnTo>
                        <a:lnTo>
                          <a:pt x="0" y="384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105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35" name="Rounded Rectangle 34"/>
              <p:cNvSpPr/>
              <p:nvPr/>
            </p:nvSpPr>
            <p:spPr>
              <a:xfrm rot="16200000">
                <a:off x="761513" y="18171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00947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009473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 rot="16200000">
                <a:off x="837713" y="18933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00947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009473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 rot="16200000">
                <a:off x="913913" y="19695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00947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009473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16200000">
                <a:off x="1241573" y="18171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E658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E65800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 rot="16200000">
                <a:off x="1317773" y="18933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E658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E65800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 rot="16200000">
                <a:off x="1393973" y="1969582"/>
                <a:ext cx="662563" cy="30480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rgbClr val="E658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rgbClr val="E65800"/>
                    </a:solidFill>
                    <a:latin typeface="Calibri" panose="020F0502020204030204" pitchFamily="34" charset="0"/>
                  </a:rPr>
                  <a:t>VNF</a:t>
                </a:r>
              </a:p>
            </p:txBody>
          </p:sp>
        </p:grpSp>
        <p:sp>
          <p:nvSpPr>
            <p:cNvPr id="51" name="Rounded Rectangle 50"/>
            <p:cNvSpPr/>
            <p:nvPr/>
          </p:nvSpPr>
          <p:spPr>
            <a:xfrm>
              <a:off x="6515099" y="1897381"/>
              <a:ext cx="1405643" cy="6348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700" b="1" i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/>
                </a:rPr>
                <a:t>End-to-End SDN </a:t>
              </a:r>
            </a:p>
            <a:p>
              <a:pPr algn="ctr"/>
              <a:r>
                <a:rPr lang="en-US" sz="700" b="1" i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/>
                </a:rPr>
                <a:t>Management</a:t>
              </a:r>
            </a:p>
          </p:txBody>
        </p:sp>
        <p:cxnSp>
          <p:nvCxnSpPr>
            <p:cNvPr id="52" name="Straight Connector 47"/>
            <p:cNvCxnSpPr>
              <a:stCxn id="51" idx="1"/>
            </p:cNvCxnSpPr>
            <p:nvPr/>
          </p:nvCxnSpPr>
          <p:spPr>
            <a:xfrm flipH="1">
              <a:off x="5508189" y="2214806"/>
              <a:ext cx="1006910" cy="5205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ounded Rectangle 52"/>
            <p:cNvSpPr/>
            <p:nvPr/>
          </p:nvSpPr>
          <p:spPr>
            <a:xfrm>
              <a:off x="6576176" y="2984141"/>
              <a:ext cx="1916900" cy="1505498"/>
            </a:xfrm>
            <a:prstGeom prst="roundRect">
              <a:avLst>
                <a:gd name="adj" fmla="val 5313"/>
              </a:avLst>
            </a:prstGeom>
            <a:solidFill>
              <a:srgbClr val="FFFFFF"/>
            </a:solidFill>
            <a:ln w="2857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endParaRPr lang="en-US" sz="105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  <a:p>
              <a:pPr algn="r">
                <a:defRPr/>
              </a:pPr>
              <a:endParaRPr lang="en-US" sz="1050" kern="0" dirty="0">
                <a:solidFill>
                  <a:srgbClr val="000000"/>
                </a:solidFill>
                <a:latin typeface="Tahoma"/>
                <a:ea typeface="ＭＳ Ｐゴシック" pitchFamily="46" charset="-128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630260" y="4073280"/>
              <a:ext cx="1761964" cy="349715"/>
            </a:xfrm>
            <a:prstGeom prst="roundRect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</a:rPr>
                <a:t>Infrastructure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6630260" y="3723156"/>
              <a:ext cx="778184" cy="3122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700" b="1" i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/>
                </a:rPr>
                <a:t>SDN </a:t>
              </a:r>
            </a:p>
            <a:p>
              <a:pPr algn="ctr"/>
              <a:r>
                <a:rPr lang="en-US" sz="700" b="1" i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/>
                </a:rPr>
                <a:t>Controller</a:t>
              </a:r>
            </a:p>
          </p:txBody>
        </p:sp>
        <p:cxnSp>
          <p:nvCxnSpPr>
            <p:cNvPr id="56" name="Straight Connector 47"/>
            <p:cNvCxnSpPr>
              <a:endCxn id="55" idx="1"/>
            </p:cNvCxnSpPr>
            <p:nvPr/>
          </p:nvCxnSpPr>
          <p:spPr>
            <a:xfrm>
              <a:off x="5484367" y="3879185"/>
              <a:ext cx="1145893" cy="8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47"/>
            <p:cNvCxnSpPr/>
            <p:nvPr/>
          </p:nvCxnSpPr>
          <p:spPr>
            <a:xfrm flipH="1">
              <a:off x="5521902" y="4263003"/>
              <a:ext cx="1176300" cy="1713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6695507" y="4084703"/>
              <a:ext cx="361090" cy="343810"/>
              <a:chOff x="3743237" y="3591992"/>
              <a:chExt cx="501650" cy="500063"/>
            </a:xfrm>
          </p:grpSpPr>
          <p:sp>
            <p:nvSpPr>
              <p:cNvPr id="59" name="Freeform 239"/>
              <p:cNvSpPr>
                <a:spLocks/>
              </p:cNvSpPr>
              <p:nvPr/>
            </p:nvSpPr>
            <p:spPr bwMode="auto">
              <a:xfrm>
                <a:off x="3743237" y="3591992"/>
                <a:ext cx="501650" cy="500063"/>
              </a:xfrm>
              <a:custGeom>
                <a:avLst/>
                <a:gdLst>
                  <a:gd name="T0" fmla="*/ 1841 w 3472"/>
                  <a:gd name="T1" fmla="*/ 3 h 3470"/>
                  <a:gd name="T2" fmla="*/ 2048 w 3472"/>
                  <a:gd name="T3" fmla="*/ 27 h 3470"/>
                  <a:gd name="T4" fmla="*/ 2245 w 3472"/>
                  <a:gd name="T5" fmla="*/ 76 h 3470"/>
                  <a:gd name="T6" fmla="*/ 2434 w 3472"/>
                  <a:gd name="T7" fmla="*/ 146 h 3470"/>
                  <a:gd name="T8" fmla="*/ 2612 w 3472"/>
                  <a:gd name="T9" fmla="*/ 236 h 3470"/>
                  <a:gd name="T10" fmla="*/ 2776 w 3472"/>
                  <a:gd name="T11" fmla="*/ 346 h 3470"/>
                  <a:gd name="T12" fmla="*/ 2928 w 3472"/>
                  <a:gd name="T13" fmla="*/ 473 h 3470"/>
                  <a:gd name="T14" fmla="*/ 3062 w 3472"/>
                  <a:gd name="T15" fmla="*/ 616 h 3470"/>
                  <a:gd name="T16" fmla="*/ 3181 w 3472"/>
                  <a:gd name="T17" fmla="*/ 774 h 3470"/>
                  <a:gd name="T18" fmla="*/ 3282 w 3472"/>
                  <a:gd name="T19" fmla="*/ 946 h 3470"/>
                  <a:gd name="T20" fmla="*/ 3362 w 3472"/>
                  <a:gd name="T21" fmla="*/ 1130 h 3470"/>
                  <a:gd name="T22" fmla="*/ 3422 w 3472"/>
                  <a:gd name="T23" fmla="*/ 1322 h 3470"/>
                  <a:gd name="T24" fmla="*/ 3459 w 3472"/>
                  <a:gd name="T25" fmla="*/ 1525 h 3470"/>
                  <a:gd name="T26" fmla="*/ 3472 w 3472"/>
                  <a:gd name="T27" fmla="*/ 1735 h 3470"/>
                  <a:gd name="T28" fmla="*/ 3459 w 3472"/>
                  <a:gd name="T29" fmla="*/ 1945 h 3470"/>
                  <a:gd name="T30" fmla="*/ 3422 w 3472"/>
                  <a:gd name="T31" fmla="*/ 2147 h 3470"/>
                  <a:gd name="T32" fmla="*/ 3362 w 3472"/>
                  <a:gd name="T33" fmla="*/ 2340 h 3470"/>
                  <a:gd name="T34" fmla="*/ 3282 w 3472"/>
                  <a:gd name="T35" fmla="*/ 2523 h 3470"/>
                  <a:gd name="T36" fmla="*/ 3181 w 3472"/>
                  <a:gd name="T37" fmla="*/ 2695 h 3470"/>
                  <a:gd name="T38" fmla="*/ 3062 w 3472"/>
                  <a:gd name="T39" fmla="*/ 2853 h 3470"/>
                  <a:gd name="T40" fmla="*/ 2928 w 3472"/>
                  <a:gd name="T41" fmla="*/ 2996 h 3470"/>
                  <a:gd name="T42" fmla="*/ 2776 w 3472"/>
                  <a:gd name="T43" fmla="*/ 3123 h 3470"/>
                  <a:gd name="T44" fmla="*/ 2612 w 3472"/>
                  <a:gd name="T45" fmla="*/ 3234 h 3470"/>
                  <a:gd name="T46" fmla="*/ 2434 w 3472"/>
                  <a:gd name="T47" fmla="*/ 3324 h 3470"/>
                  <a:gd name="T48" fmla="*/ 2245 w 3472"/>
                  <a:gd name="T49" fmla="*/ 3394 h 3470"/>
                  <a:gd name="T50" fmla="*/ 2048 w 3472"/>
                  <a:gd name="T51" fmla="*/ 3442 h 3470"/>
                  <a:gd name="T52" fmla="*/ 1841 w 3472"/>
                  <a:gd name="T53" fmla="*/ 3467 h 3470"/>
                  <a:gd name="T54" fmla="*/ 1630 w 3472"/>
                  <a:gd name="T55" fmla="*/ 3467 h 3470"/>
                  <a:gd name="T56" fmla="*/ 1424 w 3472"/>
                  <a:gd name="T57" fmla="*/ 3442 h 3470"/>
                  <a:gd name="T58" fmla="*/ 1225 w 3472"/>
                  <a:gd name="T59" fmla="*/ 3394 h 3470"/>
                  <a:gd name="T60" fmla="*/ 1037 w 3472"/>
                  <a:gd name="T61" fmla="*/ 3324 h 3470"/>
                  <a:gd name="T62" fmla="*/ 860 w 3472"/>
                  <a:gd name="T63" fmla="*/ 3234 h 3470"/>
                  <a:gd name="T64" fmla="*/ 694 w 3472"/>
                  <a:gd name="T65" fmla="*/ 3123 h 3470"/>
                  <a:gd name="T66" fmla="*/ 544 w 3472"/>
                  <a:gd name="T67" fmla="*/ 2996 h 3470"/>
                  <a:gd name="T68" fmla="*/ 408 w 3472"/>
                  <a:gd name="T69" fmla="*/ 2853 h 3470"/>
                  <a:gd name="T70" fmla="*/ 289 w 3472"/>
                  <a:gd name="T71" fmla="*/ 2695 h 3470"/>
                  <a:gd name="T72" fmla="*/ 189 w 3472"/>
                  <a:gd name="T73" fmla="*/ 2523 h 3470"/>
                  <a:gd name="T74" fmla="*/ 108 w 3472"/>
                  <a:gd name="T75" fmla="*/ 2340 h 3470"/>
                  <a:gd name="T76" fmla="*/ 49 w 3472"/>
                  <a:gd name="T77" fmla="*/ 2147 h 3470"/>
                  <a:gd name="T78" fmla="*/ 13 w 3472"/>
                  <a:gd name="T79" fmla="*/ 1945 h 3470"/>
                  <a:gd name="T80" fmla="*/ 0 w 3472"/>
                  <a:gd name="T81" fmla="*/ 1735 h 3470"/>
                  <a:gd name="T82" fmla="*/ 13 w 3472"/>
                  <a:gd name="T83" fmla="*/ 1525 h 3470"/>
                  <a:gd name="T84" fmla="*/ 49 w 3472"/>
                  <a:gd name="T85" fmla="*/ 1322 h 3470"/>
                  <a:gd name="T86" fmla="*/ 108 w 3472"/>
                  <a:gd name="T87" fmla="*/ 1130 h 3470"/>
                  <a:gd name="T88" fmla="*/ 189 w 3472"/>
                  <a:gd name="T89" fmla="*/ 946 h 3470"/>
                  <a:gd name="T90" fmla="*/ 289 w 3472"/>
                  <a:gd name="T91" fmla="*/ 774 h 3470"/>
                  <a:gd name="T92" fmla="*/ 408 w 3472"/>
                  <a:gd name="T93" fmla="*/ 616 h 3470"/>
                  <a:gd name="T94" fmla="*/ 544 w 3472"/>
                  <a:gd name="T95" fmla="*/ 473 h 3470"/>
                  <a:gd name="T96" fmla="*/ 694 w 3472"/>
                  <a:gd name="T97" fmla="*/ 346 h 3470"/>
                  <a:gd name="T98" fmla="*/ 860 w 3472"/>
                  <a:gd name="T99" fmla="*/ 236 h 3470"/>
                  <a:gd name="T100" fmla="*/ 1037 w 3472"/>
                  <a:gd name="T101" fmla="*/ 146 h 3470"/>
                  <a:gd name="T102" fmla="*/ 1225 w 3472"/>
                  <a:gd name="T103" fmla="*/ 76 h 3470"/>
                  <a:gd name="T104" fmla="*/ 1424 w 3472"/>
                  <a:gd name="T105" fmla="*/ 27 h 3470"/>
                  <a:gd name="T106" fmla="*/ 1630 w 3472"/>
                  <a:gd name="T107" fmla="*/ 3 h 3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72" h="3470">
                    <a:moveTo>
                      <a:pt x="1735" y="0"/>
                    </a:moveTo>
                    <a:lnTo>
                      <a:pt x="1841" y="3"/>
                    </a:lnTo>
                    <a:lnTo>
                      <a:pt x="1945" y="12"/>
                    </a:lnTo>
                    <a:lnTo>
                      <a:pt x="2048" y="27"/>
                    </a:lnTo>
                    <a:lnTo>
                      <a:pt x="2148" y="48"/>
                    </a:lnTo>
                    <a:lnTo>
                      <a:pt x="2245" y="76"/>
                    </a:lnTo>
                    <a:lnTo>
                      <a:pt x="2342" y="108"/>
                    </a:lnTo>
                    <a:lnTo>
                      <a:pt x="2434" y="146"/>
                    </a:lnTo>
                    <a:lnTo>
                      <a:pt x="2524" y="188"/>
                    </a:lnTo>
                    <a:lnTo>
                      <a:pt x="2612" y="236"/>
                    </a:lnTo>
                    <a:lnTo>
                      <a:pt x="2696" y="289"/>
                    </a:lnTo>
                    <a:lnTo>
                      <a:pt x="2776" y="346"/>
                    </a:lnTo>
                    <a:lnTo>
                      <a:pt x="2854" y="408"/>
                    </a:lnTo>
                    <a:lnTo>
                      <a:pt x="2928" y="473"/>
                    </a:lnTo>
                    <a:lnTo>
                      <a:pt x="2997" y="543"/>
                    </a:lnTo>
                    <a:lnTo>
                      <a:pt x="3062" y="616"/>
                    </a:lnTo>
                    <a:lnTo>
                      <a:pt x="3125" y="694"/>
                    </a:lnTo>
                    <a:lnTo>
                      <a:pt x="3181" y="774"/>
                    </a:lnTo>
                    <a:lnTo>
                      <a:pt x="3234" y="859"/>
                    </a:lnTo>
                    <a:lnTo>
                      <a:pt x="3282" y="946"/>
                    </a:lnTo>
                    <a:lnTo>
                      <a:pt x="3325" y="1036"/>
                    </a:lnTo>
                    <a:lnTo>
                      <a:pt x="3362" y="1130"/>
                    </a:lnTo>
                    <a:lnTo>
                      <a:pt x="3395" y="1225"/>
                    </a:lnTo>
                    <a:lnTo>
                      <a:pt x="3422" y="1322"/>
                    </a:lnTo>
                    <a:lnTo>
                      <a:pt x="3443" y="1423"/>
                    </a:lnTo>
                    <a:lnTo>
                      <a:pt x="3459" y="1525"/>
                    </a:lnTo>
                    <a:lnTo>
                      <a:pt x="3468" y="1629"/>
                    </a:lnTo>
                    <a:lnTo>
                      <a:pt x="3472" y="1735"/>
                    </a:lnTo>
                    <a:lnTo>
                      <a:pt x="3468" y="1841"/>
                    </a:lnTo>
                    <a:lnTo>
                      <a:pt x="3459" y="1945"/>
                    </a:lnTo>
                    <a:lnTo>
                      <a:pt x="3443" y="2046"/>
                    </a:lnTo>
                    <a:lnTo>
                      <a:pt x="3422" y="2147"/>
                    </a:lnTo>
                    <a:lnTo>
                      <a:pt x="3395" y="2245"/>
                    </a:lnTo>
                    <a:lnTo>
                      <a:pt x="3362" y="2340"/>
                    </a:lnTo>
                    <a:lnTo>
                      <a:pt x="3325" y="2433"/>
                    </a:lnTo>
                    <a:lnTo>
                      <a:pt x="3282" y="2523"/>
                    </a:lnTo>
                    <a:lnTo>
                      <a:pt x="3234" y="2610"/>
                    </a:lnTo>
                    <a:lnTo>
                      <a:pt x="3181" y="2695"/>
                    </a:lnTo>
                    <a:lnTo>
                      <a:pt x="3125" y="2776"/>
                    </a:lnTo>
                    <a:lnTo>
                      <a:pt x="3062" y="2853"/>
                    </a:lnTo>
                    <a:lnTo>
                      <a:pt x="2997" y="2926"/>
                    </a:lnTo>
                    <a:lnTo>
                      <a:pt x="2928" y="2996"/>
                    </a:lnTo>
                    <a:lnTo>
                      <a:pt x="2854" y="3062"/>
                    </a:lnTo>
                    <a:lnTo>
                      <a:pt x="2776" y="3123"/>
                    </a:lnTo>
                    <a:lnTo>
                      <a:pt x="2696" y="3181"/>
                    </a:lnTo>
                    <a:lnTo>
                      <a:pt x="2612" y="3234"/>
                    </a:lnTo>
                    <a:lnTo>
                      <a:pt x="2524" y="3281"/>
                    </a:lnTo>
                    <a:lnTo>
                      <a:pt x="2434" y="3324"/>
                    </a:lnTo>
                    <a:lnTo>
                      <a:pt x="2342" y="3362"/>
                    </a:lnTo>
                    <a:lnTo>
                      <a:pt x="2245" y="3394"/>
                    </a:lnTo>
                    <a:lnTo>
                      <a:pt x="2148" y="3421"/>
                    </a:lnTo>
                    <a:lnTo>
                      <a:pt x="2048" y="3442"/>
                    </a:lnTo>
                    <a:lnTo>
                      <a:pt x="1945" y="3457"/>
                    </a:lnTo>
                    <a:lnTo>
                      <a:pt x="1841" y="3467"/>
                    </a:lnTo>
                    <a:lnTo>
                      <a:pt x="1735" y="3470"/>
                    </a:lnTo>
                    <a:lnTo>
                      <a:pt x="1630" y="3467"/>
                    </a:lnTo>
                    <a:lnTo>
                      <a:pt x="1525" y="3457"/>
                    </a:lnTo>
                    <a:lnTo>
                      <a:pt x="1424" y="3442"/>
                    </a:lnTo>
                    <a:lnTo>
                      <a:pt x="1324" y="3421"/>
                    </a:lnTo>
                    <a:lnTo>
                      <a:pt x="1225" y="3394"/>
                    </a:lnTo>
                    <a:lnTo>
                      <a:pt x="1130" y="3362"/>
                    </a:lnTo>
                    <a:lnTo>
                      <a:pt x="1037" y="3324"/>
                    </a:lnTo>
                    <a:lnTo>
                      <a:pt x="947" y="3281"/>
                    </a:lnTo>
                    <a:lnTo>
                      <a:pt x="860" y="3234"/>
                    </a:lnTo>
                    <a:lnTo>
                      <a:pt x="776" y="3181"/>
                    </a:lnTo>
                    <a:lnTo>
                      <a:pt x="694" y="3123"/>
                    </a:lnTo>
                    <a:lnTo>
                      <a:pt x="617" y="3062"/>
                    </a:lnTo>
                    <a:lnTo>
                      <a:pt x="544" y="2996"/>
                    </a:lnTo>
                    <a:lnTo>
                      <a:pt x="474" y="2926"/>
                    </a:lnTo>
                    <a:lnTo>
                      <a:pt x="408" y="2853"/>
                    </a:lnTo>
                    <a:lnTo>
                      <a:pt x="347" y="2776"/>
                    </a:lnTo>
                    <a:lnTo>
                      <a:pt x="289" y="2695"/>
                    </a:lnTo>
                    <a:lnTo>
                      <a:pt x="237" y="2610"/>
                    </a:lnTo>
                    <a:lnTo>
                      <a:pt x="189" y="2523"/>
                    </a:lnTo>
                    <a:lnTo>
                      <a:pt x="146" y="2433"/>
                    </a:lnTo>
                    <a:lnTo>
                      <a:pt x="108" y="2340"/>
                    </a:lnTo>
                    <a:lnTo>
                      <a:pt x="76" y="2245"/>
                    </a:lnTo>
                    <a:lnTo>
                      <a:pt x="49" y="2147"/>
                    </a:lnTo>
                    <a:lnTo>
                      <a:pt x="28" y="2046"/>
                    </a:lnTo>
                    <a:lnTo>
                      <a:pt x="13" y="1945"/>
                    </a:lnTo>
                    <a:lnTo>
                      <a:pt x="3" y="1841"/>
                    </a:lnTo>
                    <a:lnTo>
                      <a:pt x="0" y="1735"/>
                    </a:lnTo>
                    <a:lnTo>
                      <a:pt x="3" y="1629"/>
                    </a:lnTo>
                    <a:lnTo>
                      <a:pt x="13" y="1525"/>
                    </a:lnTo>
                    <a:lnTo>
                      <a:pt x="28" y="1423"/>
                    </a:lnTo>
                    <a:lnTo>
                      <a:pt x="49" y="1322"/>
                    </a:lnTo>
                    <a:lnTo>
                      <a:pt x="76" y="1225"/>
                    </a:lnTo>
                    <a:lnTo>
                      <a:pt x="108" y="1130"/>
                    </a:lnTo>
                    <a:lnTo>
                      <a:pt x="146" y="1036"/>
                    </a:lnTo>
                    <a:lnTo>
                      <a:pt x="189" y="946"/>
                    </a:lnTo>
                    <a:lnTo>
                      <a:pt x="237" y="859"/>
                    </a:lnTo>
                    <a:lnTo>
                      <a:pt x="289" y="774"/>
                    </a:lnTo>
                    <a:lnTo>
                      <a:pt x="347" y="694"/>
                    </a:lnTo>
                    <a:lnTo>
                      <a:pt x="408" y="616"/>
                    </a:lnTo>
                    <a:lnTo>
                      <a:pt x="474" y="543"/>
                    </a:lnTo>
                    <a:lnTo>
                      <a:pt x="544" y="473"/>
                    </a:lnTo>
                    <a:lnTo>
                      <a:pt x="617" y="408"/>
                    </a:lnTo>
                    <a:lnTo>
                      <a:pt x="694" y="346"/>
                    </a:lnTo>
                    <a:lnTo>
                      <a:pt x="776" y="289"/>
                    </a:lnTo>
                    <a:lnTo>
                      <a:pt x="860" y="236"/>
                    </a:lnTo>
                    <a:lnTo>
                      <a:pt x="947" y="188"/>
                    </a:lnTo>
                    <a:lnTo>
                      <a:pt x="1037" y="146"/>
                    </a:lnTo>
                    <a:lnTo>
                      <a:pt x="1130" y="108"/>
                    </a:lnTo>
                    <a:lnTo>
                      <a:pt x="1225" y="76"/>
                    </a:lnTo>
                    <a:lnTo>
                      <a:pt x="1324" y="48"/>
                    </a:lnTo>
                    <a:lnTo>
                      <a:pt x="1424" y="27"/>
                    </a:lnTo>
                    <a:lnTo>
                      <a:pt x="1525" y="12"/>
                    </a:lnTo>
                    <a:lnTo>
                      <a:pt x="1630" y="3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3805148" y="3650730"/>
                <a:ext cx="373063" cy="379413"/>
                <a:chOff x="2974330" y="2846192"/>
                <a:chExt cx="373063" cy="379413"/>
              </a:xfrm>
            </p:grpSpPr>
            <p:sp>
              <p:nvSpPr>
                <p:cNvPr id="61" name="Freeform 240"/>
                <p:cNvSpPr>
                  <a:spLocks/>
                </p:cNvSpPr>
                <p:nvPr/>
              </p:nvSpPr>
              <p:spPr bwMode="auto">
                <a:xfrm>
                  <a:off x="3047355" y="2846192"/>
                  <a:ext cx="230188" cy="149225"/>
                </a:xfrm>
                <a:custGeom>
                  <a:avLst/>
                  <a:gdLst>
                    <a:gd name="T0" fmla="*/ 103 w 1599"/>
                    <a:gd name="T1" fmla="*/ 0 h 1028"/>
                    <a:gd name="T2" fmla="*/ 126 w 1599"/>
                    <a:gd name="T3" fmla="*/ 0 h 1028"/>
                    <a:gd name="T4" fmla="*/ 138 w 1599"/>
                    <a:gd name="T5" fmla="*/ 2 h 1028"/>
                    <a:gd name="T6" fmla="*/ 148 w 1599"/>
                    <a:gd name="T7" fmla="*/ 4 h 1028"/>
                    <a:gd name="T8" fmla="*/ 159 w 1599"/>
                    <a:gd name="T9" fmla="*/ 9 h 1028"/>
                    <a:gd name="T10" fmla="*/ 179 w 1599"/>
                    <a:gd name="T11" fmla="*/ 19 h 1028"/>
                    <a:gd name="T12" fmla="*/ 196 w 1599"/>
                    <a:gd name="T13" fmla="*/ 33 h 1028"/>
                    <a:gd name="T14" fmla="*/ 197 w 1599"/>
                    <a:gd name="T15" fmla="*/ 35 h 1028"/>
                    <a:gd name="T16" fmla="*/ 844 w 1599"/>
                    <a:gd name="T17" fmla="*/ 707 h 1028"/>
                    <a:gd name="T18" fmla="*/ 1408 w 1599"/>
                    <a:gd name="T19" fmla="*/ 186 h 1028"/>
                    <a:gd name="T20" fmla="*/ 1420 w 1599"/>
                    <a:gd name="T21" fmla="*/ 174 h 1028"/>
                    <a:gd name="T22" fmla="*/ 1440 w 1599"/>
                    <a:gd name="T23" fmla="*/ 163 h 1028"/>
                    <a:gd name="T24" fmla="*/ 1451 w 1599"/>
                    <a:gd name="T25" fmla="*/ 159 h 1028"/>
                    <a:gd name="T26" fmla="*/ 1462 w 1599"/>
                    <a:gd name="T27" fmla="*/ 157 h 1028"/>
                    <a:gd name="T28" fmla="*/ 1473 w 1599"/>
                    <a:gd name="T29" fmla="*/ 155 h 1028"/>
                    <a:gd name="T30" fmla="*/ 1497 w 1599"/>
                    <a:gd name="T31" fmla="*/ 155 h 1028"/>
                    <a:gd name="T32" fmla="*/ 1508 w 1599"/>
                    <a:gd name="T33" fmla="*/ 157 h 1028"/>
                    <a:gd name="T34" fmla="*/ 1519 w 1599"/>
                    <a:gd name="T35" fmla="*/ 159 h 1028"/>
                    <a:gd name="T36" fmla="*/ 1530 w 1599"/>
                    <a:gd name="T37" fmla="*/ 163 h 1028"/>
                    <a:gd name="T38" fmla="*/ 1550 w 1599"/>
                    <a:gd name="T39" fmla="*/ 174 h 1028"/>
                    <a:gd name="T40" fmla="*/ 1567 w 1599"/>
                    <a:gd name="T41" fmla="*/ 188 h 1028"/>
                    <a:gd name="T42" fmla="*/ 1580 w 1599"/>
                    <a:gd name="T43" fmla="*/ 205 h 1028"/>
                    <a:gd name="T44" fmla="*/ 1591 w 1599"/>
                    <a:gd name="T45" fmla="*/ 225 h 1028"/>
                    <a:gd name="T46" fmla="*/ 1595 w 1599"/>
                    <a:gd name="T47" fmla="*/ 235 h 1028"/>
                    <a:gd name="T48" fmla="*/ 1597 w 1599"/>
                    <a:gd name="T49" fmla="*/ 246 h 1028"/>
                    <a:gd name="T50" fmla="*/ 1599 w 1599"/>
                    <a:gd name="T51" fmla="*/ 258 h 1028"/>
                    <a:gd name="T52" fmla="*/ 1599 w 1599"/>
                    <a:gd name="T53" fmla="*/ 281 h 1028"/>
                    <a:gd name="T54" fmla="*/ 1597 w 1599"/>
                    <a:gd name="T55" fmla="*/ 293 h 1028"/>
                    <a:gd name="T56" fmla="*/ 1595 w 1599"/>
                    <a:gd name="T57" fmla="*/ 303 h 1028"/>
                    <a:gd name="T58" fmla="*/ 1591 w 1599"/>
                    <a:gd name="T59" fmla="*/ 314 h 1028"/>
                    <a:gd name="T60" fmla="*/ 1580 w 1599"/>
                    <a:gd name="T61" fmla="*/ 334 h 1028"/>
                    <a:gd name="T62" fmla="*/ 1567 w 1599"/>
                    <a:gd name="T63" fmla="*/ 351 h 1028"/>
                    <a:gd name="T64" fmla="*/ 1563 w 1599"/>
                    <a:gd name="T65" fmla="*/ 354 h 1028"/>
                    <a:gd name="T66" fmla="*/ 917 w 1599"/>
                    <a:gd name="T67" fmla="*/ 952 h 1028"/>
                    <a:gd name="T68" fmla="*/ 834 w 1599"/>
                    <a:gd name="T69" fmla="*/ 1028 h 1028"/>
                    <a:gd name="T70" fmla="*/ 756 w 1599"/>
                    <a:gd name="T71" fmla="*/ 947 h 1028"/>
                    <a:gd name="T72" fmla="*/ 32 w 1599"/>
                    <a:gd name="T73" fmla="*/ 194 h 1028"/>
                    <a:gd name="T74" fmla="*/ 19 w 1599"/>
                    <a:gd name="T75" fmla="*/ 179 h 1028"/>
                    <a:gd name="T76" fmla="*/ 8 w 1599"/>
                    <a:gd name="T77" fmla="*/ 159 h 1028"/>
                    <a:gd name="T78" fmla="*/ 4 w 1599"/>
                    <a:gd name="T79" fmla="*/ 148 h 1028"/>
                    <a:gd name="T80" fmla="*/ 2 w 1599"/>
                    <a:gd name="T81" fmla="*/ 138 h 1028"/>
                    <a:gd name="T82" fmla="*/ 0 w 1599"/>
                    <a:gd name="T83" fmla="*/ 126 h 1028"/>
                    <a:gd name="T84" fmla="*/ 0 w 1599"/>
                    <a:gd name="T85" fmla="*/ 103 h 1028"/>
                    <a:gd name="T86" fmla="*/ 2 w 1599"/>
                    <a:gd name="T87" fmla="*/ 91 h 1028"/>
                    <a:gd name="T88" fmla="*/ 4 w 1599"/>
                    <a:gd name="T89" fmla="*/ 81 h 1028"/>
                    <a:gd name="T90" fmla="*/ 8 w 1599"/>
                    <a:gd name="T91" fmla="*/ 70 h 1028"/>
                    <a:gd name="T92" fmla="*/ 19 w 1599"/>
                    <a:gd name="T93" fmla="*/ 50 h 1028"/>
                    <a:gd name="T94" fmla="*/ 33 w 1599"/>
                    <a:gd name="T95" fmla="*/ 33 h 1028"/>
                    <a:gd name="T96" fmla="*/ 50 w 1599"/>
                    <a:gd name="T97" fmla="*/ 19 h 1028"/>
                    <a:gd name="T98" fmla="*/ 70 w 1599"/>
                    <a:gd name="T99" fmla="*/ 9 h 1028"/>
                    <a:gd name="T100" fmla="*/ 80 w 1599"/>
                    <a:gd name="T101" fmla="*/ 4 h 1028"/>
                    <a:gd name="T102" fmla="*/ 91 w 1599"/>
                    <a:gd name="T103" fmla="*/ 2 h 1028"/>
                    <a:gd name="T104" fmla="*/ 103 w 1599"/>
                    <a:gd name="T105" fmla="*/ 0 h 1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599" h="1028">
                      <a:moveTo>
                        <a:pt x="103" y="0"/>
                      </a:moveTo>
                      <a:lnTo>
                        <a:pt x="126" y="0"/>
                      </a:lnTo>
                      <a:lnTo>
                        <a:pt x="138" y="2"/>
                      </a:lnTo>
                      <a:lnTo>
                        <a:pt x="148" y="4"/>
                      </a:lnTo>
                      <a:lnTo>
                        <a:pt x="159" y="9"/>
                      </a:lnTo>
                      <a:lnTo>
                        <a:pt x="179" y="19"/>
                      </a:lnTo>
                      <a:lnTo>
                        <a:pt x="196" y="33"/>
                      </a:lnTo>
                      <a:lnTo>
                        <a:pt x="197" y="35"/>
                      </a:lnTo>
                      <a:lnTo>
                        <a:pt x="844" y="707"/>
                      </a:lnTo>
                      <a:lnTo>
                        <a:pt x="1408" y="186"/>
                      </a:lnTo>
                      <a:lnTo>
                        <a:pt x="1420" y="174"/>
                      </a:lnTo>
                      <a:lnTo>
                        <a:pt x="1440" y="163"/>
                      </a:lnTo>
                      <a:lnTo>
                        <a:pt x="1451" y="159"/>
                      </a:lnTo>
                      <a:lnTo>
                        <a:pt x="1462" y="157"/>
                      </a:lnTo>
                      <a:lnTo>
                        <a:pt x="1473" y="155"/>
                      </a:lnTo>
                      <a:lnTo>
                        <a:pt x="1497" y="155"/>
                      </a:lnTo>
                      <a:lnTo>
                        <a:pt x="1508" y="157"/>
                      </a:lnTo>
                      <a:lnTo>
                        <a:pt x="1519" y="159"/>
                      </a:lnTo>
                      <a:lnTo>
                        <a:pt x="1530" y="163"/>
                      </a:lnTo>
                      <a:lnTo>
                        <a:pt x="1550" y="174"/>
                      </a:lnTo>
                      <a:lnTo>
                        <a:pt x="1567" y="188"/>
                      </a:lnTo>
                      <a:lnTo>
                        <a:pt x="1580" y="205"/>
                      </a:lnTo>
                      <a:lnTo>
                        <a:pt x="1591" y="225"/>
                      </a:lnTo>
                      <a:lnTo>
                        <a:pt x="1595" y="235"/>
                      </a:lnTo>
                      <a:lnTo>
                        <a:pt x="1597" y="246"/>
                      </a:lnTo>
                      <a:lnTo>
                        <a:pt x="1599" y="258"/>
                      </a:lnTo>
                      <a:lnTo>
                        <a:pt x="1599" y="281"/>
                      </a:lnTo>
                      <a:lnTo>
                        <a:pt x="1597" y="293"/>
                      </a:lnTo>
                      <a:lnTo>
                        <a:pt x="1595" y="303"/>
                      </a:lnTo>
                      <a:lnTo>
                        <a:pt x="1591" y="314"/>
                      </a:lnTo>
                      <a:lnTo>
                        <a:pt x="1580" y="334"/>
                      </a:lnTo>
                      <a:lnTo>
                        <a:pt x="1567" y="351"/>
                      </a:lnTo>
                      <a:lnTo>
                        <a:pt x="1563" y="354"/>
                      </a:lnTo>
                      <a:lnTo>
                        <a:pt x="917" y="952"/>
                      </a:lnTo>
                      <a:lnTo>
                        <a:pt x="834" y="1028"/>
                      </a:lnTo>
                      <a:lnTo>
                        <a:pt x="756" y="947"/>
                      </a:lnTo>
                      <a:lnTo>
                        <a:pt x="32" y="194"/>
                      </a:lnTo>
                      <a:lnTo>
                        <a:pt x="19" y="179"/>
                      </a:lnTo>
                      <a:lnTo>
                        <a:pt x="8" y="159"/>
                      </a:lnTo>
                      <a:lnTo>
                        <a:pt x="4" y="148"/>
                      </a:lnTo>
                      <a:lnTo>
                        <a:pt x="2" y="138"/>
                      </a:lnTo>
                      <a:lnTo>
                        <a:pt x="0" y="126"/>
                      </a:lnTo>
                      <a:lnTo>
                        <a:pt x="0" y="103"/>
                      </a:lnTo>
                      <a:lnTo>
                        <a:pt x="2" y="91"/>
                      </a:lnTo>
                      <a:lnTo>
                        <a:pt x="4" y="81"/>
                      </a:lnTo>
                      <a:lnTo>
                        <a:pt x="8" y="70"/>
                      </a:lnTo>
                      <a:lnTo>
                        <a:pt x="19" y="50"/>
                      </a:lnTo>
                      <a:lnTo>
                        <a:pt x="33" y="33"/>
                      </a:lnTo>
                      <a:lnTo>
                        <a:pt x="50" y="19"/>
                      </a:lnTo>
                      <a:lnTo>
                        <a:pt x="70" y="9"/>
                      </a:lnTo>
                      <a:lnTo>
                        <a:pt x="80" y="4"/>
                      </a:lnTo>
                      <a:lnTo>
                        <a:pt x="91" y="2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241"/>
                <p:cNvSpPr>
                  <a:spLocks/>
                </p:cNvSpPr>
                <p:nvPr/>
              </p:nvSpPr>
              <p:spPr bwMode="auto">
                <a:xfrm>
                  <a:off x="3201342" y="2865242"/>
                  <a:ext cx="79375" cy="80963"/>
                </a:xfrm>
                <a:custGeom>
                  <a:avLst/>
                  <a:gdLst>
                    <a:gd name="T0" fmla="*/ 170 w 555"/>
                    <a:gd name="T1" fmla="*/ 0 h 557"/>
                    <a:gd name="T2" fmla="*/ 555 w 555"/>
                    <a:gd name="T3" fmla="*/ 15 h 557"/>
                    <a:gd name="T4" fmla="*/ 540 w 555"/>
                    <a:gd name="T5" fmla="*/ 400 h 557"/>
                    <a:gd name="T6" fmla="*/ 370 w 555"/>
                    <a:gd name="T7" fmla="*/ 557 h 557"/>
                    <a:gd name="T8" fmla="*/ 385 w 555"/>
                    <a:gd name="T9" fmla="*/ 172 h 557"/>
                    <a:gd name="T10" fmla="*/ 0 w 555"/>
                    <a:gd name="T11" fmla="*/ 157 h 557"/>
                    <a:gd name="T12" fmla="*/ 170 w 555"/>
                    <a:gd name="T13" fmla="*/ 0 h 5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5" h="557">
                      <a:moveTo>
                        <a:pt x="170" y="0"/>
                      </a:moveTo>
                      <a:lnTo>
                        <a:pt x="555" y="15"/>
                      </a:lnTo>
                      <a:lnTo>
                        <a:pt x="540" y="400"/>
                      </a:lnTo>
                      <a:lnTo>
                        <a:pt x="370" y="557"/>
                      </a:lnTo>
                      <a:lnTo>
                        <a:pt x="385" y="172"/>
                      </a:lnTo>
                      <a:lnTo>
                        <a:pt x="0" y="157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242"/>
                <p:cNvSpPr>
                  <a:spLocks/>
                </p:cNvSpPr>
                <p:nvPr/>
              </p:nvSpPr>
              <p:spPr bwMode="auto">
                <a:xfrm>
                  <a:off x="3033067" y="3081142"/>
                  <a:ext cx="231775" cy="144463"/>
                </a:xfrm>
                <a:custGeom>
                  <a:avLst/>
                  <a:gdLst>
                    <a:gd name="T0" fmla="*/ 736 w 1604"/>
                    <a:gd name="T1" fmla="*/ 0 h 998"/>
                    <a:gd name="T2" fmla="*/ 817 w 1604"/>
                    <a:gd name="T3" fmla="*/ 78 h 998"/>
                    <a:gd name="T4" fmla="*/ 1569 w 1604"/>
                    <a:gd name="T5" fmla="*/ 800 h 998"/>
                    <a:gd name="T6" fmla="*/ 1572 w 1604"/>
                    <a:gd name="T7" fmla="*/ 802 h 998"/>
                    <a:gd name="T8" fmla="*/ 1585 w 1604"/>
                    <a:gd name="T9" fmla="*/ 819 h 998"/>
                    <a:gd name="T10" fmla="*/ 1596 w 1604"/>
                    <a:gd name="T11" fmla="*/ 839 h 998"/>
                    <a:gd name="T12" fmla="*/ 1600 w 1604"/>
                    <a:gd name="T13" fmla="*/ 849 h 998"/>
                    <a:gd name="T14" fmla="*/ 1602 w 1604"/>
                    <a:gd name="T15" fmla="*/ 860 h 998"/>
                    <a:gd name="T16" fmla="*/ 1604 w 1604"/>
                    <a:gd name="T17" fmla="*/ 872 h 998"/>
                    <a:gd name="T18" fmla="*/ 1604 w 1604"/>
                    <a:gd name="T19" fmla="*/ 895 h 998"/>
                    <a:gd name="T20" fmla="*/ 1602 w 1604"/>
                    <a:gd name="T21" fmla="*/ 906 h 998"/>
                    <a:gd name="T22" fmla="*/ 1600 w 1604"/>
                    <a:gd name="T23" fmla="*/ 917 h 998"/>
                    <a:gd name="T24" fmla="*/ 1596 w 1604"/>
                    <a:gd name="T25" fmla="*/ 928 h 998"/>
                    <a:gd name="T26" fmla="*/ 1585 w 1604"/>
                    <a:gd name="T27" fmla="*/ 948 h 998"/>
                    <a:gd name="T28" fmla="*/ 1572 w 1604"/>
                    <a:gd name="T29" fmla="*/ 965 h 998"/>
                    <a:gd name="T30" fmla="*/ 1555 w 1604"/>
                    <a:gd name="T31" fmla="*/ 979 h 998"/>
                    <a:gd name="T32" fmla="*/ 1534 w 1604"/>
                    <a:gd name="T33" fmla="*/ 989 h 998"/>
                    <a:gd name="T34" fmla="*/ 1524 w 1604"/>
                    <a:gd name="T35" fmla="*/ 993 h 998"/>
                    <a:gd name="T36" fmla="*/ 1513 w 1604"/>
                    <a:gd name="T37" fmla="*/ 996 h 998"/>
                    <a:gd name="T38" fmla="*/ 1502 w 1604"/>
                    <a:gd name="T39" fmla="*/ 998 h 998"/>
                    <a:gd name="T40" fmla="*/ 1478 w 1604"/>
                    <a:gd name="T41" fmla="*/ 998 h 998"/>
                    <a:gd name="T42" fmla="*/ 1467 w 1604"/>
                    <a:gd name="T43" fmla="*/ 996 h 998"/>
                    <a:gd name="T44" fmla="*/ 1456 w 1604"/>
                    <a:gd name="T45" fmla="*/ 993 h 998"/>
                    <a:gd name="T46" fmla="*/ 1445 w 1604"/>
                    <a:gd name="T47" fmla="*/ 989 h 998"/>
                    <a:gd name="T48" fmla="*/ 1425 w 1604"/>
                    <a:gd name="T49" fmla="*/ 979 h 998"/>
                    <a:gd name="T50" fmla="*/ 1410 w 1604"/>
                    <a:gd name="T51" fmla="*/ 966 h 998"/>
                    <a:gd name="T52" fmla="*/ 739 w 1604"/>
                    <a:gd name="T53" fmla="*/ 321 h 998"/>
                    <a:gd name="T54" fmla="*/ 196 w 1604"/>
                    <a:gd name="T55" fmla="*/ 865 h 998"/>
                    <a:gd name="T56" fmla="*/ 179 w 1604"/>
                    <a:gd name="T57" fmla="*/ 879 h 998"/>
                    <a:gd name="T58" fmla="*/ 159 w 1604"/>
                    <a:gd name="T59" fmla="*/ 890 h 998"/>
                    <a:gd name="T60" fmla="*/ 148 w 1604"/>
                    <a:gd name="T61" fmla="*/ 894 h 998"/>
                    <a:gd name="T62" fmla="*/ 137 w 1604"/>
                    <a:gd name="T63" fmla="*/ 896 h 998"/>
                    <a:gd name="T64" fmla="*/ 126 w 1604"/>
                    <a:gd name="T65" fmla="*/ 898 h 998"/>
                    <a:gd name="T66" fmla="*/ 102 w 1604"/>
                    <a:gd name="T67" fmla="*/ 898 h 998"/>
                    <a:gd name="T68" fmla="*/ 91 w 1604"/>
                    <a:gd name="T69" fmla="*/ 896 h 998"/>
                    <a:gd name="T70" fmla="*/ 80 w 1604"/>
                    <a:gd name="T71" fmla="*/ 894 h 998"/>
                    <a:gd name="T72" fmla="*/ 70 w 1604"/>
                    <a:gd name="T73" fmla="*/ 890 h 998"/>
                    <a:gd name="T74" fmla="*/ 49 w 1604"/>
                    <a:gd name="T75" fmla="*/ 879 h 998"/>
                    <a:gd name="T76" fmla="*/ 32 w 1604"/>
                    <a:gd name="T77" fmla="*/ 865 h 998"/>
                    <a:gd name="T78" fmla="*/ 19 w 1604"/>
                    <a:gd name="T79" fmla="*/ 848 h 998"/>
                    <a:gd name="T80" fmla="*/ 8 w 1604"/>
                    <a:gd name="T81" fmla="*/ 828 h 998"/>
                    <a:gd name="T82" fmla="*/ 4 w 1604"/>
                    <a:gd name="T83" fmla="*/ 817 h 998"/>
                    <a:gd name="T84" fmla="*/ 2 w 1604"/>
                    <a:gd name="T85" fmla="*/ 807 h 998"/>
                    <a:gd name="T86" fmla="*/ 0 w 1604"/>
                    <a:gd name="T87" fmla="*/ 795 h 998"/>
                    <a:gd name="T88" fmla="*/ 0 w 1604"/>
                    <a:gd name="T89" fmla="*/ 772 h 998"/>
                    <a:gd name="T90" fmla="*/ 2 w 1604"/>
                    <a:gd name="T91" fmla="*/ 760 h 998"/>
                    <a:gd name="T92" fmla="*/ 4 w 1604"/>
                    <a:gd name="T93" fmla="*/ 750 h 998"/>
                    <a:gd name="T94" fmla="*/ 8 w 1604"/>
                    <a:gd name="T95" fmla="*/ 739 h 998"/>
                    <a:gd name="T96" fmla="*/ 19 w 1604"/>
                    <a:gd name="T97" fmla="*/ 719 h 998"/>
                    <a:gd name="T98" fmla="*/ 32 w 1604"/>
                    <a:gd name="T99" fmla="*/ 702 h 998"/>
                    <a:gd name="T100" fmla="*/ 34 w 1604"/>
                    <a:gd name="T101" fmla="*/ 703 h 998"/>
                    <a:gd name="T102" fmla="*/ 736 w 1604"/>
                    <a:gd name="T103" fmla="*/ 0 h 9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04" h="998">
                      <a:moveTo>
                        <a:pt x="736" y="0"/>
                      </a:moveTo>
                      <a:lnTo>
                        <a:pt x="817" y="78"/>
                      </a:lnTo>
                      <a:lnTo>
                        <a:pt x="1569" y="800"/>
                      </a:lnTo>
                      <a:lnTo>
                        <a:pt x="1572" y="802"/>
                      </a:lnTo>
                      <a:lnTo>
                        <a:pt x="1585" y="819"/>
                      </a:lnTo>
                      <a:lnTo>
                        <a:pt x="1596" y="839"/>
                      </a:lnTo>
                      <a:lnTo>
                        <a:pt x="1600" y="849"/>
                      </a:lnTo>
                      <a:lnTo>
                        <a:pt x="1602" y="860"/>
                      </a:lnTo>
                      <a:lnTo>
                        <a:pt x="1604" y="872"/>
                      </a:lnTo>
                      <a:lnTo>
                        <a:pt x="1604" y="895"/>
                      </a:lnTo>
                      <a:lnTo>
                        <a:pt x="1602" y="906"/>
                      </a:lnTo>
                      <a:lnTo>
                        <a:pt x="1600" y="917"/>
                      </a:lnTo>
                      <a:lnTo>
                        <a:pt x="1596" y="928"/>
                      </a:lnTo>
                      <a:lnTo>
                        <a:pt x="1585" y="948"/>
                      </a:lnTo>
                      <a:lnTo>
                        <a:pt x="1572" y="965"/>
                      </a:lnTo>
                      <a:lnTo>
                        <a:pt x="1555" y="979"/>
                      </a:lnTo>
                      <a:lnTo>
                        <a:pt x="1534" y="989"/>
                      </a:lnTo>
                      <a:lnTo>
                        <a:pt x="1524" y="993"/>
                      </a:lnTo>
                      <a:lnTo>
                        <a:pt x="1513" y="996"/>
                      </a:lnTo>
                      <a:lnTo>
                        <a:pt x="1502" y="998"/>
                      </a:lnTo>
                      <a:lnTo>
                        <a:pt x="1478" y="998"/>
                      </a:lnTo>
                      <a:lnTo>
                        <a:pt x="1467" y="996"/>
                      </a:lnTo>
                      <a:lnTo>
                        <a:pt x="1456" y="993"/>
                      </a:lnTo>
                      <a:lnTo>
                        <a:pt x="1445" y="989"/>
                      </a:lnTo>
                      <a:lnTo>
                        <a:pt x="1425" y="979"/>
                      </a:lnTo>
                      <a:lnTo>
                        <a:pt x="1410" y="966"/>
                      </a:lnTo>
                      <a:lnTo>
                        <a:pt x="739" y="321"/>
                      </a:lnTo>
                      <a:lnTo>
                        <a:pt x="196" y="865"/>
                      </a:lnTo>
                      <a:lnTo>
                        <a:pt x="179" y="879"/>
                      </a:lnTo>
                      <a:lnTo>
                        <a:pt x="159" y="890"/>
                      </a:lnTo>
                      <a:lnTo>
                        <a:pt x="148" y="894"/>
                      </a:lnTo>
                      <a:lnTo>
                        <a:pt x="137" y="896"/>
                      </a:lnTo>
                      <a:lnTo>
                        <a:pt x="126" y="898"/>
                      </a:lnTo>
                      <a:lnTo>
                        <a:pt x="102" y="898"/>
                      </a:lnTo>
                      <a:lnTo>
                        <a:pt x="91" y="896"/>
                      </a:lnTo>
                      <a:lnTo>
                        <a:pt x="80" y="894"/>
                      </a:lnTo>
                      <a:lnTo>
                        <a:pt x="70" y="890"/>
                      </a:lnTo>
                      <a:lnTo>
                        <a:pt x="49" y="879"/>
                      </a:lnTo>
                      <a:lnTo>
                        <a:pt x="32" y="865"/>
                      </a:lnTo>
                      <a:lnTo>
                        <a:pt x="19" y="848"/>
                      </a:lnTo>
                      <a:lnTo>
                        <a:pt x="8" y="828"/>
                      </a:lnTo>
                      <a:lnTo>
                        <a:pt x="4" y="817"/>
                      </a:lnTo>
                      <a:lnTo>
                        <a:pt x="2" y="807"/>
                      </a:lnTo>
                      <a:lnTo>
                        <a:pt x="0" y="795"/>
                      </a:lnTo>
                      <a:lnTo>
                        <a:pt x="0" y="772"/>
                      </a:lnTo>
                      <a:lnTo>
                        <a:pt x="2" y="760"/>
                      </a:lnTo>
                      <a:lnTo>
                        <a:pt x="4" y="750"/>
                      </a:lnTo>
                      <a:lnTo>
                        <a:pt x="8" y="739"/>
                      </a:lnTo>
                      <a:lnTo>
                        <a:pt x="19" y="719"/>
                      </a:lnTo>
                      <a:lnTo>
                        <a:pt x="32" y="702"/>
                      </a:lnTo>
                      <a:lnTo>
                        <a:pt x="34" y="703"/>
                      </a:lnTo>
                      <a:lnTo>
                        <a:pt x="73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reeform 243"/>
                <p:cNvSpPr>
                  <a:spLocks/>
                </p:cNvSpPr>
                <p:nvPr/>
              </p:nvSpPr>
              <p:spPr bwMode="auto">
                <a:xfrm>
                  <a:off x="3031480" y="3133529"/>
                  <a:ext cx="79375" cy="79375"/>
                </a:xfrm>
                <a:custGeom>
                  <a:avLst/>
                  <a:gdLst>
                    <a:gd name="T0" fmla="*/ 164 w 549"/>
                    <a:gd name="T1" fmla="*/ 0 h 549"/>
                    <a:gd name="T2" fmla="*/ 164 w 549"/>
                    <a:gd name="T3" fmla="*/ 385 h 549"/>
                    <a:gd name="T4" fmla="*/ 549 w 549"/>
                    <a:gd name="T5" fmla="*/ 385 h 549"/>
                    <a:gd name="T6" fmla="*/ 386 w 549"/>
                    <a:gd name="T7" fmla="*/ 549 h 549"/>
                    <a:gd name="T8" fmla="*/ 0 w 549"/>
                    <a:gd name="T9" fmla="*/ 548 h 549"/>
                    <a:gd name="T10" fmla="*/ 1 w 549"/>
                    <a:gd name="T11" fmla="*/ 163 h 549"/>
                    <a:gd name="T12" fmla="*/ 164 w 549"/>
                    <a:gd name="T13" fmla="*/ 0 h 5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9" h="549">
                      <a:moveTo>
                        <a:pt x="164" y="0"/>
                      </a:moveTo>
                      <a:lnTo>
                        <a:pt x="164" y="385"/>
                      </a:lnTo>
                      <a:lnTo>
                        <a:pt x="549" y="385"/>
                      </a:lnTo>
                      <a:lnTo>
                        <a:pt x="386" y="549"/>
                      </a:lnTo>
                      <a:lnTo>
                        <a:pt x="0" y="548"/>
                      </a:lnTo>
                      <a:lnTo>
                        <a:pt x="1" y="163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244"/>
                <p:cNvSpPr>
                  <a:spLocks/>
                </p:cNvSpPr>
                <p:nvPr/>
              </p:nvSpPr>
              <p:spPr bwMode="auto">
                <a:xfrm>
                  <a:off x="3199755" y="2925567"/>
                  <a:ext cx="147638" cy="231775"/>
                </a:xfrm>
                <a:custGeom>
                  <a:avLst/>
                  <a:gdLst>
                    <a:gd name="T0" fmla="*/ 903 w 1029"/>
                    <a:gd name="T1" fmla="*/ 0 h 1600"/>
                    <a:gd name="T2" fmla="*/ 926 w 1029"/>
                    <a:gd name="T3" fmla="*/ 0 h 1600"/>
                    <a:gd name="T4" fmla="*/ 937 w 1029"/>
                    <a:gd name="T5" fmla="*/ 2 h 1600"/>
                    <a:gd name="T6" fmla="*/ 948 w 1029"/>
                    <a:gd name="T7" fmla="*/ 4 h 1600"/>
                    <a:gd name="T8" fmla="*/ 959 w 1029"/>
                    <a:gd name="T9" fmla="*/ 9 h 1600"/>
                    <a:gd name="T10" fmla="*/ 979 w 1029"/>
                    <a:gd name="T11" fmla="*/ 19 h 1600"/>
                    <a:gd name="T12" fmla="*/ 996 w 1029"/>
                    <a:gd name="T13" fmla="*/ 33 h 1600"/>
                    <a:gd name="T14" fmla="*/ 1010 w 1029"/>
                    <a:gd name="T15" fmla="*/ 50 h 1600"/>
                    <a:gd name="T16" fmla="*/ 1020 w 1029"/>
                    <a:gd name="T17" fmla="*/ 70 h 1600"/>
                    <a:gd name="T18" fmla="*/ 1024 w 1029"/>
                    <a:gd name="T19" fmla="*/ 81 h 1600"/>
                    <a:gd name="T20" fmla="*/ 1027 w 1029"/>
                    <a:gd name="T21" fmla="*/ 91 h 1600"/>
                    <a:gd name="T22" fmla="*/ 1029 w 1029"/>
                    <a:gd name="T23" fmla="*/ 103 h 1600"/>
                    <a:gd name="T24" fmla="*/ 1029 w 1029"/>
                    <a:gd name="T25" fmla="*/ 126 h 1600"/>
                    <a:gd name="T26" fmla="*/ 1027 w 1029"/>
                    <a:gd name="T27" fmla="*/ 138 h 1600"/>
                    <a:gd name="T28" fmla="*/ 1024 w 1029"/>
                    <a:gd name="T29" fmla="*/ 149 h 1600"/>
                    <a:gd name="T30" fmla="*/ 1020 w 1029"/>
                    <a:gd name="T31" fmla="*/ 159 h 1600"/>
                    <a:gd name="T32" fmla="*/ 1010 w 1029"/>
                    <a:gd name="T33" fmla="*/ 179 h 1600"/>
                    <a:gd name="T34" fmla="*/ 996 w 1029"/>
                    <a:gd name="T35" fmla="*/ 196 h 1600"/>
                    <a:gd name="T36" fmla="*/ 994 w 1029"/>
                    <a:gd name="T37" fmla="*/ 197 h 1600"/>
                    <a:gd name="T38" fmla="*/ 323 w 1029"/>
                    <a:gd name="T39" fmla="*/ 842 h 1600"/>
                    <a:gd name="T40" fmla="*/ 845 w 1029"/>
                    <a:gd name="T41" fmla="*/ 1408 h 1600"/>
                    <a:gd name="T42" fmla="*/ 856 w 1029"/>
                    <a:gd name="T43" fmla="*/ 1421 h 1600"/>
                    <a:gd name="T44" fmla="*/ 866 w 1029"/>
                    <a:gd name="T45" fmla="*/ 1441 h 1600"/>
                    <a:gd name="T46" fmla="*/ 871 w 1029"/>
                    <a:gd name="T47" fmla="*/ 1451 h 1600"/>
                    <a:gd name="T48" fmla="*/ 873 w 1029"/>
                    <a:gd name="T49" fmla="*/ 1462 h 1600"/>
                    <a:gd name="T50" fmla="*/ 875 w 1029"/>
                    <a:gd name="T51" fmla="*/ 1474 h 1600"/>
                    <a:gd name="T52" fmla="*/ 875 w 1029"/>
                    <a:gd name="T53" fmla="*/ 1497 h 1600"/>
                    <a:gd name="T54" fmla="*/ 873 w 1029"/>
                    <a:gd name="T55" fmla="*/ 1509 h 1600"/>
                    <a:gd name="T56" fmla="*/ 871 w 1029"/>
                    <a:gd name="T57" fmla="*/ 1519 h 1600"/>
                    <a:gd name="T58" fmla="*/ 866 w 1029"/>
                    <a:gd name="T59" fmla="*/ 1530 h 1600"/>
                    <a:gd name="T60" fmla="*/ 856 w 1029"/>
                    <a:gd name="T61" fmla="*/ 1550 h 1600"/>
                    <a:gd name="T62" fmla="*/ 842 w 1029"/>
                    <a:gd name="T63" fmla="*/ 1567 h 1600"/>
                    <a:gd name="T64" fmla="*/ 825 w 1029"/>
                    <a:gd name="T65" fmla="*/ 1581 h 1600"/>
                    <a:gd name="T66" fmla="*/ 805 w 1029"/>
                    <a:gd name="T67" fmla="*/ 1591 h 1600"/>
                    <a:gd name="T68" fmla="*/ 794 w 1029"/>
                    <a:gd name="T69" fmla="*/ 1596 h 1600"/>
                    <a:gd name="T70" fmla="*/ 784 w 1029"/>
                    <a:gd name="T71" fmla="*/ 1598 h 1600"/>
                    <a:gd name="T72" fmla="*/ 772 w 1029"/>
                    <a:gd name="T73" fmla="*/ 1600 h 1600"/>
                    <a:gd name="T74" fmla="*/ 749 w 1029"/>
                    <a:gd name="T75" fmla="*/ 1600 h 1600"/>
                    <a:gd name="T76" fmla="*/ 737 w 1029"/>
                    <a:gd name="T77" fmla="*/ 1598 h 1600"/>
                    <a:gd name="T78" fmla="*/ 727 w 1029"/>
                    <a:gd name="T79" fmla="*/ 1596 h 1600"/>
                    <a:gd name="T80" fmla="*/ 716 w 1029"/>
                    <a:gd name="T81" fmla="*/ 1591 h 1600"/>
                    <a:gd name="T82" fmla="*/ 696 w 1029"/>
                    <a:gd name="T83" fmla="*/ 1581 h 1600"/>
                    <a:gd name="T84" fmla="*/ 679 w 1029"/>
                    <a:gd name="T85" fmla="*/ 1567 h 1600"/>
                    <a:gd name="T86" fmla="*/ 677 w 1029"/>
                    <a:gd name="T87" fmla="*/ 1564 h 1600"/>
                    <a:gd name="T88" fmla="*/ 78 w 1029"/>
                    <a:gd name="T89" fmla="*/ 916 h 1600"/>
                    <a:gd name="T90" fmla="*/ 0 w 1029"/>
                    <a:gd name="T91" fmla="*/ 833 h 1600"/>
                    <a:gd name="T92" fmla="*/ 82 w 1029"/>
                    <a:gd name="T93" fmla="*/ 755 h 1600"/>
                    <a:gd name="T94" fmla="*/ 835 w 1029"/>
                    <a:gd name="T95" fmla="*/ 32 h 1600"/>
                    <a:gd name="T96" fmla="*/ 850 w 1029"/>
                    <a:gd name="T97" fmla="*/ 19 h 1600"/>
                    <a:gd name="T98" fmla="*/ 870 w 1029"/>
                    <a:gd name="T99" fmla="*/ 9 h 1600"/>
                    <a:gd name="T100" fmla="*/ 880 w 1029"/>
                    <a:gd name="T101" fmla="*/ 4 h 1600"/>
                    <a:gd name="T102" fmla="*/ 891 w 1029"/>
                    <a:gd name="T103" fmla="*/ 2 h 1600"/>
                    <a:gd name="T104" fmla="*/ 903 w 1029"/>
                    <a:gd name="T105" fmla="*/ 0 h 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29" h="1600">
                      <a:moveTo>
                        <a:pt x="903" y="0"/>
                      </a:moveTo>
                      <a:lnTo>
                        <a:pt x="926" y="0"/>
                      </a:lnTo>
                      <a:lnTo>
                        <a:pt x="937" y="2"/>
                      </a:lnTo>
                      <a:lnTo>
                        <a:pt x="948" y="4"/>
                      </a:lnTo>
                      <a:lnTo>
                        <a:pt x="959" y="9"/>
                      </a:lnTo>
                      <a:lnTo>
                        <a:pt x="979" y="19"/>
                      </a:lnTo>
                      <a:lnTo>
                        <a:pt x="996" y="33"/>
                      </a:lnTo>
                      <a:lnTo>
                        <a:pt x="1010" y="50"/>
                      </a:lnTo>
                      <a:lnTo>
                        <a:pt x="1020" y="70"/>
                      </a:lnTo>
                      <a:lnTo>
                        <a:pt x="1024" y="81"/>
                      </a:lnTo>
                      <a:lnTo>
                        <a:pt x="1027" y="91"/>
                      </a:lnTo>
                      <a:lnTo>
                        <a:pt x="1029" y="103"/>
                      </a:lnTo>
                      <a:lnTo>
                        <a:pt x="1029" y="126"/>
                      </a:lnTo>
                      <a:lnTo>
                        <a:pt x="1027" y="138"/>
                      </a:lnTo>
                      <a:lnTo>
                        <a:pt x="1024" y="149"/>
                      </a:lnTo>
                      <a:lnTo>
                        <a:pt x="1020" y="159"/>
                      </a:lnTo>
                      <a:lnTo>
                        <a:pt x="1010" y="179"/>
                      </a:lnTo>
                      <a:lnTo>
                        <a:pt x="996" y="196"/>
                      </a:lnTo>
                      <a:lnTo>
                        <a:pt x="994" y="197"/>
                      </a:lnTo>
                      <a:lnTo>
                        <a:pt x="323" y="842"/>
                      </a:lnTo>
                      <a:lnTo>
                        <a:pt x="845" y="1408"/>
                      </a:lnTo>
                      <a:lnTo>
                        <a:pt x="856" y="1421"/>
                      </a:lnTo>
                      <a:lnTo>
                        <a:pt x="866" y="1441"/>
                      </a:lnTo>
                      <a:lnTo>
                        <a:pt x="871" y="1451"/>
                      </a:lnTo>
                      <a:lnTo>
                        <a:pt x="873" y="1462"/>
                      </a:lnTo>
                      <a:lnTo>
                        <a:pt x="875" y="1474"/>
                      </a:lnTo>
                      <a:lnTo>
                        <a:pt x="875" y="1497"/>
                      </a:lnTo>
                      <a:lnTo>
                        <a:pt x="873" y="1509"/>
                      </a:lnTo>
                      <a:lnTo>
                        <a:pt x="871" y="1519"/>
                      </a:lnTo>
                      <a:lnTo>
                        <a:pt x="866" y="1530"/>
                      </a:lnTo>
                      <a:lnTo>
                        <a:pt x="856" y="1550"/>
                      </a:lnTo>
                      <a:lnTo>
                        <a:pt x="842" y="1567"/>
                      </a:lnTo>
                      <a:lnTo>
                        <a:pt x="825" y="1581"/>
                      </a:lnTo>
                      <a:lnTo>
                        <a:pt x="805" y="1591"/>
                      </a:lnTo>
                      <a:lnTo>
                        <a:pt x="794" y="1596"/>
                      </a:lnTo>
                      <a:lnTo>
                        <a:pt x="784" y="1598"/>
                      </a:lnTo>
                      <a:lnTo>
                        <a:pt x="772" y="1600"/>
                      </a:lnTo>
                      <a:lnTo>
                        <a:pt x="749" y="1600"/>
                      </a:lnTo>
                      <a:lnTo>
                        <a:pt x="737" y="1598"/>
                      </a:lnTo>
                      <a:lnTo>
                        <a:pt x="727" y="1596"/>
                      </a:lnTo>
                      <a:lnTo>
                        <a:pt x="716" y="1591"/>
                      </a:lnTo>
                      <a:lnTo>
                        <a:pt x="696" y="1581"/>
                      </a:lnTo>
                      <a:lnTo>
                        <a:pt x="679" y="1567"/>
                      </a:lnTo>
                      <a:lnTo>
                        <a:pt x="677" y="1564"/>
                      </a:lnTo>
                      <a:lnTo>
                        <a:pt x="78" y="916"/>
                      </a:lnTo>
                      <a:lnTo>
                        <a:pt x="0" y="833"/>
                      </a:lnTo>
                      <a:lnTo>
                        <a:pt x="82" y="755"/>
                      </a:lnTo>
                      <a:lnTo>
                        <a:pt x="835" y="32"/>
                      </a:lnTo>
                      <a:lnTo>
                        <a:pt x="850" y="19"/>
                      </a:lnTo>
                      <a:lnTo>
                        <a:pt x="870" y="9"/>
                      </a:lnTo>
                      <a:lnTo>
                        <a:pt x="880" y="4"/>
                      </a:lnTo>
                      <a:lnTo>
                        <a:pt x="891" y="2"/>
                      </a:lnTo>
                      <a:lnTo>
                        <a:pt x="90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245"/>
                <p:cNvSpPr>
                  <a:spLocks/>
                </p:cNvSpPr>
                <p:nvPr/>
              </p:nvSpPr>
              <p:spPr bwMode="auto">
                <a:xfrm>
                  <a:off x="3248967" y="3079554"/>
                  <a:ext cx="79375" cy="80963"/>
                </a:xfrm>
                <a:custGeom>
                  <a:avLst/>
                  <a:gdLst>
                    <a:gd name="T0" fmla="*/ 399 w 557"/>
                    <a:gd name="T1" fmla="*/ 0 h 554"/>
                    <a:gd name="T2" fmla="*/ 557 w 557"/>
                    <a:gd name="T3" fmla="*/ 169 h 554"/>
                    <a:gd name="T4" fmla="*/ 541 w 557"/>
                    <a:gd name="T5" fmla="*/ 554 h 554"/>
                    <a:gd name="T6" fmla="*/ 157 w 557"/>
                    <a:gd name="T7" fmla="*/ 539 h 554"/>
                    <a:gd name="T8" fmla="*/ 0 w 557"/>
                    <a:gd name="T9" fmla="*/ 369 h 554"/>
                    <a:gd name="T10" fmla="*/ 385 w 557"/>
                    <a:gd name="T11" fmla="*/ 384 h 554"/>
                    <a:gd name="T12" fmla="*/ 399 w 557"/>
                    <a:gd name="T13" fmla="*/ 0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7" h="554">
                      <a:moveTo>
                        <a:pt x="399" y="0"/>
                      </a:moveTo>
                      <a:lnTo>
                        <a:pt x="557" y="169"/>
                      </a:lnTo>
                      <a:lnTo>
                        <a:pt x="541" y="554"/>
                      </a:lnTo>
                      <a:lnTo>
                        <a:pt x="157" y="539"/>
                      </a:lnTo>
                      <a:lnTo>
                        <a:pt x="0" y="369"/>
                      </a:lnTo>
                      <a:lnTo>
                        <a:pt x="385" y="384"/>
                      </a:lnTo>
                      <a:lnTo>
                        <a:pt x="39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246"/>
                <p:cNvSpPr>
                  <a:spLocks/>
                </p:cNvSpPr>
                <p:nvPr/>
              </p:nvSpPr>
              <p:spPr bwMode="auto">
                <a:xfrm>
                  <a:off x="2974330" y="2919217"/>
                  <a:ext cx="147638" cy="231775"/>
                </a:xfrm>
                <a:custGeom>
                  <a:avLst/>
                  <a:gdLst>
                    <a:gd name="T0" fmla="*/ 260 w 1028"/>
                    <a:gd name="T1" fmla="*/ 0 h 1599"/>
                    <a:gd name="T2" fmla="*/ 283 w 1028"/>
                    <a:gd name="T3" fmla="*/ 0 h 1599"/>
                    <a:gd name="T4" fmla="*/ 295 w 1028"/>
                    <a:gd name="T5" fmla="*/ 2 h 1599"/>
                    <a:gd name="T6" fmla="*/ 305 w 1028"/>
                    <a:gd name="T7" fmla="*/ 4 h 1599"/>
                    <a:gd name="T8" fmla="*/ 316 w 1028"/>
                    <a:gd name="T9" fmla="*/ 8 h 1599"/>
                    <a:gd name="T10" fmla="*/ 336 w 1028"/>
                    <a:gd name="T11" fmla="*/ 19 h 1599"/>
                    <a:gd name="T12" fmla="*/ 353 w 1028"/>
                    <a:gd name="T13" fmla="*/ 33 h 1599"/>
                    <a:gd name="T14" fmla="*/ 356 w 1028"/>
                    <a:gd name="T15" fmla="*/ 37 h 1599"/>
                    <a:gd name="T16" fmla="*/ 953 w 1028"/>
                    <a:gd name="T17" fmla="*/ 686 h 1599"/>
                    <a:gd name="T18" fmla="*/ 1028 w 1028"/>
                    <a:gd name="T19" fmla="*/ 768 h 1599"/>
                    <a:gd name="T20" fmla="*/ 948 w 1028"/>
                    <a:gd name="T21" fmla="*/ 846 h 1599"/>
                    <a:gd name="T22" fmla="*/ 194 w 1028"/>
                    <a:gd name="T23" fmla="*/ 1568 h 1599"/>
                    <a:gd name="T24" fmla="*/ 179 w 1028"/>
                    <a:gd name="T25" fmla="*/ 1580 h 1599"/>
                    <a:gd name="T26" fmla="*/ 159 w 1028"/>
                    <a:gd name="T27" fmla="*/ 1591 h 1599"/>
                    <a:gd name="T28" fmla="*/ 148 w 1028"/>
                    <a:gd name="T29" fmla="*/ 1595 h 1599"/>
                    <a:gd name="T30" fmla="*/ 138 w 1028"/>
                    <a:gd name="T31" fmla="*/ 1597 h 1599"/>
                    <a:gd name="T32" fmla="*/ 126 w 1028"/>
                    <a:gd name="T33" fmla="*/ 1599 h 1599"/>
                    <a:gd name="T34" fmla="*/ 103 w 1028"/>
                    <a:gd name="T35" fmla="*/ 1599 h 1599"/>
                    <a:gd name="T36" fmla="*/ 91 w 1028"/>
                    <a:gd name="T37" fmla="*/ 1597 h 1599"/>
                    <a:gd name="T38" fmla="*/ 81 w 1028"/>
                    <a:gd name="T39" fmla="*/ 1595 h 1599"/>
                    <a:gd name="T40" fmla="*/ 70 w 1028"/>
                    <a:gd name="T41" fmla="*/ 1591 h 1599"/>
                    <a:gd name="T42" fmla="*/ 50 w 1028"/>
                    <a:gd name="T43" fmla="*/ 1580 h 1599"/>
                    <a:gd name="T44" fmla="*/ 33 w 1028"/>
                    <a:gd name="T45" fmla="*/ 1566 h 1599"/>
                    <a:gd name="T46" fmla="*/ 19 w 1028"/>
                    <a:gd name="T47" fmla="*/ 1549 h 1599"/>
                    <a:gd name="T48" fmla="*/ 9 w 1028"/>
                    <a:gd name="T49" fmla="*/ 1529 h 1599"/>
                    <a:gd name="T50" fmla="*/ 4 w 1028"/>
                    <a:gd name="T51" fmla="*/ 1519 h 1599"/>
                    <a:gd name="T52" fmla="*/ 2 w 1028"/>
                    <a:gd name="T53" fmla="*/ 1508 h 1599"/>
                    <a:gd name="T54" fmla="*/ 0 w 1028"/>
                    <a:gd name="T55" fmla="*/ 1496 h 1599"/>
                    <a:gd name="T56" fmla="*/ 0 w 1028"/>
                    <a:gd name="T57" fmla="*/ 1473 h 1599"/>
                    <a:gd name="T58" fmla="*/ 2 w 1028"/>
                    <a:gd name="T59" fmla="*/ 1462 h 1599"/>
                    <a:gd name="T60" fmla="*/ 4 w 1028"/>
                    <a:gd name="T61" fmla="*/ 1451 h 1599"/>
                    <a:gd name="T62" fmla="*/ 9 w 1028"/>
                    <a:gd name="T63" fmla="*/ 1440 h 1599"/>
                    <a:gd name="T64" fmla="*/ 19 w 1028"/>
                    <a:gd name="T65" fmla="*/ 1420 h 1599"/>
                    <a:gd name="T66" fmla="*/ 33 w 1028"/>
                    <a:gd name="T67" fmla="*/ 1403 h 1599"/>
                    <a:gd name="T68" fmla="*/ 35 w 1028"/>
                    <a:gd name="T69" fmla="*/ 1402 h 1599"/>
                    <a:gd name="T70" fmla="*/ 708 w 1028"/>
                    <a:gd name="T71" fmla="*/ 758 h 1599"/>
                    <a:gd name="T72" fmla="*/ 188 w 1028"/>
                    <a:gd name="T73" fmla="*/ 192 h 1599"/>
                    <a:gd name="T74" fmla="*/ 176 w 1028"/>
                    <a:gd name="T75" fmla="*/ 179 h 1599"/>
                    <a:gd name="T76" fmla="*/ 165 w 1028"/>
                    <a:gd name="T77" fmla="*/ 159 h 1599"/>
                    <a:gd name="T78" fmla="*/ 161 w 1028"/>
                    <a:gd name="T79" fmla="*/ 148 h 1599"/>
                    <a:gd name="T80" fmla="*/ 159 w 1028"/>
                    <a:gd name="T81" fmla="*/ 138 h 1599"/>
                    <a:gd name="T82" fmla="*/ 157 w 1028"/>
                    <a:gd name="T83" fmla="*/ 126 h 1599"/>
                    <a:gd name="T84" fmla="*/ 157 w 1028"/>
                    <a:gd name="T85" fmla="*/ 103 h 1599"/>
                    <a:gd name="T86" fmla="*/ 159 w 1028"/>
                    <a:gd name="T87" fmla="*/ 91 h 1599"/>
                    <a:gd name="T88" fmla="*/ 161 w 1028"/>
                    <a:gd name="T89" fmla="*/ 80 h 1599"/>
                    <a:gd name="T90" fmla="*/ 165 w 1028"/>
                    <a:gd name="T91" fmla="*/ 70 h 1599"/>
                    <a:gd name="T92" fmla="*/ 176 w 1028"/>
                    <a:gd name="T93" fmla="*/ 50 h 1599"/>
                    <a:gd name="T94" fmla="*/ 190 w 1028"/>
                    <a:gd name="T95" fmla="*/ 33 h 1599"/>
                    <a:gd name="T96" fmla="*/ 207 w 1028"/>
                    <a:gd name="T97" fmla="*/ 19 h 1599"/>
                    <a:gd name="T98" fmla="*/ 227 w 1028"/>
                    <a:gd name="T99" fmla="*/ 8 h 1599"/>
                    <a:gd name="T100" fmla="*/ 238 w 1028"/>
                    <a:gd name="T101" fmla="*/ 4 h 1599"/>
                    <a:gd name="T102" fmla="*/ 248 w 1028"/>
                    <a:gd name="T103" fmla="*/ 2 h 1599"/>
                    <a:gd name="T104" fmla="*/ 260 w 1028"/>
                    <a:gd name="T105" fmla="*/ 0 h 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28" h="1599">
                      <a:moveTo>
                        <a:pt x="260" y="0"/>
                      </a:moveTo>
                      <a:lnTo>
                        <a:pt x="283" y="0"/>
                      </a:lnTo>
                      <a:lnTo>
                        <a:pt x="295" y="2"/>
                      </a:lnTo>
                      <a:lnTo>
                        <a:pt x="305" y="4"/>
                      </a:lnTo>
                      <a:lnTo>
                        <a:pt x="316" y="8"/>
                      </a:lnTo>
                      <a:lnTo>
                        <a:pt x="336" y="19"/>
                      </a:lnTo>
                      <a:lnTo>
                        <a:pt x="353" y="33"/>
                      </a:lnTo>
                      <a:lnTo>
                        <a:pt x="356" y="37"/>
                      </a:lnTo>
                      <a:lnTo>
                        <a:pt x="953" y="686"/>
                      </a:lnTo>
                      <a:lnTo>
                        <a:pt x="1028" y="768"/>
                      </a:lnTo>
                      <a:lnTo>
                        <a:pt x="948" y="846"/>
                      </a:lnTo>
                      <a:lnTo>
                        <a:pt x="194" y="1568"/>
                      </a:lnTo>
                      <a:lnTo>
                        <a:pt x="179" y="1580"/>
                      </a:lnTo>
                      <a:lnTo>
                        <a:pt x="159" y="1591"/>
                      </a:lnTo>
                      <a:lnTo>
                        <a:pt x="148" y="1595"/>
                      </a:lnTo>
                      <a:lnTo>
                        <a:pt x="138" y="1597"/>
                      </a:lnTo>
                      <a:lnTo>
                        <a:pt x="126" y="1599"/>
                      </a:lnTo>
                      <a:lnTo>
                        <a:pt x="103" y="1599"/>
                      </a:lnTo>
                      <a:lnTo>
                        <a:pt x="91" y="1597"/>
                      </a:lnTo>
                      <a:lnTo>
                        <a:pt x="81" y="1595"/>
                      </a:lnTo>
                      <a:lnTo>
                        <a:pt x="70" y="1591"/>
                      </a:lnTo>
                      <a:lnTo>
                        <a:pt x="50" y="1580"/>
                      </a:lnTo>
                      <a:lnTo>
                        <a:pt x="33" y="1566"/>
                      </a:lnTo>
                      <a:lnTo>
                        <a:pt x="19" y="1549"/>
                      </a:lnTo>
                      <a:lnTo>
                        <a:pt x="9" y="1529"/>
                      </a:lnTo>
                      <a:lnTo>
                        <a:pt x="4" y="1519"/>
                      </a:lnTo>
                      <a:lnTo>
                        <a:pt x="2" y="1508"/>
                      </a:lnTo>
                      <a:lnTo>
                        <a:pt x="0" y="1496"/>
                      </a:lnTo>
                      <a:lnTo>
                        <a:pt x="0" y="1473"/>
                      </a:lnTo>
                      <a:lnTo>
                        <a:pt x="2" y="1462"/>
                      </a:lnTo>
                      <a:lnTo>
                        <a:pt x="4" y="1451"/>
                      </a:lnTo>
                      <a:lnTo>
                        <a:pt x="9" y="1440"/>
                      </a:lnTo>
                      <a:lnTo>
                        <a:pt x="19" y="1420"/>
                      </a:lnTo>
                      <a:lnTo>
                        <a:pt x="33" y="1403"/>
                      </a:lnTo>
                      <a:lnTo>
                        <a:pt x="35" y="1402"/>
                      </a:lnTo>
                      <a:lnTo>
                        <a:pt x="708" y="758"/>
                      </a:lnTo>
                      <a:lnTo>
                        <a:pt x="188" y="192"/>
                      </a:lnTo>
                      <a:lnTo>
                        <a:pt x="176" y="179"/>
                      </a:lnTo>
                      <a:lnTo>
                        <a:pt x="165" y="159"/>
                      </a:lnTo>
                      <a:lnTo>
                        <a:pt x="161" y="148"/>
                      </a:lnTo>
                      <a:lnTo>
                        <a:pt x="159" y="138"/>
                      </a:lnTo>
                      <a:lnTo>
                        <a:pt x="157" y="126"/>
                      </a:lnTo>
                      <a:lnTo>
                        <a:pt x="157" y="103"/>
                      </a:lnTo>
                      <a:lnTo>
                        <a:pt x="159" y="91"/>
                      </a:lnTo>
                      <a:lnTo>
                        <a:pt x="161" y="80"/>
                      </a:lnTo>
                      <a:lnTo>
                        <a:pt x="165" y="70"/>
                      </a:lnTo>
                      <a:lnTo>
                        <a:pt x="176" y="50"/>
                      </a:lnTo>
                      <a:lnTo>
                        <a:pt x="190" y="33"/>
                      </a:lnTo>
                      <a:lnTo>
                        <a:pt x="207" y="19"/>
                      </a:lnTo>
                      <a:lnTo>
                        <a:pt x="227" y="8"/>
                      </a:lnTo>
                      <a:lnTo>
                        <a:pt x="238" y="4"/>
                      </a:lnTo>
                      <a:lnTo>
                        <a:pt x="248" y="2"/>
                      </a:lnTo>
                      <a:lnTo>
                        <a:pt x="26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247"/>
                <p:cNvSpPr>
                  <a:spLocks/>
                </p:cNvSpPr>
                <p:nvPr/>
              </p:nvSpPr>
              <p:spPr bwMode="auto">
                <a:xfrm>
                  <a:off x="2993380" y="2917629"/>
                  <a:ext cx="79375" cy="79375"/>
                </a:xfrm>
                <a:custGeom>
                  <a:avLst/>
                  <a:gdLst>
                    <a:gd name="T0" fmla="*/ 15 w 557"/>
                    <a:gd name="T1" fmla="*/ 0 h 554"/>
                    <a:gd name="T2" fmla="*/ 400 w 557"/>
                    <a:gd name="T3" fmla="*/ 16 h 554"/>
                    <a:gd name="T4" fmla="*/ 557 w 557"/>
                    <a:gd name="T5" fmla="*/ 186 h 554"/>
                    <a:gd name="T6" fmla="*/ 171 w 557"/>
                    <a:gd name="T7" fmla="*/ 169 h 554"/>
                    <a:gd name="T8" fmla="*/ 155 w 557"/>
                    <a:gd name="T9" fmla="*/ 554 h 554"/>
                    <a:gd name="T10" fmla="*/ 0 w 557"/>
                    <a:gd name="T11" fmla="*/ 384 h 554"/>
                    <a:gd name="T12" fmla="*/ 15 w 557"/>
                    <a:gd name="T13" fmla="*/ 0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7" h="554">
                      <a:moveTo>
                        <a:pt x="15" y="0"/>
                      </a:moveTo>
                      <a:lnTo>
                        <a:pt x="400" y="16"/>
                      </a:lnTo>
                      <a:lnTo>
                        <a:pt x="557" y="186"/>
                      </a:lnTo>
                      <a:lnTo>
                        <a:pt x="171" y="169"/>
                      </a:lnTo>
                      <a:lnTo>
                        <a:pt x="155" y="554"/>
                      </a:lnTo>
                      <a:lnTo>
                        <a:pt x="0" y="384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0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9" name="Rounded Rectangle 68"/>
            <p:cNvSpPr/>
            <p:nvPr/>
          </p:nvSpPr>
          <p:spPr>
            <a:xfrm rot="16200000">
              <a:off x="7285574" y="3352025"/>
              <a:ext cx="633234" cy="286476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00947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009473"/>
                  </a:solidFill>
                  <a:latin typeface="Calibri" panose="020F0502020204030204" pitchFamily="34" charset="0"/>
                </a:rPr>
                <a:t>VNF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 rot="16200000">
              <a:off x="7357193" y="3424852"/>
              <a:ext cx="633234" cy="286476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00947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009473"/>
                  </a:solidFill>
                  <a:latin typeface="Calibri" panose="020F0502020204030204" pitchFamily="34" charset="0"/>
                </a:rPr>
                <a:t>VNF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 rot="16200000">
              <a:off x="7428812" y="3497678"/>
              <a:ext cx="633234" cy="286476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00947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009473"/>
                  </a:solidFill>
                  <a:latin typeface="Calibri" panose="020F0502020204030204" pitchFamily="34" charset="0"/>
                </a:rPr>
                <a:t>VNF</a:t>
              </a:r>
            </a:p>
          </p:txBody>
        </p:sp>
        <p:sp>
          <p:nvSpPr>
            <p:cNvPr id="72" name="Rounded Rectangle 71"/>
            <p:cNvSpPr/>
            <p:nvPr/>
          </p:nvSpPr>
          <p:spPr>
            <a:xfrm rot="16200000">
              <a:off x="7736773" y="3352025"/>
              <a:ext cx="633234" cy="286476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E658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E65800"/>
                  </a:solidFill>
                  <a:latin typeface="Calibri" panose="020F0502020204030204" pitchFamily="34" charset="0"/>
                </a:rPr>
                <a:t>VNF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 rot="16200000">
              <a:off x="7808392" y="3424852"/>
              <a:ext cx="633234" cy="286476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E658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E65800"/>
                  </a:solidFill>
                  <a:latin typeface="Calibri" panose="020F0502020204030204" pitchFamily="34" charset="0"/>
                </a:rPr>
                <a:t>VNF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 rot="16200000">
              <a:off x="7880011" y="3497678"/>
              <a:ext cx="633234" cy="286476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E658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E65800"/>
                  </a:solidFill>
                  <a:latin typeface="Calibri" panose="020F0502020204030204" pitchFamily="34" charset="0"/>
                </a:rPr>
                <a:t>VNF</a:t>
              </a: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1888762" y="2083129"/>
              <a:ext cx="778184" cy="3122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700" b="1" i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/>
                </a:rPr>
                <a:t>SDN</a:t>
              </a:r>
            </a:p>
            <a:p>
              <a:pPr algn="ctr"/>
              <a:r>
                <a:rPr lang="en-US" sz="700" b="1" i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/>
                </a:rPr>
                <a:t>Controller</a:t>
              </a:r>
            </a:p>
          </p:txBody>
        </p:sp>
        <p:cxnSp>
          <p:nvCxnSpPr>
            <p:cNvPr id="76" name="Straight Connector 47"/>
            <p:cNvCxnSpPr>
              <a:endCxn id="75" idx="3"/>
            </p:cNvCxnSpPr>
            <p:nvPr/>
          </p:nvCxnSpPr>
          <p:spPr>
            <a:xfrm rot="10800000">
              <a:off x="2666947" y="2239240"/>
              <a:ext cx="1194563" cy="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4015074" y="1911002"/>
              <a:ext cx="1388791" cy="721642"/>
              <a:chOff x="3258589" y="1808018"/>
              <a:chExt cx="1629295" cy="839586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3258589" y="1808018"/>
                <a:ext cx="1629295" cy="839586"/>
              </a:xfrm>
              <a:prstGeom prst="roundRect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/>
                  </a:rPr>
                  <a:t>Satellite Network</a:t>
                </a:r>
                <a:endParaRPr lang="de-DE" sz="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</a:endParaRPr>
              </a:p>
            </p:txBody>
          </p:sp>
          <p:pic>
            <p:nvPicPr>
              <p:cNvPr id="79" name="Bild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16529" y="1868875"/>
                <a:ext cx="1335316" cy="50217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80" name="Group 79"/>
            <p:cNvGrpSpPr/>
            <p:nvPr/>
          </p:nvGrpSpPr>
          <p:grpSpPr>
            <a:xfrm>
              <a:off x="4022373" y="2738630"/>
              <a:ext cx="1374195" cy="721751"/>
              <a:chOff x="3381800" y="1707865"/>
              <a:chExt cx="1579950" cy="880296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3381800" y="1707865"/>
                <a:ext cx="1579950" cy="880296"/>
              </a:xfrm>
              <a:prstGeom prst="roundRect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/>
                  </a:rPr>
                  <a:t>Terrestrial Network</a:t>
                </a:r>
                <a:endParaRPr lang="de-DE" sz="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3594692" y="1930207"/>
                <a:ext cx="602307" cy="20073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3678625" y="2130939"/>
                <a:ext cx="518374" cy="17028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4210297" y="1930208"/>
                <a:ext cx="531102" cy="2007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 flipV="1">
                <a:off x="4544292" y="2030574"/>
                <a:ext cx="210406" cy="20597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815480" y="1759927"/>
                <a:ext cx="80366" cy="2706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 flipV="1">
                <a:off x="4143818" y="1855916"/>
                <a:ext cx="210406" cy="20597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4335068" y="1855916"/>
                <a:ext cx="158757" cy="15317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8305" y="1787363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9029" y="2127526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2629" y="1737711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7881" y="1795511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3307" y="2084445"/>
                <a:ext cx="260046" cy="260046"/>
              </a:xfrm>
              <a:prstGeom prst="rect">
                <a:avLst/>
              </a:prstGeom>
            </p:spPr>
          </p:pic>
        </p:grpSp>
        <p:grpSp>
          <p:nvGrpSpPr>
            <p:cNvPr id="94" name="Group 93"/>
            <p:cNvGrpSpPr/>
            <p:nvPr/>
          </p:nvGrpSpPr>
          <p:grpSpPr>
            <a:xfrm>
              <a:off x="4008406" y="3578039"/>
              <a:ext cx="1374195" cy="721751"/>
              <a:chOff x="3381800" y="1707865"/>
              <a:chExt cx="1579950" cy="880296"/>
            </a:xfrm>
          </p:grpSpPr>
          <p:sp>
            <p:nvSpPr>
              <p:cNvPr id="95" name="Rounded Rectangle 94"/>
              <p:cNvSpPr/>
              <p:nvPr/>
            </p:nvSpPr>
            <p:spPr>
              <a:xfrm>
                <a:off x="3381800" y="1707865"/>
                <a:ext cx="1579950" cy="880296"/>
              </a:xfrm>
              <a:prstGeom prst="roundRect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/>
                  </a:rPr>
                  <a:t>Terrestrial Network</a:t>
                </a:r>
                <a:endParaRPr lang="de-DE" sz="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3594692" y="1930207"/>
                <a:ext cx="602307" cy="20073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678625" y="2130939"/>
                <a:ext cx="518374" cy="17028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4210297" y="1930208"/>
                <a:ext cx="531102" cy="2007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H="1" flipV="1">
                <a:off x="4544292" y="2030574"/>
                <a:ext cx="210406" cy="20597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3815480" y="1759927"/>
                <a:ext cx="80366" cy="2706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 flipV="1">
                <a:off x="4143818" y="1855916"/>
                <a:ext cx="210406" cy="20597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H="1">
                <a:off x="4335068" y="1855916"/>
                <a:ext cx="158757" cy="15317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8305" y="1787363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9029" y="2127526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2629" y="1737711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7881" y="1795511"/>
                <a:ext cx="260046" cy="260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3307" y="2084445"/>
                <a:ext cx="260046" cy="2600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234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5G is based on a comprehensive software system using all the resources available in the system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network functions are becoming software only </a:t>
            </a:r>
            <a:r>
              <a:rPr lang="en-US" dirty="0" smtClean="0">
                <a:sym typeface="Wingdings" panose="05000000000000000000" pitchFamily="2" charset="2"/>
              </a:rPr>
              <a:t> convergence with IT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More flexible network infrastructures (growing on demand, adapting to changes)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Enabling the parallel deployments of multiple dedicated networks</a:t>
            </a:r>
          </a:p>
          <a:p>
            <a:r>
              <a:rPr lang="en-US" dirty="0" smtClean="0"/>
              <a:t>Network functions can be installed in compute nodes at the edge of the network</a:t>
            </a:r>
          </a:p>
          <a:p>
            <a:r>
              <a:rPr lang="en-US" dirty="0" smtClean="0"/>
              <a:t>Development of new types of local private or public access networks (and integrating existing ones)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Key Communication Changes with 5G</a:t>
            </a:r>
            <a:endParaRPr lang="de-DE" dirty="0"/>
          </a:p>
        </p:txBody>
      </p:sp>
      <p:sp>
        <p:nvSpPr>
          <p:cNvPr id="43" name="Oval 42"/>
          <p:cNvSpPr/>
          <p:nvPr/>
        </p:nvSpPr>
        <p:spPr>
          <a:xfrm>
            <a:off x="1903604" y="4951142"/>
            <a:ext cx="1573104" cy="533172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839729" y="4194410"/>
            <a:ext cx="1831203" cy="1629557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939265" y="5340685"/>
            <a:ext cx="1631612" cy="362474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Infrastructure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791" y="5143035"/>
            <a:ext cx="635705" cy="739928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5164380" y="4929369"/>
            <a:ext cx="1573104" cy="533172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8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090" y="4900241"/>
            <a:ext cx="312826" cy="541511"/>
          </a:xfrm>
          <a:prstGeom prst="rect">
            <a:avLst/>
          </a:prstGeom>
        </p:spPr>
      </p:pic>
      <p:pic>
        <p:nvPicPr>
          <p:cNvPr id="4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042" y="4757793"/>
            <a:ext cx="312826" cy="541511"/>
          </a:xfrm>
          <a:prstGeom prst="rect">
            <a:avLst/>
          </a:prstGeom>
        </p:spPr>
      </p:pic>
      <p:pic>
        <p:nvPicPr>
          <p:cNvPr id="50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870" y="4676217"/>
            <a:ext cx="312826" cy="541511"/>
          </a:xfrm>
          <a:prstGeom prst="rect">
            <a:avLst/>
          </a:prstGeom>
        </p:spPr>
      </p:pic>
      <p:pic>
        <p:nvPicPr>
          <p:cNvPr id="5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61" y="4825259"/>
            <a:ext cx="312826" cy="541511"/>
          </a:xfrm>
          <a:prstGeom prst="rect">
            <a:avLst/>
          </a:prstGeom>
        </p:spPr>
      </p:pic>
      <p:sp>
        <p:nvSpPr>
          <p:cNvPr id="52" name="TextBox 12"/>
          <p:cNvSpPr txBox="1"/>
          <p:nvPr/>
        </p:nvSpPr>
        <p:spPr>
          <a:xfrm>
            <a:off x="4773828" y="5463228"/>
            <a:ext cx="2310525" cy="44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Fixed or Mobile/ Backhaul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Wide Area Network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426826" y="4575502"/>
            <a:ext cx="1389088" cy="1248465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520231" y="5362908"/>
            <a:ext cx="1202279" cy="381748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Infrastructure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05" y="5410407"/>
            <a:ext cx="472157" cy="549567"/>
          </a:xfrm>
          <a:prstGeom prst="rect">
            <a:avLst/>
          </a:prstGeom>
        </p:spPr>
      </p:pic>
      <p:pic>
        <p:nvPicPr>
          <p:cNvPr id="56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315" y="4922014"/>
            <a:ext cx="312826" cy="541511"/>
          </a:xfrm>
          <a:prstGeom prst="rect">
            <a:avLst/>
          </a:prstGeom>
        </p:spPr>
      </p:pic>
      <p:pic>
        <p:nvPicPr>
          <p:cNvPr id="57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267" y="4779566"/>
            <a:ext cx="312826" cy="541511"/>
          </a:xfrm>
          <a:prstGeom prst="rect">
            <a:avLst/>
          </a:prstGeom>
        </p:spPr>
      </p:pic>
      <p:pic>
        <p:nvPicPr>
          <p:cNvPr id="58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95" y="4697990"/>
            <a:ext cx="312826" cy="541511"/>
          </a:xfrm>
          <a:prstGeom prst="rect">
            <a:avLst/>
          </a:prstGeom>
        </p:spPr>
      </p:pic>
      <p:pic>
        <p:nvPicPr>
          <p:cNvPr id="5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386" y="4847032"/>
            <a:ext cx="312826" cy="541511"/>
          </a:xfrm>
          <a:prstGeom prst="rect">
            <a:avLst/>
          </a:prstGeom>
        </p:spPr>
      </p:pic>
      <p:sp>
        <p:nvSpPr>
          <p:cNvPr id="60" name="TextBox 12"/>
          <p:cNvSpPr txBox="1"/>
          <p:nvPr/>
        </p:nvSpPr>
        <p:spPr>
          <a:xfrm>
            <a:off x="1530296" y="5485001"/>
            <a:ext cx="2310525" cy="22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Local Access Network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20153" y="4779566"/>
            <a:ext cx="904427" cy="1009474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02698" y="5362908"/>
            <a:ext cx="739338" cy="381748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48448" y="4977595"/>
            <a:ext cx="425239" cy="52691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32224" y="5078083"/>
            <a:ext cx="425239" cy="52691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15999" y="5178571"/>
            <a:ext cx="425239" cy="52691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299775" y="5279059"/>
            <a:ext cx="425239" cy="52691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8130" y="5805978"/>
            <a:ext cx="931430" cy="28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Fog Nodes</a:t>
            </a: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04069" y="5843054"/>
            <a:ext cx="1013692" cy="28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Edge Nodes</a:t>
            </a: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219508" y="5878899"/>
            <a:ext cx="1153975" cy="28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 Cloud</a:t>
            </a: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Down Arrow 69"/>
          <p:cNvSpPr/>
          <p:nvPr/>
        </p:nvSpPr>
        <p:spPr>
          <a:xfrm>
            <a:off x="7219683" y="3945562"/>
            <a:ext cx="1070774" cy="1063626"/>
          </a:xfrm>
          <a:prstGeom prst="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8131" y="3394103"/>
            <a:ext cx="1724594" cy="60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Softwarization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the network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Down Arrow 71"/>
          <p:cNvSpPr/>
          <p:nvPr/>
        </p:nvSpPr>
        <p:spPr>
          <a:xfrm rot="5400000">
            <a:off x="5054349" y="3112998"/>
            <a:ext cx="1025204" cy="2898355"/>
          </a:xfrm>
          <a:prstGeom prst="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81810" y="3405926"/>
            <a:ext cx="2513865" cy="60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Moving the intelligence towards the edge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2118534" y="3958644"/>
            <a:ext cx="1070774" cy="1063626"/>
          </a:xfrm>
          <a:prstGeom prst="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278450" y="3427541"/>
            <a:ext cx="2808705" cy="60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of existing and new local access networks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3" grpId="0" animBg="1"/>
      <p:bldP spid="54" grpId="0" animBg="1"/>
      <p:bldP spid="60" grpId="0"/>
      <p:bldP spid="61" grpId="0" animBg="1"/>
      <p:bldP spid="62" grpId="0" animBg="1"/>
      <p:bldP spid="67" grpId="0"/>
      <p:bldP spid="68" grpId="0"/>
      <p:bldP spid="70" grpId="0" animBg="1"/>
      <p:bldP spid="71" grpId="0"/>
      <p:bldP spid="72" grpId="0" animBg="1"/>
      <p:bldP spid="73" grpId="0"/>
      <p:bldP spid="74" grpId="0" animBg="1"/>
      <p:bldP spid="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4194" y="1124744"/>
            <a:ext cx="5450040" cy="4700920"/>
          </a:xfrm>
        </p:spPr>
        <p:txBody>
          <a:bodyPr/>
          <a:lstStyle/>
          <a:p>
            <a:r>
              <a:rPr lang="en-US" dirty="0" smtClean="0"/>
              <a:t>Using Unlicensed Spectrum only</a:t>
            </a:r>
          </a:p>
          <a:p>
            <a:pPr lvl="1"/>
            <a:r>
              <a:rPr lang="en-US" dirty="0" smtClean="0"/>
              <a:t>Using an independent access point with a separated modem like </a:t>
            </a:r>
            <a:r>
              <a:rPr lang="en-US" dirty="0" err="1" smtClean="0"/>
              <a:t>WiFi</a:t>
            </a:r>
            <a:r>
              <a:rPr lang="en-US" dirty="0" smtClean="0"/>
              <a:t> now</a:t>
            </a:r>
          </a:p>
          <a:p>
            <a:pPr lvl="1"/>
            <a:r>
              <a:rPr lang="en-US" dirty="0" smtClean="0"/>
              <a:t>5G-U / LTE-U – deployment of an LTE base station in unlicensed spectrum (e.g. 5GHz)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Combining Licensed and Unlicensed spectrum </a:t>
            </a:r>
          </a:p>
          <a:p>
            <a:pPr lvl="1"/>
            <a:r>
              <a:rPr lang="en-US" dirty="0" smtClean="0"/>
              <a:t>Carrier aggregation with </a:t>
            </a:r>
            <a:r>
              <a:rPr lang="en-US" dirty="0" err="1" smtClean="0"/>
              <a:t>WiFi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Licensed assisted access (aggregating unlicensed access in the same base station)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Using licensed spectrum with limited lease</a:t>
            </a:r>
          </a:p>
          <a:p>
            <a:pPr lvl="1"/>
            <a:r>
              <a:rPr lang="en-US" dirty="0" smtClean="0"/>
              <a:t>Licensed Shared </a:t>
            </a:r>
            <a:r>
              <a:rPr lang="en-US" dirty="0"/>
              <a:t>A</a:t>
            </a:r>
            <a:r>
              <a:rPr lang="en-US" dirty="0" smtClean="0"/>
              <a:t>ccess (LSA) – spectrum is allocated through an independent broker</a:t>
            </a:r>
          </a:p>
          <a:p>
            <a:pPr lvl="1"/>
            <a:r>
              <a:rPr lang="en-US" dirty="0" smtClean="0"/>
              <a:t>Authorized Shared Access (ASA) – spectrum is leased by the operator</a:t>
            </a:r>
          </a:p>
          <a:p>
            <a:pPr marL="253924" lvl="1" indent="0">
              <a:buNone/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© Fraunhofer FOKUS</a:t>
            </a:r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Spectrum allocation alternatives for local networks</a:t>
            </a:r>
            <a:endParaRPr lang="de-DE" dirty="0"/>
          </a:p>
        </p:txBody>
      </p:sp>
      <p:grpSp>
        <p:nvGrpSpPr>
          <p:cNvPr id="18" name="Group 17"/>
          <p:cNvGrpSpPr/>
          <p:nvPr/>
        </p:nvGrpSpPr>
        <p:grpSpPr>
          <a:xfrm>
            <a:off x="6455133" y="1845953"/>
            <a:ext cx="2013141" cy="556263"/>
            <a:chOff x="5753380" y="1412877"/>
            <a:chExt cx="2730330" cy="8005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3380" y="1769007"/>
              <a:ext cx="176303" cy="345439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7319928" y="1797836"/>
              <a:ext cx="1163782" cy="415637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</a:rPr>
                <a:t>Core Network</a:t>
              </a:r>
              <a:endParaRPr lang="de-DE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782878" y="1412877"/>
              <a:ext cx="887981" cy="80059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8350" y="1752415"/>
              <a:ext cx="951085" cy="41563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50926" y="1501700"/>
              <a:ext cx="790495" cy="398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ahoma"/>
                  <a:cs typeface="Tahoma"/>
                </a:rPr>
                <a:t>LTE-U</a:t>
              </a:r>
              <a:endParaRPr lang="de-DE" sz="1200" dirty="0" err="1">
                <a:latin typeface="Tahoma"/>
                <a:cs typeface="Tahoma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415356" y="1234608"/>
            <a:ext cx="2052918" cy="482376"/>
            <a:chOff x="810891" y="1745006"/>
            <a:chExt cx="2730330" cy="8039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891" y="2104527"/>
              <a:ext cx="176303" cy="34543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2377439" y="2133356"/>
              <a:ext cx="1163782" cy="415637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</a:rPr>
                <a:t>Core Network</a:t>
              </a:r>
              <a:endParaRPr lang="de-DE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90979" y="1745006"/>
              <a:ext cx="631486" cy="461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Tahoma"/>
                  <a:cs typeface="Tahoma"/>
                </a:rPr>
                <a:t>WiFi</a:t>
              </a:r>
              <a:endParaRPr lang="de-DE" sz="1200" dirty="0" err="1">
                <a:latin typeface="Tahoma"/>
                <a:cs typeface="Tahoma"/>
              </a:endParaRPr>
            </a:p>
          </p:txBody>
        </p:sp>
        <p:pic>
          <p:nvPicPr>
            <p:cNvPr id="22" name="Bild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6946" y="1900126"/>
              <a:ext cx="654295" cy="595781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124776" y="2155880"/>
              <a:ext cx="798934" cy="302975"/>
              <a:chOff x="805097" y="2790617"/>
              <a:chExt cx="3408407" cy="120226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655807" y="3279529"/>
                <a:ext cx="0" cy="224443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869188" y="3053937"/>
                <a:ext cx="0" cy="675627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082569" y="2790618"/>
                <a:ext cx="0" cy="1202265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95950" y="3131175"/>
                <a:ext cx="0" cy="521151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509331" y="3279529"/>
                <a:ext cx="0" cy="224443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722712" y="3053937"/>
                <a:ext cx="0" cy="675627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936093" y="2790618"/>
                <a:ext cx="0" cy="1202265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149474" y="3131175"/>
                <a:ext cx="0" cy="521151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362855" y="3279528"/>
                <a:ext cx="0" cy="224443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576236" y="3053936"/>
                <a:ext cx="0" cy="675627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789617" y="2790617"/>
                <a:ext cx="0" cy="1202265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002998" y="3131174"/>
                <a:ext cx="0" cy="521151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213504" y="3279529"/>
                <a:ext cx="0" cy="224443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05097" y="3279528"/>
                <a:ext cx="0" cy="224443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018478" y="3053936"/>
                <a:ext cx="0" cy="675627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231859" y="2790617"/>
                <a:ext cx="0" cy="1202265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445240" y="3131174"/>
                <a:ext cx="0" cy="521151"/>
              </a:xfrm>
              <a:prstGeom prst="line">
                <a:avLst/>
              </a:prstGeom>
              <a:solidFill>
                <a:schemeClr val="bg1"/>
              </a:solidFill>
              <a:ln w="31750" cap="rnd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</p:cxn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234" y="2807231"/>
            <a:ext cx="3087761" cy="132332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538" y="4281332"/>
            <a:ext cx="2690284" cy="13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Fraunhofer FOKUS is offering activities which supply the different R&amp;D steps</a:t>
            </a:r>
            <a:endParaRPr lang="de-DE" dirty="0"/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2853798" y="2191328"/>
          <a:ext cx="5824594" cy="344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R&amp;D Tracks @ FOKUS</a:t>
            </a:r>
            <a:endParaRPr lang="de-DE" dirty="0"/>
          </a:p>
        </p:txBody>
      </p:sp>
      <p:sp>
        <p:nvSpPr>
          <p:cNvPr id="7" name="Abgerundetes Rechteck 7"/>
          <p:cNvSpPr/>
          <p:nvPr/>
        </p:nvSpPr>
        <p:spPr>
          <a:xfrm>
            <a:off x="755576" y="2093486"/>
            <a:ext cx="2050473" cy="3705037"/>
          </a:xfrm>
          <a:prstGeom prst="roundRect">
            <a:avLst>
              <a:gd name="adj" fmla="val 9674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8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9734" y="2276872"/>
            <a:ext cx="1370456" cy="783059"/>
            <a:chOff x="-1827275" y="872753"/>
            <a:chExt cx="1827275" cy="1044079"/>
          </a:xfrm>
        </p:grpSpPr>
        <p:sp>
          <p:nvSpPr>
            <p:cNvPr id="11" name="Abgerundetes Rechteck 7"/>
            <p:cNvSpPr/>
            <p:nvPr/>
          </p:nvSpPr>
          <p:spPr>
            <a:xfrm>
              <a:off x="-1827275" y="872753"/>
              <a:ext cx="1827275" cy="10440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8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04616" y="991015"/>
              <a:ext cx="1351528" cy="85387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bg1"/>
              </a:solidFill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930100" y="4031345"/>
            <a:ext cx="1370456" cy="783059"/>
            <a:chOff x="-1861522" y="2089604"/>
            <a:chExt cx="1827275" cy="1044079"/>
          </a:xfrm>
        </p:grpSpPr>
        <p:sp>
          <p:nvSpPr>
            <p:cNvPr id="14" name="Abgerundetes Rechteck 7"/>
            <p:cNvSpPr/>
            <p:nvPr/>
          </p:nvSpPr>
          <p:spPr>
            <a:xfrm>
              <a:off x="-1861522" y="2089604"/>
              <a:ext cx="1827275" cy="10440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8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04616" y="2238831"/>
              <a:ext cx="1336067" cy="821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1340591" y="3162058"/>
            <a:ext cx="1370456" cy="783059"/>
            <a:chOff x="294072" y="3175607"/>
            <a:chExt cx="1827275" cy="930849"/>
          </a:xfrm>
        </p:grpSpPr>
        <p:sp>
          <p:nvSpPr>
            <p:cNvPr id="17" name="Abgerundetes Rechteck 7"/>
            <p:cNvSpPr/>
            <p:nvPr/>
          </p:nvSpPr>
          <p:spPr>
            <a:xfrm>
              <a:off x="294072" y="3175607"/>
              <a:ext cx="1827275" cy="9308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8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3" t="38042" r="53533" b="39796"/>
            <a:stretch/>
          </p:blipFill>
          <p:spPr bwMode="auto">
            <a:xfrm>
              <a:off x="540228" y="3261582"/>
              <a:ext cx="1285093" cy="80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340591" y="4908293"/>
            <a:ext cx="1370456" cy="783059"/>
            <a:chOff x="-1928653" y="3306455"/>
            <a:chExt cx="1827275" cy="1044079"/>
          </a:xfrm>
        </p:grpSpPr>
        <p:sp>
          <p:nvSpPr>
            <p:cNvPr id="20" name="Abgerundetes Rechteck 7"/>
            <p:cNvSpPr/>
            <p:nvPr/>
          </p:nvSpPr>
          <p:spPr>
            <a:xfrm>
              <a:off x="-1928653" y="3306455"/>
              <a:ext cx="1827275" cy="10440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8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1" name="Picture 20" descr="OpenBatonLogoWhit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2961" y="3641030"/>
              <a:ext cx="1514412" cy="481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404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Turn-key 5G testbed located within and around the Fraunhofer FOKUS premises empowering 5G Berlin with a pragmatic deployment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5G Playground @ FOKUS 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10383"/>
            <a:ext cx="5236739" cy="439196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716016" y="1808694"/>
            <a:ext cx="4176464" cy="3988027"/>
          </a:xfrm>
        </p:spPr>
        <p:txBody>
          <a:bodyPr/>
          <a:lstStyle/>
          <a:p>
            <a:r>
              <a:rPr lang="en-US" dirty="0" smtClean="0"/>
              <a:t>With experimental licenses in 700MHz, 2,6GHz, (3.5GHz planed)</a:t>
            </a:r>
          </a:p>
          <a:p>
            <a:r>
              <a:rPr lang="en-US" dirty="0" smtClean="0"/>
              <a:t>Combined 4G, 5G and </a:t>
            </a:r>
            <a:r>
              <a:rPr lang="en-US" dirty="0" err="1" smtClean="0"/>
              <a:t>WiFi</a:t>
            </a:r>
            <a:r>
              <a:rPr lang="en-US" dirty="0" smtClean="0"/>
              <a:t> access networks</a:t>
            </a:r>
          </a:p>
          <a:p>
            <a:r>
              <a:rPr lang="en-US" dirty="0" smtClean="0"/>
              <a:t>Including deployments for:</a:t>
            </a:r>
          </a:p>
          <a:p>
            <a:pPr lvl="1"/>
            <a:r>
              <a:rPr lang="en-US" dirty="0" smtClean="0"/>
              <a:t>Outdoor/indoor heterogeneous wireless </a:t>
            </a:r>
          </a:p>
          <a:p>
            <a:pPr lvl="1"/>
            <a:r>
              <a:rPr lang="en-US" dirty="0" smtClean="0"/>
              <a:t>Ultra-reliable low latency test factory </a:t>
            </a:r>
          </a:p>
          <a:p>
            <a:pPr lvl="1"/>
            <a:r>
              <a:rPr lang="en-US" dirty="0" smtClean="0"/>
              <a:t>Automotive testbed (parking place)</a:t>
            </a:r>
          </a:p>
          <a:p>
            <a:pPr lvl="1"/>
            <a:r>
              <a:rPr lang="en-US" dirty="0" smtClean="0"/>
              <a:t>Dense urban area environment</a:t>
            </a:r>
          </a:p>
          <a:p>
            <a:pPr lvl="1"/>
            <a:r>
              <a:rPr lang="en-US" dirty="0" smtClean="0"/>
              <a:t>Nomadic edge node</a:t>
            </a:r>
          </a:p>
          <a:p>
            <a:r>
              <a:rPr lang="en-US" dirty="0" smtClean="0"/>
              <a:t>Providing a multi-slice environment for customized and independent deployments for each use case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77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ounded Rectangle 69"/>
          <p:cNvSpPr/>
          <p:nvPr/>
        </p:nvSpPr>
        <p:spPr>
          <a:xfrm>
            <a:off x="6228183" y="4266113"/>
            <a:ext cx="2854857" cy="850329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Infrastructure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28183" y="5149024"/>
            <a:ext cx="2854857" cy="777494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Outdoor and Indoor Wireless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Field Infrastructure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20210" y="1484784"/>
            <a:ext cx="5760640" cy="4448225"/>
          </a:xfrm>
        </p:spPr>
        <p:txBody>
          <a:bodyPr/>
          <a:lstStyle/>
          <a:p>
            <a:r>
              <a:rPr lang="en-US" dirty="0" smtClean="0"/>
              <a:t>5G PG is a comprehensive end-to-end testbed infrastructure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elying of multiple layers of infrastructure and software components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nabling direct integration of third party components and apps</a:t>
            </a:r>
          </a:p>
          <a:p>
            <a:pPr lvl="1"/>
            <a:r>
              <a:rPr lang="en-US" dirty="0" smtClean="0"/>
              <a:t>Enabling demonstration and validation  of end-to-end use cases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5G PG relies on the following major layers </a:t>
            </a:r>
          </a:p>
          <a:p>
            <a:pPr lvl="1"/>
            <a:r>
              <a:rPr lang="en-US" dirty="0" smtClean="0"/>
              <a:t>An outdoor test field infrastructure</a:t>
            </a:r>
          </a:p>
          <a:p>
            <a:pPr lvl="1"/>
            <a:r>
              <a:rPr lang="en-US" dirty="0" smtClean="0"/>
              <a:t>An indoor test field infrastructure</a:t>
            </a:r>
          </a:p>
          <a:p>
            <a:pPr lvl="1"/>
            <a:r>
              <a:rPr lang="en-US" dirty="0" smtClean="0"/>
              <a:t>A network infrastructure</a:t>
            </a:r>
          </a:p>
          <a:p>
            <a:pPr lvl="1"/>
            <a:r>
              <a:rPr lang="en-US" dirty="0" smtClean="0"/>
              <a:t>A large set of components managing the network infrastructure</a:t>
            </a:r>
          </a:p>
          <a:p>
            <a:pPr lvl="1"/>
            <a:r>
              <a:rPr lang="en-US" dirty="0" smtClean="0"/>
              <a:t>A layer of software components enabling 5G connectivity </a:t>
            </a:r>
          </a:p>
          <a:p>
            <a:pPr lvl="1"/>
            <a:r>
              <a:rPr lang="en-US" dirty="0" smtClean="0"/>
              <a:t>A layer of software application enablers </a:t>
            </a:r>
          </a:p>
          <a:p>
            <a:pPr lvl="2"/>
            <a:r>
              <a:rPr lang="en-US" dirty="0" smtClean="0"/>
              <a:t>(massive IoT, enhanced broadband and low delay support)</a:t>
            </a:r>
          </a:p>
          <a:p>
            <a:pPr lvl="1"/>
            <a:r>
              <a:rPr lang="en-US" dirty="0" smtClean="0"/>
              <a:t>A set of generic applications, enabling the easy demonstration of use cases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5G Playground?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51" y="5214188"/>
            <a:ext cx="358419" cy="594413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6228184" y="3350620"/>
            <a:ext cx="2854856" cy="887689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Infrastructure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 Layer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448" y="3370570"/>
            <a:ext cx="1343818" cy="847787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6228184" y="2650882"/>
            <a:ext cx="2854856" cy="650324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5G Connectivity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6228184" y="2061902"/>
            <a:ext cx="2854856" cy="528809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Software 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Enablers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228184" y="1153647"/>
            <a:ext cx="2854856" cy="887689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Generic Applications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344" y="2692016"/>
            <a:ext cx="1420883" cy="60238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343" y="2119649"/>
            <a:ext cx="1471103" cy="47106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021" y="1210249"/>
            <a:ext cx="1013747" cy="806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266" y="4303474"/>
            <a:ext cx="1142606" cy="77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512" y="5181866"/>
            <a:ext cx="894546" cy="711810"/>
          </a:xfrm>
          <a:prstGeom prst="rect">
            <a:avLst/>
          </a:prstGeom>
        </p:spPr>
      </p:pic>
      <p:sp>
        <p:nvSpPr>
          <p:cNvPr id="21" name="Footer Placeholder 3"/>
          <p:cNvSpPr txBox="1">
            <a:spLocks/>
          </p:cNvSpPr>
          <p:nvPr/>
        </p:nvSpPr>
        <p:spPr>
          <a:xfrm>
            <a:off x="600462" y="6557948"/>
            <a:ext cx="8241394" cy="2353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rgbClr val="C7C9CA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3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767" y="2924944"/>
            <a:ext cx="3642233" cy="277797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Key to the 5G success is the integration of wide areas outdoors with indoor deployments with the same or different administration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outdoor deployment is designed to enable:</a:t>
            </a:r>
          </a:p>
          <a:p>
            <a:pPr lvl="1"/>
            <a:r>
              <a:rPr lang="en-US" dirty="0" smtClean="0"/>
              <a:t>Enhanced mobile broadband with high capacity 5G </a:t>
            </a:r>
            <a:r>
              <a:rPr lang="en-US" dirty="0" err="1" smtClean="0"/>
              <a:t>gNBs</a:t>
            </a:r>
            <a:r>
              <a:rPr lang="en-US" dirty="0" smtClean="0"/>
              <a:t> and </a:t>
            </a:r>
            <a:r>
              <a:rPr lang="en-US" dirty="0" err="1" smtClean="0"/>
              <a:t>mmWave</a:t>
            </a:r>
            <a:r>
              <a:rPr lang="en-US" dirty="0" smtClean="0"/>
              <a:t> backhauling</a:t>
            </a:r>
          </a:p>
          <a:p>
            <a:pPr lvl="1"/>
            <a:r>
              <a:rPr lang="en-US" dirty="0" smtClean="0"/>
              <a:t>Wide area connectivity for IoT overlays</a:t>
            </a:r>
          </a:p>
          <a:p>
            <a:pPr lvl="1"/>
            <a:r>
              <a:rPr lang="en-US" dirty="0" smtClean="0"/>
              <a:t>Seamless outdoor-indoor handovers (with same or different operators)</a:t>
            </a:r>
            <a:endParaRPr lang="de-DE" dirty="0" smtClean="0"/>
          </a:p>
          <a:p>
            <a:pPr lvl="1"/>
            <a:endParaRPr lang="en-US" dirty="0"/>
          </a:p>
          <a:p>
            <a:r>
              <a:rPr lang="en-US" dirty="0" smtClean="0"/>
              <a:t>The indoor deployment is available since Nov 2017</a:t>
            </a:r>
          </a:p>
          <a:p>
            <a:r>
              <a:rPr lang="en-US" dirty="0" smtClean="0"/>
              <a:t>The outdoor environment is planned for Sept. 2018</a:t>
            </a:r>
          </a:p>
          <a:p>
            <a:pPr lvl="1"/>
            <a:r>
              <a:rPr lang="en-US" dirty="0" smtClean="0"/>
              <a:t>A wide area network base station for 700MHz and 3,5GHz</a:t>
            </a:r>
            <a:endParaRPr lang="en-US" dirty="0"/>
          </a:p>
          <a:p>
            <a:pPr lvl="1"/>
            <a:r>
              <a:rPr lang="en-US" dirty="0" smtClean="0"/>
              <a:t>2 small cells in 2,6GHz with edge computing capabilities</a:t>
            </a:r>
          </a:p>
          <a:p>
            <a:pPr lvl="1"/>
            <a:r>
              <a:rPr lang="en-US" dirty="0" smtClean="0"/>
              <a:t>60Ghz wireless backhaul</a:t>
            </a:r>
          </a:p>
          <a:p>
            <a:pPr lvl="1"/>
            <a:r>
              <a:rPr lang="en-US" dirty="0" smtClean="0"/>
              <a:t>Automatic deployment of customized slices for use cases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5G Playground: Heterogeneous outdoor/indoor islands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10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54" y="2710813"/>
            <a:ext cx="3744916" cy="31099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factory shop-floor communication is meant to test the feasibility for 5G to replace existing wireless and wired private networks with 5G communication </a:t>
            </a:r>
          </a:p>
          <a:p>
            <a:pPr lvl="1"/>
            <a:r>
              <a:rPr lang="en-US" dirty="0" smtClean="0"/>
              <a:t>Embedding of the 5G in the existing processes is essential</a:t>
            </a:r>
          </a:p>
          <a:p>
            <a:endParaRPr lang="en-US" dirty="0"/>
          </a:p>
          <a:p>
            <a:r>
              <a:rPr lang="en-US" dirty="0" smtClean="0"/>
              <a:t>The Shop-Floor is planned to November 2018 and includes:</a:t>
            </a:r>
          </a:p>
          <a:p>
            <a:pPr lvl="1"/>
            <a:r>
              <a:rPr lang="en-US" dirty="0" smtClean="0"/>
              <a:t>Integration of software PLCs with test factory appliances</a:t>
            </a:r>
          </a:p>
          <a:p>
            <a:pPr lvl="1"/>
            <a:r>
              <a:rPr lang="en-US" dirty="0" smtClean="0"/>
              <a:t>Establishment of reliable low-latency communication </a:t>
            </a:r>
          </a:p>
          <a:p>
            <a:pPr lvl="1"/>
            <a:r>
              <a:rPr lang="en-US" dirty="0" smtClean="0"/>
              <a:t>Support for IP and non-IP data exchange with remote servers</a:t>
            </a:r>
          </a:p>
          <a:p>
            <a:pPr lvl="1"/>
            <a:r>
              <a:rPr lang="en-US" dirty="0" smtClean="0"/>
              <a:t>Device and connectivity management </a:t>
            </a:r>
          </a:p>
          <a:p>
            <a:pPr lvl="1"/>
            <a:endParaRPr lang="de-D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 5G environment designed for factory shop-floor communication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Ultra-Reliable Low-Latency Communication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009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817725"/>
            <a:ext cx="3898409" cy="256347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To extend a network capacity to a specific location, one of the most attractive use cases is to make the network nomadic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The nomadic edge network is designed to test the feasibility of such a solution for 5G networks:</a:t>
            </a:r>
          </a:p>
          <a:p>
            <a:pPr lvl="1"/>
            <a:r>
              <a:rPr lang="en-US" dirty="0" smtClean="0"/>
              <a:t>Spectrum usage around the nomadic edge node (licensed and unlicensed)</a:t>
            </a:r>
          </a:p>
          <a:p>
            <a:pPr lvl="1"/>
            <a:r>
              <a:rPr lang="en-US" dirty="0" smtClean="0"/>
              <a:t>Connectivity of the devices to the edge node</a:t>
            </a:r>
          </a:p>
          <a:p>
            <a:pPr lvl="1"/>
            <a:r>
              <a:rPr lang="en-US" dirty="0" smtClean="0"/>
              <a:t>Power management </a:t>
            </a:r>
          </a:p>
          <a:p>
            <a:pPr lvl="1"/>
            <a:r>
              <a:rPr lang="en-US" dirty="0" smtClean="0"/>
              <a:t>Local offloading of the communication</a:t>
            </a:r>
          </a:p>
          <a:p>
            <a:pPr lvl="1"/>
            <a:r>
              <a:rPr lang="en-US" dirty="0" smtClean="0"/>
              <a:t>Backhaul selection between satellite and available terrestrial operators</a:t>
            </a:r>
          </a:p>
          <a:p>
            <a:pPr lvl="1"/>
            <a:r>
              <a:rPr lang="en-US" dirty="0" smtClean="0"/>
              <a:t>Communication over unreliable wireless backhaul</a:t>
            </a:r>
          </a:p>
          <a:p>
            <a:pPr lvl="1"/>
            <a:r>
              <a:rPr lang="en-US" dirty="0" smtClean="0"/>
              <a:t>Application of the nomadic node for eHealth scenarios</a:t>
            </a:r>
          </a:p>
          <a:p>
            <a:pPr lvl="1"/>
            <a:endParaRPr lang="en-US" dirty="0"/>
          </a:p>
          <a:p>
            <a:r>
              <a:rPr lang="en-US" dirty="0" smtClean="0"/>
              <a:t>The nomadic edge node is planned for Nov. 2018:</a:t>
            </a:r>
          </a:p>
          <a:p>
            <a:pPr lvl="1"/>
            <a:r>
              <a:rPr lang="en-US" dirty="0" smtClean="0"/>
              <a:t>A mobile network within a vehicle </a:t>
            </a:r>
          </a:p>
          <a:p>
            <a:pPr lvl="1"/>
            <a:r>
              <a:rPr lang="en-US" dirty="0" smtClean="0"/>
              <a:t>Licensed and unlicensed 5G/LTE+ connectivity</a:t>
            </a:r>
          </a:p>
          <a:p>
            <a:pPr lvl="1"/>
            <a:r>
              <a:rPr lang="en-US" dirty="0" smtClean="0"/>
              <a:t>Dynamic SD-WAN solution for terrestrial and satellite</a:t>
            </a:r>
          </a:p>
          <a:p>
            <a:pPr lvl="1"/>
            <a:r>
              <a:rPr lang="en-US" dirty="0" smtClean="0"/>
              <a:t>Proxy connectivity through the </a:t>
            </a:r>
            <a:r>
              <a:rPr lang="en-US" dirty="0"/>
              <a:t>o</a:t>
            </a:r>
            <a:r>
              <a:rPr lang="en-US" dirty="0" smtClean="0"/>
              <a:t>utdoor deployment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Nomadic Edge Network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6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942502"/>
            <a:ext cx="3531367" cy="288316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For automotive use cases to be successful, the limit connectivity cases have to be also supported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automotive testbed island is enabling remote communication from and to the cars for:</a:t>
            </a:r>
          </a:p>
          <a:p>
            <a:pPr lvl="1"/>
            <a:r>
              <a:rPr lang="en-US" dirty="0" smtClean="0"/>
              <a:t>Multimedia delivery to the car</a:t>
            </a:r>
          </a:p>
          <a:p>
            <a:pPr lvl="1"/>
            <a:r>
              <a:rPr lang="en-US" dirty="0" smtClean="0"/>
              <a:t>Data acquisition aggregation and transmission (video included)</a:t>
            </a:r>
          </a:p>
          <a:p>
            <a:pPr lvl="1"/>
            <a:r>
              <a:rPr lang="en-US" dirty="0" smtClean="0"/>
              <a:t>Low delay critical information (e.g. for remote steering)</a:t>
            </a:r>
          </a:p>
          <a:p>
            <a:pPr lvl="1"/>
            <a:endParaRPr lang="en-US" dirty="0"/>
          </a:p>
          <a:p>
            <a:r>
              <a:rPr lang="en-US" dirty="0" smtClean="0"/>
              <a:t>The automotive island is planned (due Jan 2019) to include:</a:t>
            </a:r>
          </a:p>
          <a:p>
            <a:pPr lvl="1"/>
            <a:r>
              <a:rPr lang="en-US" dirty="0" smtClean="0"/>
              <a:t>Coverage of the underground parking lot with 3.5GHz base stations</a:t>
            </a:r>
          </a:p>
          <a:p>
            <a:pPr lvl="1"/>
            <a:r>
              <a:rPr lang="en-US" dirty="0" smtClean="0"/>
              <a:t>A single edge computing node connecting the base stations</a:t>
            </a:r>
          </a:p>
          <a:p>
            <a:pPr lvl="1"/>
            <a:r>
              <a:rPr lang="en-US" dirty="0" smtClean="0"/>
              <a:t>A multi-slice core network optimized for:</a:t>
            </a:r>
          </a:p>
          <a:p>
            <a:pPr lvl="2"/>
            <a:r>
              <a:rPr lang="en-US" dirty="0" smtClean="0"/>
              <a:t>Video data acquisition and dissemination</a:t>
            </a:r>
          </a:p>
          <a:p>
            <a:pPr lvl="2"/>
            <a:r>
              <a:rPr lang="en-US" dirty="0" smtClean="0"/>
              <a:t>Low delay, ultra-reliable communication</a:t>
            </a:r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5G Playground: Automotive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69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830311"/>
            <a:ext cx="3400051" cy="203558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To test the efficiency of 5G as well as of nomadic deployments, opening up the environment to a massive number of users represents the first step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The dense urban area deployment is meant to test:</a:t>
            </a:r>
          </a:p>
          <a:p>
            <a:pPr lvl="1"/>
            <a:r>
              <a:rPr lang="en-US" dirty="0" smtClean="0"/>
              <a:t>Providing 5G-like connectivity to today’s phones (5G over </a:t>
            </a:r>
            <a:r>
              <a:rPr lang="en-US" dirty="0" err="1" smtClean="0"/>
              <a:t>WiFi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Test network capacity with existing radio technologies</a:t>
            </a:r>
          </a:p>
          <a:p>
            <a:pPr lvl="1"/>
            <a:r>
              <a:rPr lang="en-US" dirty="0" smtClean="0"/>
              <a:t>The establishment of a wireless only infrastructure </a:t>
            </a:r>
          </a:p>
          <a:p>
            <a:pPr lvl="1"/>
            <a:r>
              <a:rPr lang="en-US" dirty="0" smtClean="0"/>
              <a:t>Assessing the live trialing with open access</a:t>
            </a:r>
          </a:p>
          <a:p>
            <a:pPr lvl="1"/>
            <a:endParaRPr lang="en-US" dirty="0"/>
          </a:p>
          <a:p>
            <a:r>
              <a:rPr lang="en-US" dirty="0" smtClean="0"/>
              <a:t>The outdoor deployment is planned for the Berlin Festival of Lights 2019</a:t>
            </a:r>
          </a:p>
          <a:p>
            <a:pPr lvl="1"/>
            <a:r>
              <a:rPr lang="en-US" dirty="0" smtClean="0"/>
              <a:t>Non-3GPP (</a:t>
            </a:r>
            <a:r>
              <a:rPr lang="en-US" dirty="0" err="1" smtClean="0"/>
              <a:t>WiFi</a:t>
            </a:r>
            <a:r>
              <a:rPr lang="en-US" dirty="0" smtClean="0"/>
              <a:t>) access for the front-end to allow popular usage</a:t>
            </a:r>
          </a:p>
          <a:p>
            <a:pPr lvl="1"/>
            <a:r>
              <a:rPr lang="en-US" dirty="0" smtClean="0"/>
              <a:t>5G specific authentication and authorization over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 err="1" smtClean="0"/>
              <a:t>mmWave</a:t>
            </a:r>
            <a:r>
              <a:rPr lang="en-US" dirty="0" smtClean="0"/>
              <a:t> backhaul for wireless connected nodes</a:t>
            </a:r>
          </a:p>
          <a:p>
            <a:pPr lvl="1"/>
            <a:r>
              <a:rPr lang="en-US" dirty="0" smtClean="0"/>
              <a:t>A single-hop high capacity core network</a:t>
            </a:r>
          </a:p>
          <a:p>
            <a:pPr lvl="1"/>
            <a:r>
              <a:rPr lang="en-US" dirty="0" smtClean="0"/>
              <a:t>A comprehensive monitoring and assessment solution</a:t>
            </a:r>
          </a:p>
          <a:p>
            <a:pPr lvl="1"/>
            <a:r>
              <a:rPr lang="en-US" dirty="0" smtClean="0"/>
              <a:t>Live testing of security and reliability management features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5G Playground: Dense Urban Area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7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4194" y="1196753"/>
            <a:ext cx="6579906" cy="46289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indoor enterprise network of Fraunhofer FOKUS provides the following independent infrastructures:</a:t>
            </a:r>
          </a:p>
          <a:p>
            <a:pPr lvl="1"/>
            <a:r>
              <a:rPr lang="en-US" sz="1600" dirty="0" smtClean="0"/>
              <a:t>An indoor 5G/LTE/NB IoT network with dedicated network slices</a:t>
            </a:r>
          </a:p>
          <a:p>
            <a:pPr lvl="2"/>
            <a:r>
              <a:rPr lang="en-US" sz="1400" dirty="0" smtClean="0"/>
              <a:t>Enabling the demonstration of comprehensive use cases in a more controlled environment</a:t>
            </a:r>
          </a:p>
          <a:p>
            <a:pPr lvl="2"/>
            <a:r>
              <a:rPr lang="en-US" sz="1400" dirty="0" smtClean="0"/>
              <a:t>Enabling the evaluation of applications and components in a dedicated networks</a:t>
            </a:r>
          </a:p>
          <a:p>
            <a:pPr lvl="2"/>
            <a:r>
              <a:rPr lang="en-US" sz="1400" dirty="0" smtClean="0"/>
              <a:t>Supporting indoor/outdoor handovers</a:t>
            </a:r>
          </a:p>
          <a:p>
            <a:pPr marL="357080" lvl="2" indent="0">
              <a:buNone/>
            </a:pPr>
            <a:endParaRPr lang="en-US" sz="1400" dirty="0" smtClean="0"/>
          </a:p>
          <a:p>
            <a:pPr lvl="1"/>
            <a:r>
              <a:rPr lang="en-US" sz="1600" dirty="0" smtClean="0"/>
              <a:t>A benchmarking environment</a:t>
            </a:r>
          </a:p>
          <a:p>
            <a:pPr lvl="2"/>
            <a:r>
              <a:rPr lang="en-US" sz="1400" dirty="0" smtClean="0"/>
              <a:t>Enabling the injection of different workloads in isolated conditions</a:t>
            </a:r>
          </a:p>
          <a:p>
            <a:pPr lvl="3"/>
            <a:r>
              <a:rPr lang="en-US" sz="1600" dirty="0" smtClean="0"/>
              <a:t>Synthetic workloads with different data load and mobility</a:t>
            </a:r>
          </a:p>
          <a:p>
            <a:pPr lvl="3"/>
            <a:r>
              <a:rPr lang="en-US" sz="1600" dirty="0" smtClean="0"/>
              <a:t>Massive IoT </a:t>
            </a:r>
          </a:p>
          <a:p>
            <a:pPr lvl="3"/>
            <a:r>
              <a:rPr lang="en-US" sz="1600" dirty="0" smtClean="0"/>
              <a:t>Multimedia with real data traffic injections</a:t>
            </a:r>
          </a:p>
          <a:p>
            <a:pPr lvl="2"/>
            <a:r>
              <a:rPr lang="en-US" sz="1400" dirty="0"/>
              <a:t>Producing comprehensive automated evaluations</a:t>
            </a:r>
          </a:p>
          <a:p>
            <a:pPr lvl="2"/>
            <a:r>
              <a:rPr lang="en-US" sz="1400" dirty="0" smtClean="0"/>
              <a:t>Immediate feedback loop: results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customization 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redeployment</a:t>
            </a:r>
          </a:p>
          <a:p>
            <a:pPr lvl="2"/>
            <a:endParaRPr lang="en-US" dirty="0" smtClean="0"/>
          </a:p>
          <a:p>
            <a:pPr lvl="1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Indoor enterprise network</a:t>
            </a:r>
            <a:endParaRPr lang="de-DE" dirty="0"/>
          </a:p>
        </p:txBody>
      </p:sp>
      <p:grpSp>
        <p:nvGrpSpPr>
          <p:cNvPr id="9" name="Group 8"/>
          <p:cNvGrpSpPr/>
          <p:nvPr/>
        </p:nvGrpSpPr>
        <p:grpSpPr>
          <a:xfrm>
            <a:off x="6920775" y="2123073"/>
            <a:ext cx="2033818" cy="3375987"/>
            <a:chOff x="9227699" y="1687764"/>
            <a:chExt cx="2711757" cy="4501316"/>
          </a:xfrm>
        </p:grpSpPr>
        <p:pic>
          <p:nvPicPr>
            <p:cNvPr id="1026" name="Picture 2" descr="a8d42523-1342-4b86-9785-d9b5401a4652@foku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87" b="20191"/>
            <a:stretch/>
          </p:blipFill>
          <p:spPr bwMode="auto">
            <a:xfrm rot="5400000">
              <a:off x="9598981" y="2860421"/>
              <a:ext cx="3513131" cy="116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7256e864-b43a-4bcf-9a3c-6395b7475087@foku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6" b="16007"/>
            <a:stretch/>
          </p:blipFill>
          <p:spPr bwMode="auto">
            <a:xfrm rot="5400000">
              <a:off x="8661080" y="2882272"/>
              <a:ext cx="2796365" cy="166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7049"/>
            <a:stretch/>
          </p:blipFill>
          <p:spPr>
            <a:xfrm>
              <a:off x="9665177" y="4315161"/>
              <a:ext cx="1512028" cy="1873919"/>
            </a:xfrm>
            <a:prstGeom prst="rect">
              <a:avLst/>
            </a:prstGeom>
          </p:spPr>
        </p:pic>
      </p:grp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5G ecosystem takes advantage of these changes when implementing the network functions able to seize the infrastructure advantages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Communication can be executed through dedicated networks</a:t>
            </a:r>
          </a:p>
          <a:p>
            <a:pPr lvl="1"/>
            <a:r>
              <a:rPr lang="en-US" dirty="0" smtClean="0"/>
              <a:t>Using the same network functions</a:t>
            </a:r>
          </a:p>
          <a:p>
            <a:pPr lvl="1"/>
            <a:r>
              <a:rPr lang="en-US" dirty="0" smtClean="0"/>
              <a:t>Customized for the needs of the use cases</a:t>
            </a:r>
          </a:p>
          <a:p>
            <a:r>
              <a:rPr lang="en-US" dirty="0" smtClean="0"/>
              <a:t>Network functions can be placed in different network locations</a:t>
            </a:r>
          </a:p>
          <a:p>
            <a:pPr lvl="1"/>
            <a:r>
              <a:rPr lang="en-US" dirty="0" smtClean="0"/>
              <a:t>Providing differentiated services, security and resilience</a:t>
            </a:r>
          </a:p>
          <a:p>
            <a:r>
              <a:rPr lang="en-US" dirty="0" smtClean="0"/>
              <a:t>Local access networks can use carrier-grade network technologies</a:t>
            </a:r>
          </a:p>
          <a:p>
            <a:pPr lvl="1"/>
            <a:r>
              <a:rPr lang="en-US" dirty="0" smtClean="0"/>
              <a:t>Addressing the vertical requirements with the same technologies</a:t>
            </a:r>
          </a:p>
          <a:p>
            <a:pPr lvl="1"/>
            <a:r>
              <a:rPr lang="en-US" dirty="0" smtClean="0"/>
              <a:t>Enables anybody with communication requirements to install a network</a:t>
            </a:r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Major Advantages of the 5G evolution</a:t>
            </a:r>
            <a:endParaRPr lang="de-DE" dirty="0"/>
          </a:p>
        </p:txBody>
      </p:sp>
      <p:grpSp>
        <p:nvGrpSpPr>
          <p:cNvPr id="92" name="Group 91"/>
          <p:cNvGrpSpPr/>
          <p:nvPr/>
        </p:nvGrpSpPr>
        <p:grpSpPr>
          <a:xfrm>
            <a:off x="120194" y="4221088"/>
            <a:ext cx="9006195" cy="1956925"/>
            <a:chOff x="30301" y="4132052"/>
            <a:chExt cx="9247713" cy="2117969"/>
          </a:xfrm>
        </p:grpSpPr>
        <p:grpSp>
          <p:nvGrpSpPr>
            <p:cNvPr id="49" name="Group 48"/>
            <p:cNvGrpSpPr/>
            <p:nvPr/>
          </p:nvGrpSpPr>
          <p:grpSpPr>
            <a:xfrm>
              <a:off x="30301" y="4132052"/>
              <a:ext cx="9247713" cy="2117969"/>
              <a:chOff x="30301" y="4132052"/>
              <a:chExt cx="9247713" cy="211796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1939053" y="4945254"/>
                <a:ext cx="1618551" cy="572960"/>
              </a:xfrm>
              <a:prstGeom prst="ellipse">
                <a:avLst/>
              </a:prstGeom>
              <a:solidFill>
                <a:srgbClr val="FFE7C9"/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017782" y="4132052"/>
                <a:ext cx="1884106" cy="1751161"/>
              </a:xfrm>
              <a:prstGeom prst="roundRect">
                <a:avLst>
                  <a:gd name="adj" fmla="val 134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120194" y="5363867"/>
                <a:ext cx="1678749" cy="389523"/>
              </a:xfrm>
              <a:prstGeom prst="roundRect">
                <a:avLst>
                  <a:gd name="adj" fmla="val 0"/>
                </a:avLst>
              </a:prstGeom>
              <a:solidFill>
                <a:srgbClr val="F18700">
                  <a:lumMod val="20000"/>
                  <a:lumOff val="80000"/>
                </a:srgbClr>
              </a:solidFill>
              <a:ln w="19050" cap="flat" cmpd="sng" algn="ctr">
                <a:solidFill>
                  <a:srgbClr val="F18700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Infrastructure</a:t>
                </a: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23943" y="5151467"/>
                <a:ext cx="654071" cy="795145"/>
              </a:xfrm>
              <a:prstGeom prst="rect">
                <a:avLst/>
              </a:prstGeom>
            </p:spPr>
          </p:pic>
          <p:sp>
            <p:nvSpPr>
              <p:cNvPr id="54" name="Oval 53"/>
              <p:cNvSpPr/>
              <p:nvPr/>
            </p:nvSpPr>
            <p:spPr>
              <a:xfrm>
                <a:off x="5294032" y="4921856"/>
                <a:ext cx="1618551" cy="572960"/>
              </a:xfrm>
              <a:prstGeom prst="ellipse">
                <a:avLst/>
              </a:prstGeom>
              <a:solidFill>
                <a:srgbClr val="FFE7C9"/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pic>
            <p:nvPicPr>
              <p:cNvPr id="55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0835" y="4890555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56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0933" y="4737477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57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7502" y="4649813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58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1643" y="4809977"/>
                <a:ext cx="321864" cy="581921"/>
              </a:xfrm>
              <a:prstGeom prst="rect">
                <a:avLst/>
              </a:prstGeom>
            </p:spPr>
          </p:pic>
          <p:sp>
            <p:nvSpPr>
              <p:cNvPr id="59" name="TextBox 12"/>
              <p:cNvSpPr txBox="1"/>
              <p:nvPr/>
            </p:nvSpPr>
            <p:spPr>
              <a:xfrm>
                <a:off x="4892197" y="5495554"/>
                <a:ext cx="237727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Verdana"/>
                    <a:ea typeface="Arial Unicode MS" pitchFamily="34" charset="-128"/>
                    <a:cs typeface="Arial Unicode MS" pitchFamily="34" charset="-128"/>
                  </a:rPr>
                  <a:t>Fixed or Mobile/ Backhaul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Verdana"/>
                    <a:ea typeface="Arial Unicode MS" pitchFamily="34" charset="-128"/>
                    <a:cs typeface="Arial Unicode MS" pitchFamily="34" charset="-128"/>
                  </a:rPr>
                  <a:t>Wide Area Network</a:t>
                </a: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3506280" y="4541582"/>
                <a:ext cx="1429219" cy="1341631"/>
              </a:xfrm>
              <a:prstGeom prst="roundRect">
                <a:avLst>
                  <a:gd name="adj" fmla="val 134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3602384" y="5387748"/>
                <a:ext cx="1237013" cy="410236"/>
              </a:xfrm>
              <a:prstGeom prst="roundRect">
                <a:avLst>
                  <a:gd name="adj" fmla="val 0"/>
                </a:avLst>
              </a:prstGeom>
              <a:solidFill>
                <a:srgbClr val="F18700">
                  <a:lumMod val="20000"/>
                  <a:lumOff val="80000"/>
                </a:srgbClr>
              </a:solidFill>
              <a:ln w="19050" cap="flat" cmpd="sng" algn="ctr">
                <a:solidFill>
                  <a:srgbClr val="F18700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Infrastructure</a:t>
                </a: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55434" y="5438792"/>
                <a:ext cx="485798" cy="590578"/>
              </a:xfrm>
              <a:prstGeom prst="rect">
                <a:avLst/>
              </a:prstGeom>
            </p:spPr>
          </p:pic>
          <p:pic>
            <p:nvPicPr>
              <p:cNvPr id="63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5856" y="4913953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64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5954" y="4760875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65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2523" y="4673211"/>
                <a:ext cx="321864" cy="581921"/>
              </a:xfrm>
              <a:prstGeom prst="rect">
                <a:avLst/>
              </a:prstGeom>
            </p:spPr>
          </p:pic>
          <p:pic>
            <p:nvPicPr>
              <p:cNvPr id="66" name="Bild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6664" y="4833375"/>
                <a:ext cx="321864" cy="581921"/>
              </a:xfrm>
              <a:prstGeom prst="rect">
                <a:avLst/>
              </a:prstGeom>
            </p:spPr>
          </p:pic>
          <p:sp>
            <p:nvSpPr>
              <p:cNvPr id="67" name="TextBox 12"/>
              <p:cNvSpPr txBox="1"/>
              <p:nvPr/>
            </p:nvSpPr>
            <p:spPr>
              <a:xfrm>
                <a:off x="1554960" y="5518952"/>
                <a:ext cx="23772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F0AB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Verdana"/>
                    <a:ea typeface="Arial Unicode MS" pitchFamily="34" charset="-128"/>
                    <a:cs typeface="Arial Unicode MS" pitchFamily="34" charset="-128"/>
                  </a:rPr>
                  <a:t>Local Access Network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927190" y="4760875"/>
                <a:ext cx="930556" cy="1084805"/>
              </a:xfrm>
              <a:prstGeom prst="roundRect">
                <a:avLst>
                  <a:gd name="adj" fmla="val 134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1012119" y="5387748"/>
                <a:ext cx="760698" cy="410236"/>
              </a:xfrm>
              <a:prstGeom prst="roundRect">
                <a:avLst>
                  <a:gd name="adj" fmla="val 0"/>
                </a:avLst>
              </a:prstGeom>
              <a:solidFill>
                <a:srgbClr val="F18700">
                  <a:lumMod val="20000"/>
                  <a:lumOff val="80000"/>
                </a:srgbClr>
              </a:solidFill>
              <a:ln w="19050" cap="flat" cmpd="sng" algn="ctr">
                <a:solidFill>
                  <a:srgbClr val="F18700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Infrastructure</a:t>
                </a: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30301" y="4973681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116497" y="5081668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202693" y="5189655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288889" y="5297642"/>
                <a:ext cx="437524" cy="566240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5400" dir="2700000">
                  <a:srgbClr val="000000">
                    <a:alpha val="4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ＭＳ Ｐゴシック" pitchFamily="46" charset="-128"/>
                    <a:cs typeface="+mn-cs"/>
                  </a:rPr>
                  <a:t>UE</a:t>
                </a:r>
                <a:endPara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894241" y="5863882"/>
                <a:ext cx="9583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Fog Nodes</a:t>
                </a:r>
                <a:endParaRPr kumimoji="0" lang="de-D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688644" y="5903724"/>
                <a:ext cx="10429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Edge Nodes</a:t>
                </a:r>
                <a:endParaRPr kumimoji="0" lang="de-D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408533" y="5942244"/>
                <a:ext cx="11873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Central Cloud</a:t>
                </a:r>
                <a:endParaRPr kumimoji="0" lang="de-D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7" name="Rounded Rectangle 76"/>
            <p:cNvSpPr/>
            <p:nvPr/>
          </p:nvSpPr>
          <p:spPr>
            <a:xfrm>
              <a:off x="8115348" y="4742986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8030273" y="4941935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790363" y="4802993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3595146" y="4965041"/>
              <a:ext cx="451152" cy="331371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714147" y="5006574"/>
              <a:ext cx="451152" cy="331371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4183864" y="4963008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4298136" y="5006574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103588" y="5035847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1001374" y="4972466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3613032" y="4555182"/>
              <a:ext cx="415380" cy="353708"/>
            </a:xfrm>
            <a:prstGeom prst="roundRect">
              <a:avLst/>
            </a:prstGeom>
            <a:solidFill>
              <a:srgbClr val="0D4797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3732033" y="4596715"/>
              <a:ext cx="415380" cy="353708"/>
            </a:xfrm>
            <a:prstGeom prst="roundRect">
              <a:avLst/>
            </a:prstGeom>
            <a:solidFill>
              <a:srgbClr val="0D4797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249979" y="4575441"/>
              <a:ext cx="463578" cy="353708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7202681" y="4890555"/>
              <a:ext cx="445164" cy="353708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8293168" y="4461699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7962948" y="4577866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6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4194" y="1268761"/>
            <a:ext cx="8235122" cy="4556904"/>
          </a:xfrm>
        </p:spPr>
        <p:txBody>
          <a:bodyPr/>
          <a:lstStyle/>
          <a:p>
            <a:r>
              <a:rPr lang="en-US" dirty="0" smtClean="0"/>
              <a:t>Based on the existing infrastructure of TU Berlin and Fraunhofer</a:t>
            </a:r>
          </a:p>
          <a:p>
            <a:r>
              <a:rPr lang="en-US" dirty="0" smtClean="0"/>
              <a:t>Mostly based on fiberglass and wireless bridges (mm-wave and optical) (not depicted)</a:t>
            </a:r>
          </a:p>
          <a:p>
            <a:r>
              <a:rPr lang="en-US" dirty="0" smtClean="0"/>
              <a:t>Based on a distributed set of &gt;10Gb Ethernet switches (not depicted)</a:t>
            </a:r>
          </a:p>
          <a:p>
            <a:r>
              <a:rPr lang="en-US" dirty="0" smtClean="0"/>
              <a:t>With compute capabilities in the macro-nodes (medium scale data centers) with own storage</a:t>
            </a:r>
          </a:p>
          <a:p>
            <a:r>
              <a:rPr lang="en-US" dirty="0" smtClean="0"/>
              <a:t>Edge data centers co-located with the micro- base stations with own storage</a:t>
            </a:r>
          </a:p>
          <a:p>
            <a:r>
              <a:rPr lang="en-US" dirty="0" smtClean="0"/>
              <a:t>Connectivity to the DTAG optical fiber backbone via </a:t>
            </a:r>
            <a:r>
              <a:rPr lang="en-US" dirty="0" err="1" smtClean="0"/>
              <a:t>Winterfeldstrasse</a:t>
            </a:r>
            <a:r>
              <a:rPr lang="en-US" dirty="0" smtClean="0"/>
              <a:t>/DTAG</a:t>
            </a:r>
          </a:p>
          <a:p>
            <a:pPr marL="0" indent="0">
              <a:buNone/>
            </a:pPr>
            <a:endParaRPr lang="en-US" dirty="0" smtClean="0"/>
          </a:p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Basic Network Infrastructure</a:t>
            </a:r>
            <a:endParaRPr lang="de-DE" dirty="0"/>
          </a:p>
        </p:txBody>
      </p:sp>
      <p:grpSp>
        <p:nvGrpSpPr>
          <p:cNvPr id="9" name="Group 8"/>
          <p:cNvGrpSpPr/>
          <p:nvPr/>
        </p:nvGrpSpPr>
        <p:grpSpPr>
          <a:xfrm>
            <a:off x="3491880" y="3356993"/>
            <a:ext cx="4248472" cy="2880320"/>
            <a:chOff x="3203848" y="3335673"/>
            <a:chExt cx="5166276" cy="3501973"/>
          </a:xfrm>
        </p:grpSpPr>
        <p:grpSp>
          <p:nvGrpSpPr>
            <p:cNvPr id="7" name="Group 6"/>
            <p:cNvGrpSpPr/>
            <p:nvPr/>
          </p:nvGrpSpPr>
          <p:grpSpPr>
            <a:xfrm>
              <a:off x="3203848" y="3335673"/>
              <a:ext cx="4272733" cy="3400485"/>
              <a:chOff x="4312931" y="1780723"/>
              <a:chExt cx="4462059" cy="3742882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2931" y="1780723"/>
                <a:ext cx="4462059" cy="3742882"/>
              </a:xfrm>
              <a:prstGeom prst="rect">
                <a:avLst/>
              </a:prstGeom>
            </p:spPr>
          </p:pic>
          <p:grpSp>
            <p:nvGrpSpPr>
              <p:cNvPr id="68" name="Group 67"/>
              <p:cNvGrpSpPr/>
              <p:nvPr/>
            </p:nvGrpSpPr>
            <p:grpSpPr>
              <a:xfrm>
                <a:off x="4911424" y="2843928"/>
                <a:ext cx="469013" cy="407217"/>
                <a:chOff x="3053885" y="1510192"/>
                <a:chExt cx="647133" cy="599732"/>
              </a:xfrm>
            </p:grpSpPr>
            <p:cxnSp>
              <p:nvCxnSpPr>
                <p:cNvPr id="69" name="Gerade Verbindung mit Pfeil 417"/>
                <p:cNvCxnSpPr/>
                <p:nvPr/>
              </p:nvCxnSpPr>
              <p:spPr>
                <a:xfrm flipH="1">
                  <a:off x="3053885" y="1810058"/>
                  <a:ext cx="364230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70" name="Gerade Verbindung mit Pfeil 418"/>
                <p:cNvCxnSpPr/>
                <p:nvPr/>
              </p:nvCxnSpPr>
              <p:spPr>
                <a:xfrm flipV="1">
                  <a:off x="3426597" y="1510192"/>
                  <a:ext cx="274421" cy="299866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71" name="Gerade Verbindung mit Pfeil 419"/>
                <p:cNvCxnSpPr/>
                <p:nvPr/>
              </p:nvCxnSpPr>
              <p:spPr>
                <a:xfrm>
                  <a:off x="3418115" y="1810058"/>
                  <a:ext cx="282903" cy="299866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5215611" y="2232160"/>
                <a:ext cx="234506" cy="240038"/>
                <a:chOff x="3053885" y="1510192"/>
                <a:chExt cx="647133" cy="599732"/>
              </a:xfrm>
            </p:grpSpPr>
            <p:cxnSp>
              <p:nvCxnSpPr>
                <p:cNvPr id="73" name="Gerade Verbindung mit Pfeil 417"/>
                <p:cNvCxnSpPr/>
                <p:nvPr/>
              </p:nvCxnSpPr>
              <p:spPr>
                <a:xfrm flipH="1">
                  <a:off x="3053885" y="1810058"/>
                  <a:ext cx="36423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74" name="Gerade Verbindung mit Pfeil 418"/>
                <p:cNvCxnSpPr/>
                <p:nvPr/>
              </p:nvCxnSpPr>
              <p:spPr>
                <a:xfrm flipV="1">
                  <a:off x="3426597" y="1510192"/>
                  <a:ext cx="274421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75" name="Gerade Verbindung mit Pfeil 419"/>
                <p:cNvCxnSpPr/>
                <p:nvPr/>
              </p:nvCxnSpPr>
              <p:spPr>
                <a:xfrm>
                  <a:off x="3418115" y="1810058"/>
                  <a:ext cx="282903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  <p:grpSp>
            <p:nvGrpSpPr>
              <p:cNvPr id="76" name="Group 75"/>
              <p:cNvGrpSpPr/>
              <p:nvPr/>
            </p:nvGrpSpPr>
            <p:grpSpPr>
              <a:xfrm>
                <a:off x="5400395" y="3057896"/>
                <a:ext cx="234506" cy="240038"/>
                <a:chOff x="3053885" y="1510192"/>
                <a:chExt cx="647133" cy="599732"/>
              </a:xfrm>
            </p:grpSpPr>
            <p:cxnSp>
              <p:nvCxnSpPr>
                <p:cNvPr id="77" name="Gerade Verbindung mit Pfeil 417"/>
                <p:cNvCxnSpPr/>
                <p:nvPr/>
              </p:nvCxnSpPr>
              <p:spPr>
                <a:xfrm flipH="1">
                  <a:off x="3053885" y="1810058"/>
                  <a:ext cx="36423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78" name="Gerade Verbindung mit Pfeil 418"/>
                <p:cNvCxnSpPr/>
                <p:nvPr/>
              </p:nvCxnSpPr>
              <p:spPr>
                <a:xfrm flipV="1">
                  <a:off x="3426597" y="1510192"/>
                  <a:ext cx="274421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79" name="Gerade Verbindung mit Pfeil 419"/>
                <p:cNvCxnSpPr/>
                <p:nvPr/>
              </p:nvCxnSpPr>
              <p:spPr>
                <a:xfrm>
                  <a:off x="3418115" y="1810058"/>
                  <a:ext cx="282903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4997057" y="3158351"/>
                <a:ext cx="234506" cy="240038"/>
                <a:chOff x="3053885" y="1510192"/>
                <a:chExt cx="647133" cy="599732"/>
              </a:xfrm>
            </p:grpSpPr>
            <p:cxnSp>
              <p:nvCxnSpPr>
                <p:cNvPr id="81" name="Gerade Verbindung mit Pfeil 417"/>
                <p:cNvCxnSpPr/>
                <p:nvPr/>
              </p:nvCxnSpPr>
              <p:spPr>
                <a:xfrm flipH="1">
                  <a:off x="3053885" y="1810058"/>
                  <a:ext cx="36423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82" name="Gerade Verbindung mit Pfeil 418"/>
                <p:cNvCxnSpPr/>
                <p:nvPr/>
              </p:nvCxnSpPr>
              <p:spPr>
                <a:xfrm flipV="1">
                  <a:off x="3426597" y="1510192"/>
                  <a:ext cx="274421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83" name="Gerade Verbindung mit Pfeil 419"/>
                <p:cNvCxnSpPr/>
                <p:nvPr/>
              </p:nvCxnSpPr>
              <p:spPr>
                <a:xfrm>
                  <a:off x="3418115" y="1810058"/>
                  <a:ext cx="282903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  <p:grpSp>
            <p:nvGrpSpPr>
              <p:cNvPr id="84" name="Group 83"/>
              <p:cNvGrpSpPr/>
              <p:nvPr/>
            </p:nvGrpSpPr>
            <p:grpSpPr>
              <a:xfrm>
                <a:off x="5130486" y="1863222"/>
                <a:ext cx="234506" cy="240038"/>
                <a:chOff x="3053885" y="1510192"/>
                <a:chExt cx="647133" cy="599732"/>
              </a:xfrm>
            </p:grpSpPr>
            <p:cxnSp>
              <p:nvCxnSpPr>
                <p:cNvPr id="85" name="Gerade Verbindung mit Pfeil 417"/>
                <p:cNvCxnSpPr/>
                <p:nvPr/>
              </p:nvCxnSpPr>
              <p:spPr>
                <a:xfrm flipH="1">
                  <a:off x="3053885" y="1810058"/>
                  <a:ext cx="36423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86" name="Gerade Verbindung mit Pfeil 418"/>
                <p:cNvCxnSpPr/>
                <p:nvPr/>
              </p:nvCxnSpPr>
              <p:spPr>
                <a:xfrm flipV="1">
                  <a:off x="3426597" y="1510192"/>
                  <a:ext cx="274421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87" name="Gerade Verbindung mit Pfeil 419"/>
                <p:cNvCxnSpPr/>
                <p:nvPr/>
              </p:nvCxnSpPr>
              <p:spPr>
                <a:xfrm>
                  <a:off x="3418115" y="1810058"/>
                  <a:ext cx="282903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  <p:grpSp>
            <p:nvGrpSpPr>
              <p:cNvPr id="88" name="Group 87"/>
              <p:cNvGrpSpPr/>
              <p:nvPr/>
            </p:nvGrpSpPr>
            <p:grpSpPr>
              <a:xfrm>
                <a:off x="5316265" y="2658943"/>
                <a:ext cx="234506" cy="240038"/>
                <a:chOff x="3053885" y="1510192"/>
                <a:chExt cx="647133" cy="599732"/>
              </a:xfrm>
            </p:grpSpPr>
            <p:cxnSp>
              <p:nvCxnSpPr>
                <p:cNvPr id="89" name="Gerade Verbindung mit Pfeil 417"/>
                <p:cNvCxnSpPr/>
                <p:nvPr/>
              </p:nvCxnSpPr>
              <p:spPr>
                <a:xfrm flipH="1">
                  <a:off x="3053885" y="1810058"/>
                  <a:ext cx="36423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0" name="Gerade Verbindung mit Pfeil 418"/>
                <p:cNvCxnSpPr/>
                <p:nvPr/>
              </p:nvCxnSpPr>
              <p:spPr>
                <a:xfrm flipV="1">
                  <a:off x="3426597" y="1510192"/>
                  <a:ext cx="274421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1" name="Gerade Verbindung mit Pfeil 419"/>
                <p:cNvCxnSpPr/>
                <p:nvPr/>
              </p:nvCxnSpPr>
              <p:spPr>
                <a:xfrm>
                  <a:off x="3418115" y="1810058"/>
                  <a:ext cx="282903" cy="29986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9374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</p:grpSp>
        <p:grpSp>
          <p:nvGrpSpPr>
            <p:cNvPr id="18" name="Gruppieren 423"/>
            <p:cNvGrpSpPr/>
            <p:nvPr/>
          </p:nvGrpSpPr>
          <p:grpSpPr>
            <a:xfrm>
              <a:off x="6013226" y="3703844"/>
              <a:ext cx="2356898" cy="3133802"/>
              <a:chOff x="8227408" y="1687104"/>
              <a:chExt cx="2961311" cy="3873500"/>
            </a:xfrm>
          </p:grpSpPr>
          <p:pic>
            <p:nvPicPr>
              <p:cNvPr id="19" name="Picture 95" descr="\\HE111163e005\a2695573$\Home\Data\EPNC\400G &amp; 1T Demonstrator\Bereitstellung Transport\SASER.em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227408" y="1687104"/>
                <a:ext cx="2961311" cy="3873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0" name="Gerade Verbindung 21"/>
              <p:cNvCxnSpPr/>
              <p:nvPr/>
            </p:nvCxnSpPr>
            <p:spPr>
              <a:xfrm flipH="1">
                <a:off x="9492526" y="2944758"/>
                <a:ext cx="1119261" cy="55399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21" name="Gerade Verbindung 24"/>
              <p:cNvCxnSpPr/>
              <p:nvPr/>
            </p:nvCxnSpPr>
            <p:spPr>
              <a:xfrm>
                <a:off x="9492526" y="3000157"/>
                <a:ext cx="200024" cy="883662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sp>
            <p:nvSpPr>
              <p:cNvPr id="22" name="Rechteck 39"/>
              <p:cNvSpPr/>
              <p:nvPr/>
            </p:nvSpPr>
            <p:spPr>
              <a:xfrm>
                <a:off x="9569626" y="3039593"/>
                <a:ext cx="445113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Hannover</a:t>
                </a:r>
              </a:p>
            </p:txBody>
          </p:sp>
          <p:sp>
            <p:nvSpPr>
              <p:cNvPr id="23" name="Rechteck 40"/>
              <p:cNvSpPr/>
              <p:nvPr/>
            </p:nvSpPr>
            <p:spPr>
              <a:xfrm>
                <a:off x="9553597" y="3946314"/>
                <a:ext cx="491437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Meiningen</a:t>
                </a:r>
              </a:p>
            </p:txBody>
          </p:sp>
          <p:sp>
            <p:nvSpPr>
              <p:cNvPr id="24" name="Rechteck 41"/>
              <p:cNvSpPr/>
              <p:nvPr/>
            </p:nvSpPr>
            <p:spPr>
              <a:xfrm>
                <a:off x="8757442" y="4052766"/>
                <a:ext cx="429000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Frankfurt</a:t>
                </a:r>
              </a:p>
            </p:txBody>
          </p:sp>
          <p:sp>
            <p:nvSpPr>
              <p:cNvPr id="25" name="Rechteck 42"/>
              <p:cNvSpPr/>
              <p:nvPr/>
            </p:nvSpPr>
            <p:spPr>
              <a:xfrm>
                <a:off x="8698176" y="4170021"/>
                <a:ext cx="473310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Darmstadt</a:t>
                </a:r>
              </a:p>
            </p:txBody>
          </p:sp>
          <p:sp>
            <p:nvSpPr>
              <p:cNvPr id="26" name="Rechteck 43"/>
              <p:cNvSpPr/>
              <p:nvPr/>
            </p:nvSpPr>
            <p:spPr>
              <a:xfrm>
                <a:off x="8913504" y="4711586"/>
                <a:ext cx="392747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Stuttgart</a:t>
                </a:r>
              </a:p>
            </p:txBody>
          </p:sp>
          <p:sp>
            <p:nvSpPr>
              <p:cNvPr id="27" name="Rechteck 44"/>
              <p:cNvSpPr/>
              <p:nvPr/>
            </p:nvSpPr>
            <p:spPr>
              <a:xfrm>
                <a:off x="9960131" y="5108717"/>
                <a:ext cx="426986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München</a:t>
                </a:r>
              </a:p>
            </p:txBody>
          </p:sp>
          <p:sp>
            <p:nvSpPr>
              <p:cNvPr id="28" name="Rechteck 47"/>
              <p:cNvSpPr/>
              <p:nvPr/>
            </p:nvSpPr>
            <p:spPr>
              <a:xfrm>
                <a:off x="9962570" y="4356968"/>
                <a:ext cx="433028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Nürnberg</a:t>
                </a:r>
              </a:p>
            </p:txBody>
          </p:sp>
          <p:sp>
            <p:nvSpPr>
              <p:cNvPr id="29" name="Rechteck 48"/>
              <p:cNvSpPr/>
              <p:nvPr/>
            </p:nvSpPr>
            <p:spPr>
              <a:xfrm>
                <a:off x="10369732" y="3454562"/>
                <a:ext cx="346423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Leipzig</a:t>
                </a:r>
              </a:p>
            </p:txBody>
          </p:sp>
          <p:sp>
            <p:nvSpPr>
              <p:cNvPr id="30" name="Rechteck 48"/>
              <p:cNvSpPr/>
              <p:nvPr/>
            </p:nvSpPr>
            <p:spPr>
              <a:xfrm>
                <a:off x="10667891" y="2889357"/>
                <a:ext cx="283987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Berlin</a:t>
                </a:r>
              </a:p>
            </p:txBody>
          </p:sp>
          <p:cxnSp>
            <p:nvCxnSpPr>
              <p:cNvPr id="31" name="Gerade Verbindung 24"/>
              <p:cNvCxnSpPr/>
              <p:nvPr/>
            </p:nvCxnSpPr>
            <p:spPr>
              <a:xfrm flipH="1">
                <a:off x="9166312" y="3896110"/>
                <a:ext cx="521494" cy="220101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32" name="Gerade Verbindung 24"/>
              <p:cNvCxnSpPr/>
              <p:nvPr/>
            </p:nvCxnSpPr>
            <p:spPr>
              <a:xfrm flipH="1">
                <a:off x="9154387" y="4106014"/>
                <a:ext cx="16670" cy="136546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33" name="Gerade Verbindung 24"/>
              <p:cNvCxnSpPr/>
              <p:nvPr/>
            </p:nvCxnSpPr>
            <p:spPr>
              <a:xfrm>
                <a:off x="9154387" y="4242560"/>
                <a:ext cx="169069" cy="515135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34" name="Gerade Verbindung 24"/>
              <p:cNvCxnSpPr/>
              <p:nvPr/>
            </p:nvCxnSpPr>
            <p:spPr>
              <a:xfrm>
                <a:off x="9323456" y="4757695"/>
                <a:ext cx="728700" cy="314368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35" name="Gerade Verbindung 24"/>
              <p:cNvCxnSpPr/>
              <p:nvPr/>
            </p:nvCxnSpPr>
            <p:spPr>
              <a:xfrm flipH="1" flipV="1">
                <a:off x="9906862" y="4436269"/>
                <a:ext cx="145294" cy="635794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36" name="Gerade Verbindung 24"/>
              <p:cNvCxnSpPr/>
              <p:nvPr/>
            </p:nvCxnSpPr>
            <p:spPr>
              <a:xfrm flipV="1">
                <a:off x="9906862" y="3509963"/>
                <a:ext cx="395288" cy="926307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37" name="Gerade Verbindung 24"/>
              <p:cNvCxnSpPr/>
              <p:nvPr/>
            </p:nvCxnSpPr>
            <p:spPr>
              <a:xfrm flipV="1">
                <a:off x="10302150" y="2944759"/>
                <a:ext cx="309637" cy="565204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sp>
            <p:nvSpPr>
              <p:cNvPr id="38" name="Freeform 420"/>
              <p:cNvSpPr>
                <a:spLocks/>
              </p:cNvSpPr>
              <p:nvPr/>
            </p:nvSpPr>
            <p:spPr bwMode="auto">
              <a:xfrm>
                <a:off x="9565550" y="4929161"/>
                <a:ext cx="53975" cy="53975"/>
              </a:xfrm>
              <a:custGeom>
                <a:avLst/>
                <a:gdLst>
                  <a:gd name="T0" fmla="*/ 17 w 34"/>
                  <a:gd name="T1" fmla="*/ 0 h 34"/>
                  <a:gd name="T2" fmla="*/ 34 w 34"/>
                  <a:gd name="T3" fmla="*/ 17 h 34"/>
                  <a:gd name="T4" fmla="*/ 34 w 34"/>
                  <a:gd name="T5" fmla="*/ 34 h 34"/>
                  <a:gd name="T6" fmla="*/ 0 w 34"/>
                  <a:gd name="T7" fmla="*/ 34 h 34"/>
                  <a:gd name="T8" fmla="*/ 0 w 34"/>
                  <a:gd name="T9" fmla="*/ 17 h 34"/>
                  <a:gd name="T10" fmla="*/ 17 w 34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lnTo>
                      <a:pt x="34" y="17"/>
                    </a:lnTo>
                    <a:lnTo>
                      <a:pt x="34" y="34"/>
                    </a:lnTo>
                    <a:lnTo>
                      <a:pt x="0" y="34"/>
                    </a:lnTo>
                    <a:lnTo>
                      <a:pt x="0" y="1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9" name="Gerade Verbindung 24"/>
              <p:cNvCxnSpPr/>
              <p:nvPr/>
            </p:nvCxnSpPr>
            <p:spPr>
              <a:xfrm flipH="1" flipV="1">
                <a:off x="9612141" y="3837246"/>
                <a:ext cx="80411" cy="58115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cxnSp>
            <p:nvCxnSpPr>
              <p:cNvPr id="40" name="Gerade Verbindung 24"/>
              <p:cNvCxnSpPr/>
              <p:nvPr/>
            </p:nvCxnSpPr>
            <p:spPr>
              <a:xfrm flipH="1">
                <a:off x="9154387" y="4766987"/>
                <a:ext cx="169070" cy="84329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sp>
            <p:nvSpPr>
              <p:cNvPr id="41" name="Freeform 420"/>
              <p:cNvSpPr>
                <a:spLocks/>
              </p:cNvSpPr>
              <p:nvPr/>
            </p:nvSpPr>
            <p:spPr bwMode="auto">
              <a:xfrm>
                <a:off x="9139324" y="4824328"/>
                <a:ext cx="53975" cy="53975"/>
              </a:xfrm>
              <a:custGeom>
                <a:avLst/>
                <a:gdLst>
                  <a:gd name="T0" fmla="*/ 17 w 34"/>
                  <a:gd name="T1" fmla="*/ 0 h 34"/>
                  <a:gd name="T2" fmla="*/ 34 w 34"/>
                  <a:gd name="T3" fmla="*/ 17 h 34"/>
                  <a:gd name="T4" fmla="*/ 34 w 34"/>
                  <a:gd name="T5" fmla="*/ 34 h 34"/>
                  <a:gd name="T6" fmla="*/ 0 w 34"/>
                  <a:gd name="T7" fmla="*/ 34 h 34"/>
                  <a:gd name="T8" fmla="*/ 0 w 34"/>
                  <a:gd name="T9" fmla="*/ 17 h 34"/>
                  <a:gd name="T10" fmla="*/ 17 w 34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lnTo>
                      <a:pt x="34" y="17"/>
                    </a:lnTo>
                    <a:lnTo>
                      <a:pt x="34" y="34"/>
                    </a:lnTo>
                    <a:lnTo>
                      <a:pt x="0" y="34"/>
                    </a:lnTo>
                    <a:lnTo>
                      <a:pt x="0" y="1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420"/>
              <p:cNvSpPr>
                <a:spLocks/>
              </p:cNvSpPr>
              <p:nvPr/>
            </p:nvSpPr>
            <p:spPr bwMode="auto">
              <a:xfrm>
                <a:off x="9587292" y="3809272"/>
                <a:ext cx="53975" cy="53975"/>
              </a:xfrm>
              <a:custGeom>
                <a:avLst/>
                <a:gdLst>
                  <a:gd name="T0" fmla="*/ 17 w 34"/>
                  <a:gd name="T1" fmla="*/ 0 h 34"/>
                  <a:gd name="T2" fmla="*/ 34 w 34"/>
                  <a:gd name="T3" fmla="*/ 17 h 34"/>
                  <a:gd name="T4" fmla="*/ 34 w 34"/>
                  <a:gd name="T5" fmla="*/ 34 h 34"/>
                  <a:gd name="T6" fmla="*/ 0 w 34"/>
                  <a:gd name="T7" fmla="*/ 34 h 34"/>
                  <a:gd name="T8" fmla="*/ 0 w 34"/>
                  <a:gd name="T9" fmla="*/ 17 h 34"/>
                  <a:gd name="T10" fmla="*/ 17 w 34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lnTo>
                      <a:pt x="34" y="17"/>
                    </a:lnTo>
                    <a:lnTo>
                      <a:pt x="34" y="34"/>
                    </a:lnTo>
                    <a:lnTo>
                      <a:pt x="0" y="34"/>
                    </a:lnTo>
                    <a:lnTo>
                      <a:pt x="0" y="1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3" name="Gerade Verbindung 32"/>
              <p:cNvCxnSpPr/>
              <p:nvPr/>
            </p:nvCxnSpPr>
            <p:spPr>
              <a:xfrm flipV="1">
                <a:off x="10059804" y="5014122"/>
                <a:ext cx="25685" cy="57941"/>
              </a:xfrm>
              <a:prstGeom prst="lin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miter lim="800000"/>
                <a:tailEnd type="none" w="lg" len="lg"/>
              </a:ln>
              <a:effectLst/>
            </p:spPr>
          </p:cxnSp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1166" y="3424202"/>
                <a:ext cx="296999" cy="156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4279" y="4387309"/>
                <a:ext cx="296999" cy="156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4744" y="3900275"/>
                <a:ext cx="296999" cy="156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2005" y="4633167"/>
                <a:ext cx="296999" cy="156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Rechteck 43"/>
              <p:cNvSpPr/>
              <p:nvPr/>
            </p:nvSpPr>
            <p:spPr>
              <a:xfrm>
                <a:off x="10134271" y="4957411"/>
                <a:ext cx="340381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Coriant</a:t>
                </a:r>
              </a:p>
            </p:txBody>
          </p:sp>
          <p:pic>
            <p:nvPicPr>
              <p:cNvPr id="4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4716" y="4199916"/>
                <a:ext cx="296999" cy="156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3301" y="5042884"/>
                <a:ext cx="296999" cy="156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730" y="3743435"/>
                <a:ext cx="297000" cy="156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2" name="Rechteck 43"/>
              <p:cNvSpPr/>
              <p:nvPr/>
            </p:nvSpPr>
            <p:spPr>
              <a:xfrm>
                <a:off x="8928415" y="4891980"/>
                <a:ext cx="366564" cy="26629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Alcatel-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Lucent</a:t>
                </a:r>
              </a:p>
            </p:txBody>
          </p:sp>
          <p:sp>
            <p:nvSpPr>
              <p:cNvPr id="53" name="Rechteck 43"/>
              <p:cNvSpPr/>
              <p:nvPr/>
            </p:nvSpPr>
            <p:spPr>
              <a:xfrm>
                <a:off x="9318095" y="3618645"/>
                <a:ext cx="322253" cy="133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007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ADVA</a:t>
                </a:r>
              </a:p>
            </p:txBody>
          </p:sp>
          <p:pic>
            <p:nvPicPr>
              <p:cNvPr id="54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9846" y="2997312"/>
                <a:ext cx="296999" cy="156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90" name="Gerade Verbindung 461"/>
            <p:cNvCxnSpPr/>
            <p:nvPr/>
          </p:nvCxnSpPr>
          <p:spPr>
            <a:xfrm>
              <a:off x="4235261" y="4401623"/>
              <a:ext cx="3655142" cy="296340"/>
            </a:xfrm>
            <a:prstGeom prst="line">
              <a:avLst/>
            </a:prstGeom>
            <a:noFill/>
            <a:ln w="254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191" name="Ellipse 462"/>
            <p:cNvSpPr/>
            <p:nvPr/>
          </p:nvSpPr>
          <p:spPr>
            <a:xfrm>
              <a:off x="6505080" y="4509850"/>
              <a:ext cx="217328" cy="201583"/>
            </a:xfrm>
            <a:prstGeom prst="ellipse">
              <a:avLst/>
            </a:prstGeom>
            <a:solidFill>
              <a:srgbClr val="80B0DC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Textfeld 463"/>
            <p:cNvSpPr txBox="1"/>
            <p:nvPr/>
          </p:nvSpPr>
          <p:spPr>
            <a:xfrm>
              <a:off x="6132355" y="4332848"/>
              <a:ext cx="1920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via Winterfeldstraße/DTAG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748" y="4122766"/>
              <a:ext cx="364397" cy="348695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661" y="3873719"/>
              <a:ext cx="126758" cy="121295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258" y="3530152"/>
              <a:ext cx="126758" cy="121295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30" y="4112927"/>
              <a:ext cx="126758" cy="121295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611" y="4720688"/>
              <a:ext cx="126758" cy="121295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147" y="4607693"/>
              <a:ext cx="126758" cy="121295"/>
            </a:xfrm>
            <a:prstGeom prst="rect">
              <a:avLst/>
            </a:prstGeom>
          </p:spPr>
        </p:pic>
      </p:grpSp>
      <p:sp>
        <p:nvSpPr>
          <p:cNvPr id="9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48062" y="6405548"/>
            <a:ext cx="8241394" cy="2353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5G Playground provides a single stop for a comprehensive set of toolkits with virtually all that it is needed to be installed for a live 5G testbed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A comprehensive set of software toolkits enabling setup and development of 5G applications in an end-to-end testing environment.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methodology </a:t>
            </a:r>
            <a:r>
              <a:rPr lang="en-US" dirty="0"/>
              <a:t>and tools for benchmarking </a:t>
            </a:r>
            <a:r>
              <a:rPr lang="en-US" dirty="0" smtClean="0"/>
              <a:t>5G prototypes </a:t>
            </a:r>
            <a:r>
              <a:rPr lang="en-US" dirty="0"/>
              <a:t>and </a:t>
            </a:r>
            <a:r>
              <a:rPr lang="en-US" dirty="0" smtClean="0"/>
              <a:t>products.</a:t>
            </a:r>
            <a:endParaRPr lang="en-US" dirty="0"/>
          </a:p>
          <a:p>
            <a:r>
              <a:rPr lang="en-US" dirty="0" smtClean="0"/>
              <a:t>A commodity providing cost efficient automatic </a:t>
            </a:r>
            <a:r>
              <a:rPr lang="en-US" dirty="0"/>
              <a:t>installation </a:t>
            </a:r>
            <a:r>
              <a:rPr lang="en-US" dirty="0" smtClean="0"/>
              <a:t>and experiment control.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the 5G Playground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75668" y="2478218"/>
            <a:ext cx="7935608" cy="526769"/>
            <a:chOff x="775668" y="2513386"/>
            <a:chExt cx="7935608" cy="526769"/>
          </a:xfrm>
        </p:grpSpPr>
        <p:sp>
          <p:nvSpPr>
            <p:cNvPr id="9" name="Content Placeholder 6"/>
            <p:cNvSpPr txBox="1">
              <a:spLocks/>
            </p:cNvSpPr>
            <p:nvPr/>
          </p:nvSpPr>
          <p:spPr>
            <a:xfrm>
              <a:off x="2215662" y="2513386"/>
              <a:ext cx="6495614" cy="526769"/>
            </a:xfrm>
            <a:prstGeom prst="rect">
              <a:avLst/>
            </a:prstGeom>
          </p:spPr>
          <p:txBody>
            <a:bodyPr vert="horz" lIns="102826" tIns="0" rIns="0" bIns="0" rtlCol="0">
              <a:noAutofit/>
            </a:bodyPr>
            <a:lstStyle>
              <a:lvl1pPr marL="209714" indent="-20971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69306" indent="-215382" algn="l" defTabSz="914126" rtl="0" eaLnBrk="1" latinLnBrk="0" hangingPunct="1"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7156" indent="-221050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01046" indent="-26639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6782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3845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08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0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3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126" rtl="0" eaLnBrk="1" fontAlgn="base" latinLnBrk="0" hangingPunct="1">
                <a:lnSpc>
                  <a:spcPts val="2020"/>
                </a:lnSpc>
                <a:spcBef>
                  <a:spcPts val="1884"/>
                </a:spcBef>
                <a:spcAft>
                  <a:spcPct val="0"/>
                </a:spcAft>
                <a:buClrTx/>
                <a:buSzTx/>
                <a:buFont typeface="Symbol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Management and orchestration for NFV environments, running on top of OpenStack (and soon </a:t>
              </a:r>
              <a:r>
                <a:rPr kumimoji="0" lang="en-US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OpenMANO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10" name="Picture 9" descr="OpenBatonLogo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68" y="2566225"/>
              <a:ext cx="1323430" cy="42109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74310" y="3068355"/>
            <a:ext cx="7739902" cy="598852"/>
            <a:chOff x="974310" y="3146853"/>
            <a:chExt cx="7739902" cy="5988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10" y="3146853"/>
              <a:ext cx="926146" cy="5988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Content Placeholder 6"/>
            <p:cNvSpPr txBox="1">
              <a:spLocks/>
            </p:cNvSpPr>
            <p:nvPr/>
          </p:nvSpPr>
          <p:spPr>
            <a:xfrm>
              <a:off x="2218598" y="3206239"/>
              <a:ext cx="6495614" cy="480080"/>
            </a:xfrm>
            <a:prstGeom prst="rect">
              <a:avLst/>
            </a:prstGeom>
          </p:spPr>
          <p:txBody>
            <a:bodyPr vert="horz" lIns="102826" tIns="0" rIns="0" bIns="0" rtlCol="0">
              <a:noAutofit/>
            </a:bodyPr>
            <a:lstStyle>
              <a:lvl1pPr marL="209714" indent="-20971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69306" indent="-215382" algn="l" defTabSz="914126" rtl="0" eaLnBrk="1" latinLnBrk="0" hangingPunct="1"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7156" indent="-221050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01046" indent="-26639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6782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3845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08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0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3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126" rtl="0" eaLnBrk="1" fontAlgn="base" latinLnBrk="0" hangingPunct="1">
                <a:lnSpc>
                  <a:spcPts val="2020"/>
                </a:lnSpc>
                <a:spcBef>
                  <a:spcPts val="1884"/>
                </a:spcBef>
                <a:spcAft>
                  <a:spcPct val="0"/>
                </a:spcAft>
                <a:buClrTx/>
                <a:buSzTx/>
                <a:buFont typeface="Symbol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 new, efficient approach for remote connectivity management of M2M and multimedia, based on standard protocols.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0391" y="3712991"/>
            <a:ext cx="7726757" cy="665284"/>
            <a:chOff x="990391" y="3892912"/>
            <a:chExt cx="7726757" cy="6652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3" t="38042" r="53533" b="39796"/>
            <a:stretch/>
          </p:blipFill>
          <p:spPr bwMode="auto">
            <a:xfrm>
              <a:off x="990391" y="3892912"/>
              <a:ext cx="893984" cy="665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ontent Placeholder 6"/>
            <p:cNvSpPr txBox="1">
              <a:spLocks/>
            </p:cNvSpPr>
            <p:nvPr/>
          </p:nvSpPr>
          <p:spPr>
            <a:xfrm>
              <a:off x="2221534" y="3950001"/>
              <a:ext cx="6495614" cy="551107"/>
            </a:xfrm>
            <a:prstGeom prst="rect">
              <a:avLst/>
            </a:prstGeom>
          </p:spPr>
          <p:txBody>
            <a:bodyPr vert="horz" lIns="102826" tIns="0" rIns="0" bIns="0" rtlCol="0">
              <a:noAutofit/>
            </a:bodyPr>
            <a:lstStyle>
              <a:lvl1pPr marL="209714" indent="-20971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69306" indent="-215382" algn="l" defTabSz="914126" rtl="0" eaLnBrk="1" latinLnBrk="0" hangingPunct="1"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7156" indent="-221050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01046" indent="-26639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6782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3845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08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0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3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126" rtl="0" eaLnBrk="1" fontAlgn="base" latinLnBrk="0" hangingPunct="1">
                <a:lnSpc>
                  <a:spcPts val="2020"/>
                </a:lnSpc>
                <a:spcBef>
                  <a:spcPts val="1884"/>
                </a:spcBef>
                <a:spcAft>
                  <a:spcPct val="0"/>
                </a:spcAft>
                <a:buClrTx/>
                <a:buSzTx/>
                <a:buFont typeface="Symbol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Extensive platform for SDN added value features for flexible routing, virtual environments and core network data paths.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2936" y="4412391"/>
            <a:ext cx="7828356" cy="606014"/>
            <a:chOff x="882936" y="4702527"/>
            <a:chExt cx="7828356" cy="60601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36" y="4702527"/>
              <a:ext cx="991272" cy="606014"/>
            </a:xfrm>
            <a:prstGeom prst="rect">
              <a:avLst/>
            </a:prstGeom>
          </p:spPr>
        </p:pic>
        <p:sp>
          <p:nvSpPr>
            <p:cNvPr id="17" name="Content Placeholder 6"/>
            <p:cNvSpPr txBox="1">
              <a:spLocks/>
            </p:cNvSpPr>
            <p:nvPr/>
          </p:nvSpPr>
          <p:spPr>
            <a:xfrm>
              <a:off x="2215678" y="4731374"/>
              <a:ext cx="6495614" cy="554072"/>
            </a:xfrm>
            <a:prstGeom prst="rect">
              <a:avLst/>
            </a:prstGeom>
          </p:spPr>
          <p:txBody>
            <a:bodyPr vert="horz" lIns="102826" tIns="0" rIns="0" bIns="0" rtlCol="0">
              <a:noAutofit/>
            </a:bodyPr>
            <a:lstStyle>
              <a:lvl1pPr marL="209714" indent="-20971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69306" indent="-215382" algn="l" defTabSz="914126" rtl="0" eaLnBrk="1" latinLnBrk="0" hangingPunct="1">
                <a:spcBef>
                  <a:spcPct val="20000"/>
                </a:spcBef>
                <a:buClrTx/>
                <a:buFont typeface="Symbol" charset="2"/>
                <a:buChar char="-"/>
                <a:tabLst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7156" indent="-221050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ClrTx/>
                <a:buFont typeface="Symbol" charset="2"/>
                <a:buChar char="-"/>
                <a:defRPr lang="de-DE"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01046" indent="-266394" algn="l" defTabSz="914126" rtl="0" eaLnBrk="1" latinLnBrk="0" hangingPunct="1">
                <a:lnSpc>
                  <a:spcPts val="2020"/>
                </a:lnSpc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6782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3845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08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0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3" indent="-228531" algn="l" defTabSz="91412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126" rtl="0" eaLnBrk="1" fontAlgn="base" latinLnBrk="0" hangingPunct="1">
                <a:lnSpc>
                  <a:spcPts val="2020"/>
                </a:lnSpc>
                <a:spcBef>
                  <a:spcPts val="1884"/>
                </a:spcBef>
                <a:spcAft>
                  <a:spcPct val="0"/>
                </a:spcAft>
                <a:buClrTx/>
                <a:buSzTx/>
                <a:buFont typeface="Symbol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R&amp;D prototype for mobile core networks beyond 3GPP Release 13, supporting 5G, 4G (LTE) and WLAN.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8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 bwMode="auto">
          <a:xfrm>
            <a:off x="1284196" y="3378575"/>
            <a:ext cx="3025589" cy="2459345"/>
          </a:xfrm>
          <a:prstGeom prst="hexagon">
            <a:avLst>
              <a:gd name="adj" fmla="val 10879"/>
              <a:gd name="vf" fmla="val 115470"/>
            </a:avLst>
          </a:prstGeom>
          <a:solidFill>
            <a:srgbClr val="FFFFFF"/>
          </a:solidFill>
          <a:ln w="76200" cap="flat" cmpd="sng" algn="ctr">
            <a:solidFill>
              <a:srgbClr val="009473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/>
            <a:endParaRPr lang="en-US" sz="1350" kern="0">
              <a:solidFill>
                <a:schemeClr val="bg1"/>
              </a:solidFill>
              <a:latin typeface="Taho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18" y="3938287"/>
            <a:ext cx="1850078" cy="145131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591" y="1285713"/>
            <a:ext cx="8231725" cy="3454016"/>
          </a:xfrm>
        </p:spPr>
        <p:txBody>
          <a:bodyPr/>
          <a:lstStyle/>
          <a:p>
            <a:r>
              <a:rPr lang="en-US" dirty="0"/>
              <a:t>The 5G Playground was designed from the initial phases for commodity for being deployed at customer premises</a:t>
            </a:r>
          </a:p>
          <a:p>
            <a:pPr lvl="1"/>
            <a:r>
              <a:rPr lang="en-US" dirty="0"/>
              <a:t>Mirroring the advancements from the </a:t>
            </a:r>
            <a:r>
              <a:rPr lang="en-US" dirty="0" smtClean="0"/>
              <a:t>FOKUS and the Berlin </a:t>
            </a:r>
            <a:r>
              <a:rPr lang="en-US" dirty="0"/>
              <a:t>testbed</a:t>
            </a:r>
          </a:p>
          <a:p>
            <a:pPr lvl="1"/>
            <a:r>
              <a:rPr lang="en-US" dirty="0"/>
              <a:t>Providing a separate isolated testing facility </a:t>
            </a:r>
          </a:p>
          <a:p>
            <a:pPr lvl="1"/>
            <a:r>
              <a:rPr lang="en-US" dirty="0"/>
              <a:t>Including only the interesting functionality from the comprehensive environment</a:t>
            </a:r>
          </a:p>
          <a:p>
            <a:pPr lvl="1"/>
            <a:r>
              <a:rPr lang="en-US" dirty="0"/>
              <a:t>Customizing the test environment for the specific requirements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Clone and customize your own 5G Playground</a:t>
            </a:r>
            <a:endParaRPr lang="en-US" dirty="0"/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1479046" y="5661411"/>
            <a:ext cx="6181046" cy="17650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rgbClr val="C7C9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25">
                <a:latin typeface="Arial"/>
              </a:rPr>
              <a:t>© Fraunhofer FOKUS</a:t>
            </a:r>
            <a:endParaRPr lang="de-DE" sz="525" dirty="0">
              <a:latin typeface="Arial"/>
            </a:endParaRPr>
          </a:p>
        </p:txBody>
      </p:sp>
      <p:sp>
        <p:nvSpPr>
          <p:cNvPr id="12" name="Hexagon 11"/>
          <p:cNvSpPr/>
          <p:nvPr/>
        </p:nvSpPr>
        <p:spPr bwMode="auto">
          <a:xfrm>
            <a:off x="4814048" y="3381550"/>
            <a:ext cx="3034357" cy="2459345"/>
          </a:xfrm>
          <a:prstGeom prst="hexagon">
            <a:avLst>
              <a:gd name="adj" fmla="val 10879"/>
              <a:gd name="vf" fmla="val 115470"/>
            </a:avLst>
          </a:prstGeom>
          <a:solidFill>
            <a:srgbClr val="FFFFFF"/>
          </a:solidFill>
          <a:ln w="76200" cap="flat" cmpd="sng" algn="ctr">
            <a:solidFill>
              <a:srgbClr val="009473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/>
            <a:endParaRPr lang="en-US" sz="1350" kern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4405000" y="4333122"/>
            <a:ext cx="328312" cy="550247"/>
          </a:xfrm>
          <a:prstGeom prst="rightArrow">
            <a:avLst/>
          </a:prstGeom>
          <a:solidFill>
            <a:srgbClr val="E68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Tahoma"/>
              <a:ea typeface="ＭＳ Ｐゴシック" pitchFamily="46" charset="-128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972713" y="5551904"/>
            <a:ext cx="1623394" cy="207749"/>
          </a:xfrm>
          <a:prstGeom prst="rect">
            <a:avLst/>
          </a:prstGeom>
          <a:noFill/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defTabSz="685800"/>
            <a:r>
              <a:rPr lang="en-US" sz="1350" b="1" kern="0" dirty="0" smtClean="0">
                <a:solidFill>
                  <a:srgbClr val="009473"/>
                </a:solidFill>
              </a:rPr>
              <a:t>Your Premises</a:t>
            </a:r>
            <a:endParaRPr lang="en-US" sz="1350" b="1" kern="0" dirty="0">
              <a:solidFill>
                <a:srgbClr val="009473"/>
              </a:solidFill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14" y="5273076"/>
            <a:ext cx="1270019" cy="5991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046" y="3665068"/>
            <a:ext cx="1137726" cy="1886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14" y="3895537"/>
            <a:ext cx="1850078" cy="14513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942" y="3622318"/>
            <a:ext cx="1137726" cy="188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4194" y="1196753"/>
            <a:ext cx="3938192" cy="46289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Testbed at customer premises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Cloning and customizing the testbed at customer premises provides the needed know-how boost in the applied 5G research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Own hardware</a:t>
            </a:r>
          </a:p>
          <a:p>
            <a:r>
              <a:rPr lang="en-US" dirty="0"/>
              <a:t>Own administration</a:t>
            </a:r>
          </a:p>
          <a:p>
            <a:r>
              <a:rPr lang="en-US" dirty="0"/>
              <a:t>No travel costs</a:t>
            </a:r>
          </a:p>
          <a:p>
            <a:r>
              <a:rPr lang="en-US" dirty="0"/>
              <a:t>Demo available when needed</a:t>
            </a:r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remote testbed access is more expensive than a local one</a:t>
            </a:r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51124" y="1196753"/>
            <a:ext cx="3938192" cy="462891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Remote testbed access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Provides initial demonstrations of a specific solution, with limited know-how transfer 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Using FOKUS hardware</a:t>
            </a:r>
          </a:p>
          <a:p>
            <a:r>
              <a:rPr lang="en-US" dirty="0"/>
              <a:t>Employing a FOKUS administrator</a:t>
            </a:r>
          </a:p>
          <a:p>
            <a:r>
              <a:rPr lang="en-US" dirty="0"/>
              <a:t>Traveling to FOKUS </a:t>
            </a:r>
          </a:p>
          <a:p>
            <a:r>
              <a:rPr lang="en-US" dirty="0"/>
              <a:t>Sharing the environment</a:t>
            </a:r>
          </a:p>
          <a:p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824505"/>
            <a:ext cx="2592288" cy="1526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97" y="2824505"/>
            <a:ext cx="3170586" cy="168966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488689" y="2088165"/>
            <a:ext cx="11303" cy="3737499"/>
          </a:xfrm>
          <a:prstGeom prst="line">
            <a:avLst/>
          </a:prstGeom>
          <a:ln w="57150" cmpd="sng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198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196753"/>
            <a:ext cx="8294270" cy="4628912"/>
          </a:xfrm>
        </p:spPr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R&amp;D prototype of mobile core networks following 3GPP Release 13+ for seamless broadband connectivity, multimedia delivery and massive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IoT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Support 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for (5G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) and LTE – 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integrating with a very large number of off-the-shelf base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stations / able to integrate with 5G radio prototypes</a:t>
            </a:r>
            <a:endParaRPr lang="en-US" kern="0" dirty="0">
              <a:solidFill>
                <a:sysClr val="windowText" lastClr="000000"/>
              </a:solidFill>
              <a:latin typeface="Arial"/>
            </a:endParaRP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Cloud-native core network for NFV – can be deployed using OpenBaton as VMs on top of virtually any type of Linux OS (e.g. VMs, containers, namespaces, x64 or ARM based)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Comprehensive implementation of CUPS with data path diversity (with OF, soon PFCP)</a:t>
            </a:r>
            <a:endParaRPr lang="en-US" kern="0" dirty="0">
              <a:solidFill>
                <a:sysClr val="windowText" lastClr="000000"/>
              </a:solidFill>
              <a:latin typeface="Arial"/>
            </a:endParaRP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Mobile edge network support – edge/central split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Highly customizable for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dedicated/private 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networks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Benchmarking and experimentation</a:t>
            </a:r>
          </a:p>
          <a:p>
            <a:pPr marL="545342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Highly configurable metrics</a:t>
            </a:r>
          </a:p>
          <a:p>
            <a:pPr marL="545342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With synthetic workloads &amp;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                                                                                                                            replaying 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real workloads</a:t>
            </a:r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Open5GCore Rel. </a:t>
            </a:r>
            <a:r>
              <a:rPr lang="en-US" dirty="0" smtClean="0"/>
              <a:t>3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4005064"/>
            <a:ext cx="5159158" cy="27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Open5GCore implements the 3GPP 5G architecture and the 3GPP EPC architecture (Release 14).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Functionality includes the main network functions of the 3GPP 5G CN and the 3GPP EPC</a:t>
            </a:r>
          </a:p>
          <a:p>
            <a:pPr lvl="1"/>
            <a:r>
              <a:rPr lang="en-US" dirty="0" smtClean="0"/>
              <a:t>UE </a:t>
            </a:r>
            <a:r>
              <a:rPr lang="en-US" dirty="0"/>
              <a:t>connectivity manager for Android and Linux</a:t>
            </a:r>
          </a:p>
          <a:p>
            <a:pPr lvl="1"/>
            <a:r>
              <a:rPr lang="en-US" dirty="0" smtClean="0"/>
              <a:t>AMF(MME-) – enabling authentication, authorization, handover, idle mode, SMS </a:t>
            </a:r>
          </a:p>
          <a:p>
            <a:pPr lvl="1"/>
            <a:r>
              <a:rPr lang="en-US" dirty="0" smtClean="0"/>
              <a:t>SMF(PGW-C+) – allocation of IP addresses and data paths, data path reselection </a:t>
            </a:r>
          </a:p>
          <a:p>
            <a:pPr lvl="1"/>
            <a:r>
              <a:rPr lang="en-US" dirty="0" smtClean="0"/>
              <a:t>UDM/UDR (HSS) – including S6a Diameter interface </a:t>
            </a:r>
          </a:p>
          <a:p>
            <a:pPr lvl="1"/>
            <a:r>
              <a:rPr lang="en-US" dirty="0" err="1" smtClean="0"/>
              <a:t>gNB</a:t>
            </a:r>
            <a:r>
              <a:rPr lang="en-US" dirty="0" smtClean="0"/>
              <a:t>(eNB) emulation with NAS overlay over IP communication</a:t>
            </a:r>
          </a:p>
          <a:p>
            <a:pPr lvl="1"/>
            <a:r>
              <a:rPr lang="en-US" dirty="0" smtClean="0"/>
              <a:t>UE emulation with NAS support</a:t>
            </a:r>
          </a:p>
          <a:p>
            <a:pPr lvl="1"/>
            <a:endParaRPr lang="en-US" dirty="0"/>
          </a:p>
          <a:p>
            <a:r>
              <a:rPr lang="en-US" dirty="0" smtClean="0"/>
              <a:t>Integrates with commercial 						              </a:t>
            </a:r>
            <a:r>
              <a:rPr lang="en-US" dirty="0" err="1" smtClean="0"/>
              <a:t>eNBs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Can be used with COTS phones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Fundamental 5G/4G core network functionality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717032"/>
            <a:ext cx="5319441" cy="28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Using the CUPS feature, Open5GCore implements a large number of deployment scenarios for data path diversity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The implemented functionality in the SMF enables the following scenarios:</a:t>
            </a:r>
          </a:p>
          <a:p>
            <a:pPr lvl="1"/>
            <a:r>
              <a:rPr lang="en-US" dirty="0" smtClean="0"/>
              <a:t>Support for multiple APNs and dedicated bearers </a:t>
            </a:r>
          </a:p>
          <a:p>
            <a:pPr lvl="1"/>
            <a:r>
              <a:rPr lang="en-US" dirty="0" smtClean="0"/>
              <a:t>Data path offloading for specific bearers (when connected to specific </a:t>
            </a:r>
            <a:r>
              <a:rPr lang="en-US" dirty="0" err="1" smtClean="0"/>
              <a:t>gNBs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Congestion triggered, network only data paths change</a:t>
            </a:r>
          </a:p>
          <a:p>
            <a:pPr lvl="1"/>
            <a:r>
              <a:rPr lang="en-US" dirty="0" smtClean="0"/>
              <a:t>Fast handover between Local Service Hosts (with and without IP address continuity)</a:t>
            </a:r>
          </a:p>
          <a:p>
            <a:pPr lvl="1"/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Path Diversity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717032"/>
            <a:ext cx="5319441" cy="28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14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first implementation of </a:t>
            </a:r>
            <a:r>
              <a:rPr lang="en-US" dirty="0" smtClean="0"/>
              <a:t>the 5g SMS-S/3GPP </a:t>
            </a:r>
            <a:r>
              <a:rPr lang="en-US" dirty="0"/>
              <a:t>NB-IoT features </a:t>
            </a:r>
            <a:r>
              <a:rPr lang="en-US" dirty="0" smtClean="0"/>
              <a:t>enabling </a:t>
            </a:r>
            <a:r>
              <a:rPr lang="en-US" dirty="0"/>
              <a:t>the </a:t>
            </a:r>
            <a:r>
              <a:rPr lang="en-US" dirty="0" smtClean="0"/>
              <a:t>demonstration of low energy IoT communication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SMS-S/NB-IoT </a:t>
            </a:r>
            <a:r>
              <a:rPr lang="en-US" dirty="0"/>
              <a:t>extension is addressing the current stringent needs of the 5G use cases to provide low power, low cost efficient communication for a massive number of devices</a:t>
            </a:r>
          </a:p>
          <a:p>
            <a:r>
              <a:rPr lang="en-US" dirty="0"/>
              <a:t>A prototype including the following features:</a:t>
            </a:r>
          </a:p>
          <a:p>
            <a:pPr lvl="1"/>
            <a:r>
              <a:rPr lang="en-US" dirty="0"/>
              <a:t>Control Plane </a:t>
            </a:r>
            <a:r>
              <a:rPr lang="en-US" dirty="0" err="1"/>
              <a:t>CIoT</a:t>
            </a:r>
            <a:r>
              <a:rPr lang="en-US" dirty="0"/>
              <a:t> EPS Optimization </a:t>
            </a:r>
          </a:p>
          <a:p>
            <a:pPr lvl="1"/>
            <a:r>
              <a:rPr lang="en-US" dirty="0"/>
              <a:t>Attach without PDN connectivity </a:t>
            </a:r>
          </a:p>
          <a:p>
            <a:pPr lvl="1"/>
            <a:r>
              <a:rPr lang="en-US" dirty="0"/>
              <a:t>Non-IP Data Delivery (NIDD) </a:t>
            </a:r>
            <a:r>
              <a:rPr lang="en-US" dirty="0" smtClean="0"/>
              <a:t>and IP data delivery</a:t>
            </a:r>
            <a:endParaRPr lang="en-US" dirty="0"/>
          </a:p>
          <a:p>
            <a:pPr lvl="1"/>
            <a:r>
              <a:rPr lang="en-US" dirty="0" smtClean="0"/>
              <a:t>Network Exposure Function (NEF)/Service </a:t>
            </a:r>
            <a:r>
              <a:rPr lang="en-US" dirty="0"/>
              <a:t>Capability Exposure Function (SCEF) </a:t>
            </a:r>
          </a:p>
          <a:p>
            <a:pPr marL="253924" lvl="1" indent="0">
              <a:buNone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NB-IoT/SMS-S core network extension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17" y="3841327"/>
            <a:ext cx="5436096" cy="28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38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18" y="4315897"/>
            <a:ext cx="4539898" cy="239495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Providing quantitative evaluations of different customized core networks on top of different resource infrastructures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Benchmarking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benchmarking tool and environment include the following functional features:</a:t>
            </a:r>
          </a:p>
          <a:p>
            <a:pPr lvl="1"/>
            <a:r>
              <a:rPr lang="en-US" dirty="0"/>
              <a:t>Flexible and intuitive eNB topology configurations </a:t>
            </a:r>
          </a:p>
          <a:p>
            <a:pPr lvl="1"/>
            <a:r>
              <a:rPr lang="en-US" dirty="0"/>
              <a:t>Flexible subscriber mobility and load </a:t>
            </a:r>
            <a:r>
              <a:rPr lang="en-US" dirty="0" smtClean="0"/>
              <a:t>patterns (can replay workloads)</a:t>
            </a:r>
            <a:endParaRPr lang="en-US" dirty="0"/>
          </a:p>
          <a:p>
            <a:pPr lvl="1"/>
            <a:r>
              <a:rPr lang="en-US" dirty="0"/>
              <a:t>Support for x10000 emulated </a:t>
            </a:r>
            <a:r>
              <a:rPr lang="en-US" dirty="0" smtClean="0"/>
              <a:t>subscribers and x100 </a:t>
            </a:r>
            <a:r>
              <a:rPr lang="en-US" dirty="0" err="1" smtClean="0"/>
              <a:t>eNBs</a:t>
            </a:r>
            <a:endParaRPr lang="en-US" dirty="0"/>
          </a:p>
          <a:p>
            <a:pPr lvl="1"/>
            <a:r>
              <a:rPr lang="en-US" dirty="0" smtClean="0"/>
              <a:t>Support </a:t>
            </a:r>
            <a:r>
              <a:rPr lang="en-US" dirty="0"/>
              <a:t>for S1-MME and S1-U </a:t>
            </a:r>
            <a:r>
              <a:rPr lang="en-US" dirty="0" smtClean="0"/>
              <a:t>interfaces and procedures</a:t>
            </a:r>
            <a:endParaRPr lang="en-US" dirty="0"/>
          </a:p>
          <a:p>
            <a:pPr lvl="1"/>
            <a:r>
              <a:rPr lang="en-US" dirty="0" smtClean="0"/>
              <a:t>Monitoring parameters - 50+ metrics including:</a:t>
            </a:r>
            <a:endParaRPr lang="en-US" dirty="0"/>
          </a:p>
          <a:p>
            <a:pPr lvl="2"/>
            <a:r>
              <a:rPr lang="en-US" dirty="0"/>
              <a:t>Quality: Success rate, procedure delay at </a:t>
            </a:r>
            <a:r>
              <a:rPr lang="en-US" dirty="0" smtClean="0"/>
              <a:t>benchmarking tool</a:t>
            </a:r>
          </a:p>
          <a:p>
            <a:pPr lvl="2"/>
            <a:r>
              <a:rPr lang="en-US" dirty="0" smtClean="0"/>
              <a:t>Performance</a:t>
            </a:r>
            <a:r>
              <a:rPr lang="en-US" dirty="0"/>
              <a:t>: </a:t>
            </a:r>
            <a:r>
              <a:rPr lang="en-US" dirty="0" smtClean="0"/>
              <a:t>procedure delay, compute </a:t>
            </a:r>
            <a:r>
              <a:rPr lang="en-US" dirty="0"/>
              <a:t>and storage in the </a:t>
            </a:r>
            <a:r>
              <a:rPr lang="en-US" dirty="0" smtClean="0"/>
              <a:t>network</a:t>
            </a:r>
            <a:endParaRPr lang="en-US" dirty="0"/>
          </a:p>
          <a:p>
            <a:r>
              <a:rPr lang="en-US" dirty="0"/>
              <a:t>On demand extensible for different:</a:t>
            </a:r>
          </a:p>
          <a:p>
            <a:pPr lvl="1"/>
            <a:r>
              <a:rPr lang="en-US" dirty="0"/>
              <a:t>RAN topologies or functionality,</a:t>
            </a:r>
          </a:p>
          <a:p>
            <a:pPr lvl="1"/>
            <a:r>
              <a:rPr lang="en-US" dirty="0"/>
              <a:t>mobility and resource patterns</a:t>
            </a:r>
          </a:p>
          <a:p>
            <a:pPr lvl="1"/>
            <a:r>
              <a:rPr lang="en-US" dirty="0"/>
              <a:t>interfaces towards the network</a:t>
            </a:r>
          </a:p>
          <a:p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64" t="2976" r="2738" b="2087"/>
          <a:stretch/>
        </p:blipFill>
        <p:spPr>
          <a:xfrm>
            <a:off x="6345911" y="2710813"/>
            <a:ext cx="2570747" cy="16191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Right Arrow 11"/>
          <p:cNvSpPr/>
          <p:nvPr/>
        </p:nvSpPr>
        <p:spPr bwMode="auto">
          <a:xfrm rot="19562671">
            <a:off x="5297217" y="4337328"/>
            <a:ext cx="936104" cy="504056"/>
          </a:xfrm>
          <a:prstGeom prst="rightArrow">
            <a:avLst/>
          </a:prstGeom>
          <a:solidFill>
            <a:schemeClr val="bg1"/>
          </a:solidFill>
          <a:ln w="22225" cap="flat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7291523">
            <a:off x="7158432" y="4459773"/>
            <a:ext cx="694642" cy="504056"/>
          </a:xfrm>
          <a:prstGeom prst="rightArrow">
            <a:avLst/>
          </a:prstGeom>
          <a:solidFill>
            <a:schemeClr val="bg1"/>
          </a:solidFill>
          <a:ln w="22225" cap="flat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6808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3" b="6605"/>
          <a:stretch/>
        </p:blipFill>
        <p:spPr>
          <a:xfrm>
            <a:off x="438154" y="1447800"/>
            <a:ext cx="8271103" cy="4315492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 smtClean="0"/>
              <a:t>Benchmarking Tool Dashboard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49376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4752" y="1276011"/>
            <a:ext cx="8312057" cy="4661240"/>
          </a:xfrm>
        </p:spPr>
        <p:txBody>
          <a:bodyPr/>
          <a:lstStyle/>
          <a:p>
            <a:r>
              <a:rPr lang="en-US" dirty="0" smtClean="0"/>
              <a:t>The 5G system is a distributed system </a:t>
            </a:r>
          </a:p>
          <a:p>
            <a:pPr lvl="1"/>
            <a:r>
              <a:rPr lang="en-US" dirty="0" smtClean="0"/>
              <a:t>The network functions should be able to understand the underlying connectivity </a:t>
            </a:r>
          </a:p>
          <a:p>
            <a:pPr lvl="1"/>
            <a:r>
              <a:rPr lang="en-US" dirty="0"/>
              <a:t>Network functions should be </a:t>
            </a:r>
            <a:r>
              <a:rPr lang="en-US" dirty="0" smtClean="0"/>
              <a:t>properly synchronized </a:t>
            </a:r>
          </a:p>
          <a:p>
            <a:r>
              <a:rPr lang="en-US" dirty="0" smtClean="0"/>
              <a:t>The 5G system is a software system</a:t>
            </a:r>
          </a:p>
          <a:p>
            <a:pPr lvl="1"/>
            <a:r>
              <a:rPr lang="en-US" dirty="0" smtClean="0"/>
              <a:t>Performance depends on the underlying uncertain infrastructure </a:t>
            </a:r>
          </a:p>
          <a:p>
            <a:r>
              <a:rPr lang="en-US" dirty="0" smtClean="0"/>
              <a:t>New mechanisms for ensuring the resilience and the security</a:t>
            </a:r>
          </a:p>
          <a:p>
            <a:pPr lvl="1"/>
            <a:r>
              <a:rPr lang="en-US" dirty="0" smtClean="0"/>
              <a:t>With different levels of trust on the infrastructure</a:t>
            </a:r>
          </a:p>
          <a:p>
            <a:pPr lvl="1"/>
            <a:r>
              <a:rPr lang="en-US" dirty="0" smtClean="0"/>
              <a:t>With different levels of trust on the backhauling networks</a:t>
            </a:r>
          </a:p>
          <a:p>
            <a:pPr lvl="1"/>
            <a:endParaRPr lang="en-US" dirty="0"/>
          </a:p>
          <a:p>
            <a:pPr marL="0" indent="-5668">
              <a:buNone/>
            </a:pPr>
            <a:r>
              <a:rPr lang="en-US" dirty="0" smtClean="0">
                <a:sym typeface="Wingdings" panose="05000000000000000000" pitchFamily="2" charset="2"/>
              </a:rPr>
              <a:t> The 5G system should be adaptable enough to run on the available infrastructures (or at least be able to determine on which infrastructures it can run)</a:t>
            </a:r>
            <a:endParaRPr lang="en-US" dirty="0" smtClean="0"/>
          </a:p>
          <a:p>
            <a:pPr lvl="1"/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cap="none" dirty="0" smtClean="0"/>
              <a:t>The Network Functions Perspective </a:t>
            </a:r>
            <a:endParaRPr lang="de-DE" cap="none" dirty="0"/>
          </a:p>
        </p:txBody>
      </p:sp>
      <p:sp>
        <p:nvSpPr>
          <p:cNvPr id="51" name="Oval 50"/>
          <p:cNvSpPr/>
          <p:nvPr/>
        </p:nvSpPr>
        <p:spPr>
          <a:xfrm>
            <a:off x="1841551" y="4746258"/>
            <a:ext cx="1618551" cy="572960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920280" y="3933056"/>
            <a:ext cx="1884106" cy="1751161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022692" y="5164871"/>
            <a:ext cx="1678749" cy="389523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781" y="4931730"/>
            <a:ext cx="654071" cy="795145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5196530" y="4722860"/>
            <a:ext cx="1618551" cy="572960"/>
          </a:xfrm>
          <a:prstGeom prst="ellipse">
            <a:avLst/>
          </a:prstGeom>
          <a:solidFill>
            <a:srgbClr val="FFE7C9"/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6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333" y="4691559"/>
            <a:ext cx="321864" cy="581921"/>
          </a:xfrm>
          <a:prstGeom prst="rect">
            <a:avLst/>
          </a:prstGeom>
        </p:spPr>
      </p:pic>
      <p:pic>
        <p:nvPicPr>
          <p:cNvPr id="57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31" y="4538481"/>
            <a:ext cx="321864" cy="581921"/>
          </a:xfrm>
          <a:prstGeom prst="rect">
            <a:avLst/>
          </a:prstGeom>
        </p:spPr>
      </p:pic>
      <p:pic>
        <p:nvPicPr>
          <p:cNvPr id="58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000" y="4450817"/>
            <a:ext cx="321864" cy="581921"/>
          </a:xfrm>
          <a:prstGeom prst="rect">
            <a:avLst/>
          </a:prstGeom>
        </p:spPr>
      </p:pic>
      <p:pic>
        <p:nvPicPr>
          <p:cNvPr id="5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41" y="4610981"/>
            <a:ext cx="321864" cy="581921"/>
          </a:xfrm>
          <a:prstGeom prst="rect">
            <a:avLst/>
          </a:prstGeom>
        </p:spPr>
      </p:pic>
      <p:sp>
        <p:nvSpPr>
          <p:cNvPr id="60" name="TextBox 12"/>
          <p:cNvSpPr txBox="1"/>
          <p:nvPr/>
        </p:nvSpPr>
        <p:spPr>
          <a:xfrm>
            <a:off x="4794695" y="5296558"/>
            <a:ext cx="23772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Fixed or Mobile/ Backhaul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Wide Area Network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408778" y="4342586"/>
            <a:ext cx="1429219" cy="1341631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504882" y="5188752"/>
            <a:ext cx="1237013" cy="410236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32" y="5239796"/>
            <a:ext cx="485798" cy="590578"/>
          </a:xfrm>
          <a:prstGeom prst="rect">
            <a:avLst/>
          </a:prstGeom>
        </p:spPr>
      </p:pic>
      <p:pic>
        <p:nvPicPr>
          <p:cNvPr id="64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354" y="4714957"/>
            <a:ext cx="321864" cy="581921"/>
          </a:xfrm>
          <a:prstGeom prst="rect">
            <a:avLst/>
          </a:prstGeom>
        </p:spPr>
      </p:pic>
      <p:pic>
        <p:nvPicPr>
          <p:cNvPr id="65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52" y="4561879"/>
            <a:ext cx="321864" cy="581921"/>
          </a:xfrm>
          <a:prstGeom prst="rect">
            <a:avLst/>
          </a:prstGeom>
        </p:spPr>
      </p:pic>
      <p:pic>
        <p:nvPicPr>
          <p:cNvPr id="66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21" y="4474215"/>
            <a:ext cx="321864" cy="581921"/>
          </a:xfrm>
          <a:prstGeom prst="rect">
            <a:avLst/>
          </a:prstGeom>
        </p:spPr>
      </p:pic>
      <p:pic>
        <p:nvPicPr>
          <p:cNvPr id="67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162" y="4634379"/>
            <a:ext cx="321864" cy="581921"/>
          </a:xfrm>
          <a:prstGeom prst="rect">
            <a:avLst/>
          </a:prstGeom>
        </p:spPr>
      </p:pic>
      <p:sp>
        <p:nvSpPr>
          <p:cNvPr id="68" name="TextBox 12"/>
          <p:cNvSpPr txBox="1"/>
          <p:nvPr/>
        </p:nvSpPr>
        <p:spPr>
          <a:xfrm>
            <a:off x="1457458" y="5319956"/>
            <a:ext cx="2377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Arial Unicode MS" pitchFamily="34" charset="-128"/>
                <a:cs typeface="Arial Unicode MS" pitchFamily="34" charset="-128"/>
              </a:rPr>
              <a:t>Local Access Network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35152" y="4537364"/>
            <a:ext cx="930556" cy="1084805"/>
          </a:xfrm>
          <a:prstGeom prst="roundRect">
            <a:avLst>
              <a:gd name="adj" fmla="val 1340"/>
            </a:avLst>
          </a:prstGeom>
          <a:solidFill>
            <a:srgbClr val="FFFFFF"/>
          </a:solidFill>
          <a:ln w="2857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920081" y="5164237"/>
            <a:ext cx="760698" cy="410236"/>
          </a:xfrm>
          <a:prstGeom prst="roundRect">
            <a:avLst>
              <a:gd name="adj" fmla="val 0"/>
            </a:avLst>
          </a:prstGeom>
          <a:solidFill>
            <a:srgbClr val="F18700">
              <a:lumMod val="20000"/>
              <a:lumOff val="80000"/>
            </a:srgbClr>
          </a:solidFill>
          <a:ln w="19050" cap="flat" cmpd="sng" algn="ctr">
            <a:solidFill>
              <a:srgbClr val="F18700"/>
            </a:solidFill>
            <a:prstDash val="dash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52844" y="4641529"/>
            <a:ext cx="437524" cy="56624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39040" y="4749516"/>
            <a:ext cx="437524" cy="56624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25236" y="4857503"/>
            <a:ext cx="437524" cy="56624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11432" y="4965490"/>
            <a:ext cx="437524" cy="56624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2203" y="5640371"/>
            <a:ext cx="958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Fog Nodes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591142" y="5704728"/>
            <a:ext cx="1042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Edge Nodes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11031" y="5743248"/>
            <a:ext cx="118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Central Cloud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8017846" y="4543990"/>
            <a:ext cx="451152" cy="304685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932771" y="4742939"/>
            <a:ext cx="451152" cy="304685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692861" y="4603997"/>
            <a:ext cx="451152" cy="304685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497644" y="4766045"/>
            <a:ext cx="451152" cy="331371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616645" y="4807578"/>
            <a:ext cx="451152" cy="331371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4086362" y="4764012"/>
            <a:ext cx="451152" cy="345770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4200634" y="4807578"/>
            <a:ext cx="451152" cy="345770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1011550" y="4812336"/>
            <a:ext cx="451152" cy="345770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909336" y="4748955"/>
            <a:ext cx="451152" cy="345770"/>
          </a:xfrm>
          <a:prstGeom prst="roundRect">
            <a:avLst/>
          </a:prstGeom>
          <a:solidFill>
            <a:srgbClr val="E658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3515530" y="4356186"/>
            <a:ext cx="415380" cy="353708"/>
          </a:xfrm>
          <a:prstGeom prst="roundRect">
            <a:avLst/>
          </a:prstGeom>
          <a:solidFill>
            <a:srgbClr val="0D4797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3634531" y="4397719"/>
            <a:ext cx="415380" cy="353708"/>
          </a:xfrm>
          <a:prstGeom prst="roundRect">
            <a:avLst/>
          </a:prstGeom>
          <a:solidFill>
            <a:srgbClr val="0D4797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4152477" y="4376445"/>
            <a:ext cx="463578" cy="353708"/>
          </a:xfrm>
          <a:prstGeom prst="roundRect">
            <a:avLst/>
          </a:prstGeom>
          <a:solidFill>
            <a:srgbClr val="E68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7105179" y="4691559"/>
            <a:ext cx="445164" cy="353708"/>
          </a:xfrm>
          <a:prstGeom prst="roundRect">
            <a:avLst/>
          </a:prstGeom>
          <a:solidFill>
            <a:srgbClr val="E68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8195666" y="4262703"/>
            <a:ext cx="451152" cy="304685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7865446" y="4378870"/>
            <a:ext cx="451152" cy="304685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grpSp>
        <p:nvGrpSpPr>
          <p:cNvPr id="93" name="Group 60"/>
          <p:cNvGrpSpPr>
            <a:grpSpLocks/>
          </p:cNvGrpSpPr>
          <p:nvPr/>
        </p:nvGrpSpPr>
        <p:grpSpPr bwMode="auto">
          <a:xfrm>
            <a:off x="870372" y="5153981"/>
            <a:ext cx="2457398" cy="530236"/>
            <a:chOff x="2051720" y="4370632"/>
            <a:chExt cx="2900766" cy="775670"/>
          </a:xfrm>
        </p:grpSpPr>
        <p:grpSp>
          <p:nvGrpSpPr>
            <p:cNvPr id="94" name="Group 74"/>
            <p:cNvGrpSpPr>
              <a:grpSpLocks/>
            </p:cNvGrpSpPr>
            <p:nvPr/>
          </p:nvGrpSpPr>
          <p:grpSpPr bwMode="auto">
            <a:xfrm>
              <a:off x="2051720" y="4371950"/>
              <a:ext cx="1667168" cy="774352"/>
              <a:chOff x="1619672" y="4369148"/>
              <a:chExt cx="1631914" cy="774352"/>
            </a:xfrm>
          </p:grpSpPr>
          <p:pic>
            <p:nvPicPr>
              <p:cNvPr id="98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1619672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2220487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5" name="Group 77"/>
            <p:cNvGrpSpPr>
              <a:grpSpLocks/>
            </p:cNvGrpSpPr>
            <p:nvPr/>
          </p:nvGrpSpPr>
          <p:grpSpPr bwMode="auto">
            <a:xfrm>
              <a:off x="3285318" y="4370632"/>
              <a:ext cx="1667168" cy="774352"/>
              <a:chOff x="1619672" y="4369148"/>
              <a:chExt cx="1631914" cy="774352"/>
            </a:xfrm>
          </p:grpSpPr>
          <p:pic>
            <p:nvPicPr>
              <p:cNvPr id="96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1619672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2220487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0" name="Group 60"/>
          <p:cNvGrpSpPr>
            <a:grpSpLocks/>
          </p:cNvGrpSpPr>
          <p:nvPr/>
        </p:nvGrpSpPr>
        <p:grpSpPr bwMode="auto">
          <a:xfrm>
            <a:off x="3414122" y="5163337"/>
            <a:ext cx="1937419" cy="530236"/>
            <a:chOff x="2665515" y="4370632"/>
            <a:chExt cx="2286971" cy="775670"/>
          </a:xfrm>
        </p:grpSpPr>
        <p:pic>
          <p:nvPicPr>
            <p:cNvPr id="106" name="Picture 8" descr="ocean wave vector">
              <a:hlinkClick r:id="rId4" tooltip="ocean wave vector vector graphics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13" t="33192" b="40413"/>
            <a:stretch>
              <a:fillRect/>
            </a:stretch>
          </p:blipFill>
          <p:spPr bwMode="auto">
            <a:xfrm>
              <a:off x="2665515" y="4371950"/>
              <a:ext cx="1053374" cy="77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" name="Group 77"/>
            <p:cNvGrpSpPr>
              <a:grpSpLocks/>
            </p:cNvGrpSpPr>
            <p:nvPr/>
          </p:nvGrpSpPr>
          <p:grpSpPr bwMode="auto">
            <a:xfrm>
              <a:off x="3285318" y="4370632"/>
              <a:ext cx="1667168" cy="774352"/>
              <a:chOff x="1619672" y="4369148"/>
              <a:chExt cx="1631914" cy="774352"/>
            </a:xfrm>
          </p:grpSpPr>
          <p:pic>
            <p:nvPicPr>
              <p:cNvPr id="103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1619672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2220487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1" name="Picture 8" descr="ocean wave vector">
            <a:hlinkClick r:id="rId4" tooltip="ocean wave vector vector graphics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3" t="33192" b="40413"/>
          <a:stretch>
            <a:fillRect/>
          </a:stretch>
        </p:blipFill>
        <p:spPr bwMode="auto">
          <a:xfrm>
            <a:off x="2930033" y="5156276"/>
            <a:ext cx="892370" cy="5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" name="Group 60"/>
          <p:cNvGrpSpPr>
            <a:grpSpLocks/>
          </p:cNvGrpSpPr>
          <p:nvPr/>
        </p:nvGrpSpPr>
        <p:grpSpPr bwMode="auto">
          <a:xfrm>
            <a:off x="4965771" y="5162436"/>
            <a:ext cx="1937419" cy="530236"/>
            <a:chOff x="2665515" y="4370632"/>
            <a:chExt cx="2286971" cy="775670"/>
          </a:xfrm>
        </p:grpSpPr>
        <p:pic>
          <p:nvPicPr>
            <p:cNvPr id="123" name="Picture 8" descr="ocean wave vector">
              <a:hlinkClick r:id="rId4" tooltip="ocean wave vector vector graphics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13" t="33192" b="40413"/>
            <a:stretch>
              <a:fillRect/>
            </a:stretch>
          </p:blipFill>
          <p:spPr bwMode="auto">
            <a:xfrm>
              <a:off x="2665515" y="4371950"/>
              <a:ext cx="1053374" cy="77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4" name="Group 77"/>
            <p:cNvGrpSpPr>
              <a:grpSpLocks/>
            </p:cNvGrpSpPr>
            <p:nvPr/>
          </p:nvGrpSpPr>
          <p:grpSpPr bwMode="auto">
            <a:xfrm>
              <a:off x="3285318" y="4370632"/>
              <a:ext cx="1667168" cy="774352"/>
              <a:chOff x="1619672" y="4369148"/>
              <a:chExt cx="1631914" cy="774352"/>
            </a:xfrm>
          </p:grpSpPr>
          <p:pic>
            <p:nvPicPr>
              <p:cNvPr id="125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1619672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6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2220487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7" name="Group 60"/>
          <p:cNvGrpSpPr>
            <a:grpSpLocks/>
          </p:cNvGrpSpPr>
          <p:nvPr/>
        </p:nvGrpSpPr>
        <p:grpSpPr bwMode="auto">
          <a:xfrm>
            <a:off x="6507362" y="5153981"/>
            <a:ext cx="1937419" cy="530236"/>
            <a:chOff x="2665515" y="4370632"/>
            <a:chExt cx="2286971" cy="775670"/>
          </a:xfrm>
        </p:grpSpPr>
        <p:pic>
          <p:nvPicPr>
            <p:cNvPr id="128" name="Picture 8" descr="ocean wave vector">
              <a:hlinkClick r:id="rId4" tooltip="ocean wave vector vector graphics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13" t="33192" b="40413"/>
            <a:stretch>
              <a:fillRect/>
            </a:stretch>
          </p:blipFill>
          <p:spPr bwMode="auto">
            <a:xfrm>
              <a:off x="2665515" y="4371950"/>
              <a:ext cx="1053374" cy="77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9" name="Group 77"/>
            <p:cNvGrpSpPr>
              <a:grpSpLocks/>
            </p:cNvGrpSpPr>
            <p:nvPr/>
          </p:nvGrpSpPr>
          <p:grpSpPr bwMode="auto">
            <a:xfrm>
              <a:off x="3285318" y="4370632"/>
              <a:ext cx="1667168" cy="774352"/>
              <a:chOff x="1619672" y="4369148"/>
              <a:chExt cx="1631914" cy="774352"/>
            </a:xfrm>
          </p:grpSpPr>
          <p:pic>
            <p:nvPicPr>
              <p:cNvPr id="130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1619672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Picture 8" descr="ocean wave vector">
                <a:hlinkClick r:id="rId4" tooltip="ocean wave vector vector graphics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13" t="33192" b="40413"/>
              <a:stretch>
                <a:fillRect/>
              </a:stretch>
            </p:blipFill>
            <p:spPr bwMode="auto">
              <a:xfrm>
                <a:off x="2220487" y="4369148"/>
                <a:ext cx="1031099" cy="774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9955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Enabling graceful scaling, load scheduling and high availability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elasticity support enables the transparent deployment of multiple components of the same type addressing</a:t>
            </a:r>
          </a:p>
          <a:p>
            <a:pPr lvl="1"/>
            <a:r>
              <a:rPr lang="en-US" dirty="0" smtClean="0"/>
              <a:t>Scaling in cloud environments</a:t>
            </a:r>
          </a:p>
          <a:p>
            <a:pPr lvl="1"/>
            <a:r>
              <a:rPr lang="en-US" dirty="0" smtClean="0"/>
              <a:t>Distribution of load in distributed/edge environments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AMF/SMF(MME/PGW-C) Load Balancing</a:t>
            </a:r>
          </a:p>
          <a:p>
            <a:pPr lvl="1"/>
            <a:r>
              <a:rPr lang="en-US" dirty="0" smtClean="0"/>
              <a:t>Low </a:t>
            </a:r>
            <a:r>
              <a:rPr lang="en-US" dirty="0"/>
              <a:t>footprint S1-AP load balancer for appropriate MME selection</a:t>
            </a:r>
          </a:p>
          <a:p>
            <a:pPr lvl="1"/>
            <a:r>
              <a:rPr lang="en-US" dirty="0"/>
              <a:t>OpenFlow controlled data path load balancer</a:t>
            </a:r>
          </a:p>
          <a:p>
            <a:pPr lvl="1"/>
            <a:endParaRPr lang="en-US" dirty="0"/>
          </a:p>
          <a:p>
            <a:r>
              <a:rPr lang="en-US" dirty="0"/>
              <a:t>State sharing mechanisms</a:t>
            </a:r>
          </a:p>
          <a:p>
            <a:pPr lvl="1"/>
            <a:r>
              <a:rPr lang="en-US" dirty="0"/>
              <a:t>Distributed shared memory </a:t>
            </a:r>
          </a:p>
          <a:p>
            <a:pPr lvl="1"/>
            <a:r>
              <a:rPr lang="en-US" dirty="0"/>
              <a:t>ASN1 based protocol for state broadcasting</a:t>
            </a:r>
          </a:p>
          <a:p>
            <a:pPr lvl="1"/>
            <a:r>
              <a:rPr lang="en-US" dirty="0"/>
              <a:t>Replication of forwarding </a:t>
            </a:r>
            <a:r>
              <a:rPr lang="en-US" dirty="0" smtClean="0"/>
              <a:t>rules to multiple switches</a:t>
            </a:r>
            <a:endParaRPr lang="en-US" dirty="0"/>
          </a:p>
          <a:p>
            <a:pPr lvl="1"/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Elasticity Support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24" y="4179805"/>
            <a:ext cx="5333792" cy="230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61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Open5GCore implements the 3GPP DÉCOR for slice selection as an independent network function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Open5GCore Network Slice Selection Function (NSSF) can be placed as a separate component enabling:</a:t>
            </a:r>
          </a:p>
          <a:p>
            <a:pPr lvl="1"/>
            <a:r>
              <a:rPr lang="en-US" dirty="0" smtClean="0"/>
              <a:t>Indications to the AMF(MME-) to redirect the UE during attachment to another slice</a:t>
            </a:r>
          </a:p>
          <a:p>
            <a:pPr lvl="1"/>
            <a:r>
              <a:rPr lang="en-US" dirty="0" smtClean="0"/>
              <a:t>Indications to the </a:t>
            </a:r>
            <a:r>
              <a:rPr lang="en-US" dirty="0" err="1" smtClean="0"/>
              <a:t>gNB</a:t>
            </a:r>
            <a:r>
              <a:rPr lang="en-US" dirty="0" smtClean="0"/>
              <a:t>/eNB to direct the UE during sequent procedures to the appropriate slice</a:t>
            </a:r>
          </a:p>
          <a:p>
            <a:r>
              <a:rPr lang="en-US" dirty="0" smtClean="0"/>
              <a:t>NSSF can be integrated with the MME LB and with the </a:t>
            </a:r>
            <a:r>
              <a:rPr lang="en-US" dirty="0" err="1" smtClean="0"/>
              <a:t>gNB</a:t>
            </a:r>
            <a:r>
              <a:rPr lang="en-US" dirty="0" smtClean="0"/>
              <a:t> to act as a proxy for </a:t>
            </a:r>
            <a:r>
              <a:rPr lang="en-US" smtClean="0"/>
              <a:t>multiple slices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Multi-slice support</a:t>
            </a:r>
            <a:endParaRPr lang="de-DE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162" y="3276905"/>
            <a:ext cx="4861866" cy="25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12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Open5GCore integrates with </a:t>
            </a:r>
            <a:r>
              <a:rPr lang="en-US" dirty="0" err="1" smtClean="0"/>
              <a:t>Kamailio</a:t>
            </a:r>
            <a:r>
              <a:rPr lang="en-US" dirty="0" smtClean="0"/>
              <a:t> IMS as a first step towards full </a:t>
            </a:r>
            <a:r>
              <a:rPr lang="en-US" dirty="0" err="1" smtClean="0"/>
              <a:t>VoLTE</a:t>
            </a:r>
            <a:r>
              <a:rPr lang="en-US" dirty="0" smtClean="0"/>
              <a:t> support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Kamailio</a:t>
            </a:r>
            <a:r>
              <a:rPr lang="en-US" dirty="0" smtClean="0"/>
              <a:t> IMS is an open source implementation of 3GPP IMS, supported by a large community, stemming from:</a:t>
            </a:r>
          </a:p>
          <a:p>
            <a:pPr lvl="1"/>
            <a:r>
              <a:rPr lang="en-US" dirty="0" smtClean="0"/>
              <a:t>SIP Express Router – high performance SIP router developed until 2005 at FOKUS</a:t>
            </a:r>
          </a:p>
          <a:p>
            <a:pPr lvl="1"/>
            <a:r>
              <a:rPr lang="en-US" dirty="0" err="1" smtClean="0"/>
              <a:t>OpenIMSCore</a:t>
            </a:r>
            <a:r>
              <a:rPr lang="en-US" dirty="0" smtClean="0"/>
              <a:t> – IMS modules for SER developed until 2009 at FOKUS</a:t>
            </a:r>
          </a:p>
          <a:p>
            <a:pPr lvl="1"/>
            <a:endParaRPr lang="en-US" dirty="0"/>
          </a:p>
          <a:p>
            <a:r>
              <a:rPr lang="en-US" dirty="0" err="1" smtClean="0"/>
              <a:t>Kamailio</a:t>
            </a:r>
            <a:r>
              <a:rPr lang="en-US" dirty="0" smtClean="0"/>
              <a:t> IMS is deployed as part of the default Open5GCore setups enabling the establishment of seamless voice services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IMS Support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4407486" y="65817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/>
              <a:t>https://www.kamailio.org/w/2016/02/kamailio-ims-getting-started-box/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111115"/>
            <a:ext cx="4831538" cy="2617600"/>
          </a:xfrm>
          <a:prstGeom prst="rect">
            <a:avLst/>
          </a:prstGeom>
        </p:spPr>
      </p:pic>
      <p:pic>
        <p:nvPicPr>
          <p:cNvPr id="1026" name="Picture 2" descr="kamailio-i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7032"/>
            <a:ext cx="20383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522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 rot="10800000">
            <a:off x="457592" y="4721348"/>
            <a:ext cx="8324741" cy="604769"/>
          </a:xfrm>
          <a:prstGeom prst="roundRect">
            <a:avLst/>
          </a:prstGeom>
          <a:gradFill flip="none" rotWithShape="1">
            <a:gsLst>
              <a:gs pos="51000">
                <a:srgbClr val="F5D195"/>
              </a:gs>
              <a:gs pos="23000">
                <a:srgbClr val="E8960F"/>
              </a:gs>
              <a:gs pos="0">
                <a:srgbClr val="E68F00"/>
              </a:gs>
              <a:gs pos="100000">
                <a:schemeClr val="bg1"/>
              </a:gs>
              <a:gs pos="93000">
                <a:schemeClr val="bg1"/>
              </a:gs>
            </a:gsLst>
            <a:lin ang="1080000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b"/>
          <a:lstStyle/>
          <a:p>
            <a:pPr algn="ctr" defTabSz="914378"/>
            <a:endParaRPr lang="de-DE" sz="1800" kern="0" dirty="0">
              <a:solidFill>
                <a:prstClr val="black"/>
              </a:solidFill>
              <a:latin typeface="Tahoma"/>
              <a:ea typeface="ＭＳ Ｐゴシック" pitchFamily="46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783"/>
            <a:r>
              <a:rPr lang="de-DE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Roadmap for Open5GCore Rel. 4 and later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45913" y="4744467"/>
          <a:ext cx="8143538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6426">
                  <a:extLst>
                    <a:ext uri="{9D8B030D-6E8A-4147-A177-3AD203B41FA5}">
                      <a16:colId xmlns:a16="http://schemas.microsoft.com/office/drawing/2014/main" val="1756688222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3917796517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3187601167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1320024760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3435922134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1628326918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571612858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1414364629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966266724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3511178592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3299423305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2370711172"/>
                    </a:ext>
                  </a:extLst>
                </a:gridCol>
                <a:gridCol w="626426">
                  <a:extLst>
                    <a:ext uri="{9D8B030D-6E8A-4147-A177-3AD203B41FA5}">
                      <a16:colId xmlns:a16="http://schemas.microsoft.com/office/drawing/2014/main" val="2914500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46453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 flipH="1">
            <a:off x="6173376" y="4601036"/>
            <a:ext cx="6824" cy="841118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1304" y="4936170"/>
            <a:ext cx="914400" cy="320348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 defTabSz="914378">
              <a:lnSpc>
                <a:spcPts val="2800"/>
              </a:lnSpc>
              <a:spcBef>
                <a:spcPts val="560"/>
              </a:spcBef>
              <a:buClr>
                <a:prstClr val="black"/>
              </a:buClr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de-DE" sz="1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/>
          <p:cNvCxnSpPr>
            <a:stCxn id="33" idx="1"/>
          </p:cNvCxnSpPr>
          <p:nvPr/>
        </p:nvCxnSpPr>
        <p:spPr>
          <a:xfrm>
            <a:off x="856562" y="1853146"/>
            <a:ext cx="0" cy="289132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1" idx="1"/>
          </p:cNvCxnSpPr>
          <p:nvPr/>
        </p:nvCxnSpPr>
        <p:spPr>
          <a:xfrm>
            <a:off x="1480989" y="2327912"/>
            <a:ext cx="0" cy="24165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47864" y="4022295"/>
            <a:ext cx="6403" cy="7221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7" idx="0"/>
          </p:cNvCxnSpPr>
          <p:nvPr/>
        </p:nvCxnSpPr>
        <p:spPr>
          <a:xfrm>
            <a:off x="4617682" y="4077072"/>
            <a:ext cx="0" cy="6673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39" idx="1"/>
          </p:cNvCxnSpPr>
          <p:nvPr/>
        </p:nvCxnSpPr>
        <p:spPr>
          <a:xfrm>
            <a:off x="5219579" y="3577452"/>
            <a:ext cx="7965" cy="11670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51970" y="3957777"/>
            <a:ext cx="0" cy="7866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76396" y="3957777"/>
            <a:ext cx="0" cy="7866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0822" y="3957777"/>
            <a:ext cx="0" cy="7866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0" idx="1"/>
          </p:cNvCxnSpPr>
          <p:nvPr/>
        </p:nvCxnSpPr>
        <p:spPr>
          <a:xfrm>
            <a:off x="7725248" y="3849217"/>
            <a:ext cx="0" cy="8952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56562" y="1668480"/>
            <a:ext cx="23506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Multi-slicing support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VoLTE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support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13382" y="2888466"/>
            <a:ext cx="1162474" cy="3420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numCol="1" rtlCol="0">
            <a:noAutofit/>
          </a:bodyPr>
          <a:lstStyle/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AMF-SMF split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 NAS v1(UE-AMF)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88133" y="1641703"/>
            <a:ext cx="2456075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defTabSz="914378"/>
            <a:r>
              <a:rPr lang="en-US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Open5GCore Rel. 4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 N1 interface (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gNB</a:t>
            </a: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-AMF)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UE NAS only for non-3GPP access 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Based Architecture + NRF support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 router support 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PFCP support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80989" y="2212496"/>
            <a:ext cx="1578843" cy="2308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path diversity support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731573" y="4022295"/>
            <a:ext cx="0" cy="7221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40" idx="1"/>
          </p:cNvCxnSpPr>
          <p:nvPr/>
        </p:nvCxnSpPr>
        <p:spPr>
          <a:xfrm flipH="1">
            <a:off x="3978695" y="2103368"/>
            <a:ext cx="9438" cy="2641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5" idx="1"/>
          </p:cNvCxnSpPr>
          <p:nvPr/>
        </p:nvCxnSpPr>
        <p:spPr>
          <a:xfrm flipH="1">
            <a:off x="2105414" y="3059469"/>
            <a:ext cx="7968" cy="168499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660232" y="1582524"/>
            <a:ext cx="2350662" cy="12003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defTabSz="914378"/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items for the 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 of the SBA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NEF/SCEF </a:t>
            </a: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extensions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 Location Services 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gNB</a:t>
            </a: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protocols support (RLC, PDCP, RRC)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v2x support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Emergency support for 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IMS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 function 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725249" y="3733801"/>
            <a:ext cx="1135037" cy="2308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defTabSz="914378"/>
            <a:r>
              <a:rPr lang="en-US" sz="9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Open5GCore Rel. 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43524" y="5456558"/>
            <a:ext cx="4670834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defTabSz="914378"/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Customization of testbeds towards use cases and specific deployments (hardware, virtualization), integration of base stations and end devices is available anytime on-demand.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8931" y="4948652"/>
            <a:ext cx="914400" cy="320348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 defTabSz="914378">
              <a:lnSpc>
                <a:spcPts val="2800"/>
              </a:lnSpc>
              <a:spcBef>
                <a:spcPts val="560"/>
              </a:spcBef>
              <a:buClr>
                <a:prstClr val="black"/>
              </a:buClr>
            </a:pP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  <a:endParaRPr lang="de-DE" sz="1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19579" y="3254286"/>
            <a:ext cx="2350662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N3IWF support for WLAN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eUICC</a:t>
            </a: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support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Multicast 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  <a:p>
            <a:pPr marL="128585" indent="-128585" defTabSz="914378">
              <a:buFont typeface="Arial" charset="0"/>
              <a:buChar char="•"/>
            </a:pPr>
            <a:r>
              <a:rPr lang="en-US" sz="9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edge implementation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66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Open5GCore Rel. 4 represents a strong implementation step towards 3GPP Release 15 features, enabling true 5G evaluations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4194" y="1837637"/>
            <a:ext cx="8235122" cy="3988027"/>
          </a:xfrm>
        </p:spPr>
        <p:txBody>
          <a:bodyPr/>
          <a:lstStyle/>
          <a:p>
            <a:r>
              <a:rPr lang="en-US" dirty="0" smtClean="0"/>
              <a:t>AMF-SMF split – separation of the state machines within the control plane</a:t>
            </a:r>
          </a:p>
          <a:p>
            <a:r>
              <a:rPr lang="en-US" dirty="0" smtClean="0"/>
              <a:t>Service Based Architecture implementation – HTTP/2, JSON, UDM interfaces</a:t>
            </a:r>
          </a:p>
          <a:p>
            <a:r>
              <a:rPr lang="en-US" dirty="0" smtClean="0"/>
              <a:t>5G UE NAS only for non-3GPP integration with N1 over N3IWF</a:t>
            </a:r>
          </a:p>
          <a:p>
            <a:r>
              <a:rPr lang="en-US" dirty="0" smtClean="0"/>
              <a:t>Replacement of OpenFlow with PFCP</a:t>
            </a:r>
          </a:p>
          <a:p>
            <a:r>
              <a:rPr lang="en-US" dirty="0"/>
              <a:t>Edge router support</a:t>
            </a:r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latin typeface="Arial"/>
              </a:rPr>
              <a:t>© Fraunhofer FOKUS</a:t>
            </a:r>
            <a:endParaRPr lang="de-DE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Open5GCore Rel. 4 (planned for September 2018)	</a:t>
            </a:r>
            <a:endParaRPr lang="de-DE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068960"/>
            <a:ext cx="6343322" cy="36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36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80AC40-E58B-E34D-B662-65730FDF7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6" t="21903" r="11059" b="11551"/>
          <a:stretch/>
        </p:blipFill>
        <p:spPr>
          <a:xfrm>
            <a:off x="-1" y="0"/>
            <a:ext cx="9144001" cy="3877248"/>
          </a:xfrm>
          <a:prstGeom prst="rect">
            <a:avLst/>
          </a:prstGeom>
        </p:spPr>
      </p:pic>
      <p:pic>
        <p:nvPicPr>
          <p:cNvPr id="10" name="Bild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929" y="5518787"/>
            <a:ext cx="1314547" cy="360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A929E70-AD6F-924D-B382-BAB14884A66A}"/>
              </a:ext>
            </a:extLst>
          </p:cNvPr>
          <p:cNvSpPr/>
          <p:nvPr/>
        </p:nvSpPr>
        <p:spPr bwMode="auto">
          <a:xfrm>
            <a:off x="1439653" y="1250273"/>
            <a:ext cx="6336196" cy="1177315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1C5A4A4-80C5-234B-A54E-97562405E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829" y="1491338"/>
            <a:ext cx="3378249" cy="756084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8C828C34-36E5-5F42-B5C6-8581542032D3}"/>
              </a:ext>
            </a:extLst>
          </p:cNvPr>
          <p:cNvSpPr/>
          <p:nvPr/>
        </p:nvSpPr>
        <p:spPr bwMode="auto">
          <a:xfrm>
            <a:off x="0" y="3056075"/>
            <a:ext cx="9144000" cy="2679763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26F23D-11E1-9C47-BC4F-C73BA26DD65A}"/>
              </a:ext>
            </a:extLst>
          </p:cNvPr>
          <p:cNvSpPr txBox="1"/>
          <p:nvPr/>
        </p:nvSpPr>
        <p:spPr>
          <a:xfrm>
            <a:off x="323529" y="4235160"/>
            <a:ext cx="2620883" cy="864096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Future of Edge Computing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Nov 2018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879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www.edgecomputingforum.org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987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A4C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Bild 14">
            <a:extLst>
              <a:ext uri="{FF2B5EF4-FFF2-40B4-BE49-F238E27FC236}">
                <a16:creationId xmlns:a16="http://schemas.microsoft.com/office/drawing/2014/main" id="{F5BCF0C4-BF2F-794B-B152-A0964213C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12" y="3631429"/>
            <a:ext cx="1604317" cy="44564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01CB13E-444E-EE41-B1C8-272A8EAF617F}"/>
              </a:ext>
            </a:extLst>
          </p:cNvPr>
          <p:cNvSpPr txBox="1"/>
          <p:nvPr/>
        </p:nvSpPr>
        <p:spPr>
          <a:xfrm>
            <a:off x="3326158" y="4235160"/>
            <a:ext cx="2772308" cy="1714120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Industrial Internet –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future standards,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technologies,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paradigms and applications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shape the Industry 4.0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Nov 2018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4C7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8"/>
              </a:rPr>
              <a:t>www.iiot-forum.org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A4C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Bild 14">
            <a:extLst>
              <a:ext uri="{FF2B5EF4-FFF2-40B4-BE49-F238E27FC236}">
                <a16:creationId xmlns:a16="http://schemas.microsoft.com/office/drawing/2014/main" id="{61260645-45B4-174A-95AA-A28EF9B45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8245" y="3465005"/>
            <a:ext cx="1188135" cy="66395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C7C2A14-22A7-AC4E-8291-1253A0693E23}"/>
              </a:ext>
            </a:extLst>
          </p:cNvPr>
          <p:cNvSpPr txBox="1"/>
          <p:nvPr/>
        </p:nvSpPr>
        <p:spPr>
          <a:xfrm>
            <a:off x="6480212" y="4235162"/>
            <a:ext cx="2310461" cy="1220951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Preparing Industry Verticals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Edge Computing,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Slicing &amp; 5G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Nov – 16 Nov 2018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4C7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www.fuseco-forum.org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A4C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A4C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Bild 19">
            <a:extLst>
              <a:ext uri="{FF2B5EF4-FFF2-40B4-BE49-F238E27FC236}">
                <a16:creationId xmlns:a16="http://schemas.microsoft.com/office/drawing/2014/main" id="{CE7E2B98-8459-974C-A2D0-3A80EB93BA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3375" y="3599660"/>
            <a:ext cx="1224136" cy="477413"/>
          </a:xfrm>
          <a:prstGeom prst="rect">
            <a:avLst/>
          </a:prstGeom>
        </p:spPr>
      </p:pic>
      <p:pic>
        <p:nvPicPr>
          <p:cNvPr id="16" name="Bild 12" descr="fokus.emf">
            <a:extLst>
              <a:ext uri="{FF2B5EF4-FFF2-40B4-BE49-F238E27FC236}">
                <a16:creationId xmlns:a16="http://schemas.microsoft.com/office/drawing/2014/main" id="{B64A4CF1-54F2-5E40-8691-DB3CD9FBB8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477" y="6279423"/>
            <a:ext cx="1314001" cy="360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63688" y="1661782"/>
            <a:ext cx="1152128" cy="307777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</a:rPr>
              <a:t>Visit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us</a:t>
            </a:r>
            <a:r>
              <a:rPr lang="de-DE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F2277B1-42AD-264C-9B05-030A74A0386E}"/>
              </a:ext>
            </a:extLst>
          </p:cNvPr>
          <p:cNvSpPr txBox="1"/>
          <p:nvPr/>
        </p:nvSpPr>
        <p:spPr>
          <a:xfrm>
            <a:off x="5543601" y="1966073"/>
            <a:ext cx="2007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ahome"/>
                <a:hlinkClick r:id="rId13"/>
              </a:rPr>
              <a:t>www.berlin5gweek.org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ahome"/>
            </a:endParaRPr>
          </a:p>
        </p:txBody>
      </p:sp>
    </p:spTree>
    <p:extLst>
      <p:ext uri="{BB962C8B-B14F-4D97-AF65-F5344CB8AC3E}">
        <p14:creationId xmlns:p14="http://schemas.microsoft.com/office/powerpoint/2010/main" val="915404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1E643C6D-4E23-8242-8806-385E380BD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69" b="22485"/>
          <a:stretch/>
        </p:blipFill>
        <p:spPr>
          <a:xfrm>
            <a:off x="0" y="-123395"/>
            <a:ext cx="9144000" cy="362077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0606" y="1160749"/>
            <a:ext cx="8562789" cy="307777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Visit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us</a:t>
            </a:r>
            <a:r>
              <a:rPr lang="de-DE" sz="20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0" name="Bild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929" y="5518787"/>
            <a:ext cx="1314547" cy="360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8C828C34-36E5-5F42-B5C6-8581542032D3}"/>
              </a:ext>
            </a:extLst>
          </p:cNvPr>
          <p:cNvSpPr/>
          <p:nvPr/>
        </p:nvSpPr>
        <p:spPr bwMode="auto">
          <a:xfrm>
            <a:off x="0" y="3199045"/>
            <a:ext cx="9144000" cy="2499743"/>
          </a:xfrm>
          <a:prstGeom prst="rect">
            <a:avLst/>
          </a:prstGeom>
          <a:solidFill>
            <a:schemeClr val="bg1"/>
          </a:solidFill>
          <a:ln w="222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26F23D-11E1-9C47-BC4F-C73BA26DD65A}"/>
              </a:ext>
            </a:extLst>
          </p:cNvPr>
          <p:cNvSpPr txBox="1"/>
          <p:nvPr/>
        </p:nvSpPr>
        <p:spPr>
          <a:xfrm>
            <a:off x="323528" y="3861047"/>
            <a:ext cx="8328925" cy="1366855"/>
          </a:xfrm>
          <a:prstGeom prst="rect">
            <a:avLst/>
          </a:prstGeom>
        </p:spPr>
        <p:txBody>
          <a:bodyPr vert="horz" wrap="none" lIns="15120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Preparing Industry Verticals for Edge Computing, Network Slicing &amp; 5G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Nov – 16 Nov 2018 in the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Fraunhofer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Institute FOKUS, Berlin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further information, please visit: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A4C7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www.fuseco-forum.org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1A4C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1A4C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Bild 12" descr="fokus.emf">
            <a:extLst>
              <a:ext uri="{FF2B5EF4-FFF2-40B4-BE49-F238E27FC236}">
                <a16:creationId xmlns:a16="http://schemas.microsoft.com/office/drawing/2014/main" id="{93CAD97C-C85D-F046-B115-CB5217BF09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477" y="6261315"/>
            <a:ext cx="1314001" cy="3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70610" t="56479" r="14821" b="32664"/>
          <a:stretch/>
        </p:blipFill>
        <p:spPr>
          <a:xfrm>
            <a:off x="467544" y="5157192"/>
            <a:ext cx="6383441" cy="14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222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Waben-3d-Fol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26519" y="5936831"/>
            <a:ext cx="53174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1199971" rev="0"/>
              </a:camera>
              <a:lightRig rig="threePt" dir="t"/>
            </a:scene3d>
            <a:sp3d z="177800"/>
          </a:bodyPr>
          <a:lstStyle/>
          <a:p>
            <a:r>
              <a:rPr lang="de-DE" sz="3200" b="1" dirty="0" smtClean="0">
                <a:ln>
                  <a:solidFill>
                    <a:schemeClr val="accent1">
                      <a:alpha val="87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www.</a:t>
            </a:r>
            <a:r>
              <a:rPr lang="de-DE" sz="3200" b="1" dirty="0" smtClean="0">
                <a:ln>
                  <a:solidFill>
                    <a:schemeClr val="accent1">
                      <a:alpha val="87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5G-Playground</a:t>
            </a:r>
            <a:r>
              <a:rPr lang="de-DE" sz="3200" b="1" dirty="0" smtClean="0">
                <a:ln>
                  <a:solidFill>
                    <a:schemeClr val="accent1">
                      <a:alpha val="87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.org</a:t>
            </a:r>
            <a:endParaRPr lang="de-DE" sz="3200" b="1" dirty="0">
              <a:ln>
                <a:solidFill>
                  <a:schemeClr val="accent1">
                    <a:alpha val="87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584400" y="2677602"/>
            <a:ext cx="8280000" cy="1111438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For further  information</a:t>
            </a:r>
            <a:r>
              <a:rPr lang="en-US" sz="2200" b="1" dirty="0" smtClean="0">
                <a:latin typeface="+mj-lt"/>
                <a:ea typeface="+mj-ea"/>
                <a:cs typeface="+mj-cs"/>
              </a:rPr>
              <a:t>, technical questions, licensing and pricing requests, c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ontact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us </a:t>
            </a:r>
            <a:r>
              <a:rPr lang="en-US" sz="2200" b="1" dirty="0" smtClean="0">
                <a:latin typeface="+mj-lt"/>
                <a:ea typeface="+mj-ea"/>
                <a:cs typeface="+mj-cs"/>
              </a:rPr>
              <a:t>at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info@Open5GCore.net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52" y="-4550"/>
            <a:ext cx="3480278" cy="16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87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4752" y="1276011"/>
            <a:ext cx="8277445" cy="466124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Providing mechanisms and features needed for distributed system deployments (on Device/Fog, Edge, Central nodes)</a:t>
            </a:r>
            <a:endParaRPr lang="de-DE" b="1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Moving mechanisms from the 5G system level to the new infrastructure middleware</a:t>
            </a:r>
            <a:endParaRPr lang="en-US" dirty="0"/>
          </a:p>
          <a:p>
            <a:r>
              <a:rPr lang="en-US" dirty="0"/>
              <a:t>Performance enhancement – load balancing and high availability</a:t>
            </a:r>
          </a:p>
          <a:p>
            <a:r>
              <a:rPr lang="en-US" dirty="0"/>
              <a:t>Resilience of the end-to-end communication</a:t>
            </a:r>
          </a:p>
          <a:p>
            <a:r>
              <a:rPr lang="en-US" dirty="0"/>
              <a:t>Security at infrastructure level</a:t>
            </a:r>
          </a:p>
          <a:p>
            <a:r>
              <a:rPr lang="en-US" dirty="0"/>
              <a:t>Secure and Reliable Connectivity </a:t>
            </a:r>
            <a:r>
              <a:rPr lang="en-US" dirty="0" smtClean="0"/>
              <a:t>management (for local private networks or for distributed operator networks)</a:t>
            </a:r>
            <a:endParaRPr lang="en-US" dirty="0"/>
          </a:p>
          <a:p>
            <a:r>
              <a:rPr lang="en-US" dirty="0" smtClean="0"/>
              <a:t>Real-time autonomous management of the infrastructure (hiding the details)</a:t>
            </a:r>
            <a:endParaRPr lang="de-DE" dirty="0"/>
          </a:p>
          <a:p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cap="none" dirty="0" smtClean="0"/>
              <a:t>The Infrastructure Perspective</a:t>
            </a:r>
            <a:endParaRPr lang="de-DE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9269"/>
            <a:ext cx="8854404" cy="22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4752" y="1276011"/>
            <a:ext cx="8277445" cy="466124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Providing a cross-layer communication between the network functions and the infrastructure level</a:t>
            </a:r>
          </a:p>
          <a:p>
            <a:r>
              <a:rPr lang="en-US" dirty="0" smtClean="0"/>
              <a:t>Adapting the deployments to service requirements – dynamically adding network functions according to the service administrator needs, adapting the service based on momentary status</a:t>
            </a:r>
          </a:p>
          <a:p>
            <a:r>
              <a:rPr lang="en-US" dirty="0" smtClean="0"/>
              <a:t>Externalizing functionality to infrastructure – load balancing, high availability, security, backhaul selection</a:t>
            </a:r>
          </a:p>
          <a:p>
            <a:r>
              <a:rPr lang="en-US" dirty="0" smtClean="0"/>
              <a:t>Providing service status and infrastructure information – on the externalized functionality, on the current status of the system</a:t>
            </a:r>
          </a:p>
          <a:p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1800" cap="none" dirty="0" smtClean="0"/>
              <a:t>The Integrated Perspective</a:t>
            </a:r>
            <a:endParaRPr lang="de-DE" sz="1800" cap="none" dirty="0"/>
          </a:p>
        </p:txBody>
      </p:sp>
      <p:grpSp>
        <p:nvGrpSpPr>
          <p:cNvPr id="54" name="Group 53"/>
          <p:cNvGrpSpPr/>
          <p:nvPr/>
        </p:nvGrpSpPr>
        <p:grpSpPr>
          <a:xfrm>
            <a:off x="122468" y="3951344"/>
            <a:ext cx="9006195" cy="2244957"/>
            <a:chOff x="30301" y="3950206"/>
            <a:chExt cx="9247713" cy="2299815"/>
          </a:xfrm>
        </p:grpSpPr>
        <p:sp>
          <p:nvSpPr>
            <p:cNvPr id="5" name="Oval 4"/>
            <p:cNvSpPr/>
            <p:nvPr/>
          </p:nvSpPr>
          <p:spPr>
            <a:xfrm>
              <a:off x="1939053" y="4945254"/>
              <a:ext cx="1618551" cy="572960"/>
            </a:xfrm>
            <a:prstGeom prst="ellipse">
              <a:avLst/>
            </a:prstGeom>
            <a:solidFill>
              <a:srgbClr val="FFE7C9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017782" y="4132052"/>
              <a:ext cx="1884106" cy="1751161"/>
            </a:xfrm>
            <a:prstGeom prst="roundRect">
              <a:avLst>
                <a:gd name="adj" fmla="val 1340"/>
              </a:avLst>
            </a:prstGeom>
            <a:solidFill>
              <a:srgbClr val="FFFFFF"/>
            </a:solidFill>
            <a:ln w="2857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120194" y="5363867"/>
              <a:ext cx="1678749" cy="389523"/>
            </a:xfrm>
            <a:prstGeom prst="roundRect">
              <a:avLst>
                <a:gd name="adj" fmla="val 0"/>
              </a:avLst>
            </a:prstGeom>
            <a:solidFill>
              <a:srgbClr val="F18700">
                <a:lumMod val="20000"/>
                <a:lumOff val="80000"/>
              </a:srgbClr>
            </a:solidFill>
            <a:ln w="19050" cap="flat" cmpd="sng" algn="ctr">
              <a:solidFill>
                <a:srgbClr val="F18700"/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3943" y="5151467"/>
              <a:ext cx="654071" cy="79514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294032" y="4921856"/>
              <a:ext cx="1618551" cy="572960"/>
            </a:xfrm>
            <a:prstGeom prst="ellipse">
              <a:avLst/>
            </a:prstGeom>
            <a:solidFill>
              <a:srgbClr val="FFE7C9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0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0835" y="4890555"/>
              <a:ext cx="321864" cy="581921"/>
            </a:xfrm>
            <a:prstGeom prst="rect">
              <a:avLst/>
            </a:prstGeom>
          </p:spPr>
        </p:pic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0933" y="4737477"/>
              <a:ext cx="321864" cy="581921"/>
            </a:xfrm>
            <a:prstGeom prst="rect">
              <a:avLst/>
            </a:prstGeom>
          </p:spPr>
        </p:pic>
        <p:pic>
          <p:nvPicPr>
            <p:cNvPr id="12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7502" y="4649813"/>
              <a:ext cx="321864" cy="581921"/>
            </a:xfrm>
            <a:prstGeom prst="rect">
              <a:avLst/>
            </a:prstGeom>
          </p:spPr>
        </p:pic>
        <p:pic>
          <p:nvPicPr>
            <p:cNvPr id="13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1643" y="4809977"/>
              <a:ext cx="321864" cy="581921"/>
            </a:xfrm>
            <a:prstGeom prst="rect">
              <a:avLst/>
            </a:prstGeom>
          </p:spPr>
        </p:pic>
        <p:sp>
          <p:nvSpPr>
            <p:cNvPr id="14" name="TextBox 12"/>
            <p:cNvSpPr txBox="1"/>
            <p:nvPr/>
          </p:nvSpPr>
          <p:spPr>
            <a:xfrm>
              <a:off x="4892197" y="5495554"/>
              <a:ext cx="237727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Verdana"/>
                  <a:ea typeface="Arial Unicode MS" pitchFamily="34" charset="-128"/>
                  <a:cs typeface="Arial Unicode MS" pitchFamily="34" charset="-128"/>
                </a:rPr>
                <a:t>Fixed or Mobile/ Backhaul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Verdana"/>
                  <a:ea typeface="Arial Unicode MS" pitchFamily="34" charset="-128"/>
                  <a:cs typeface="Arial Unicode MS" pitchFamily="34" charset="-128"/>
                </a:rPr>
                <a:t>Wide Area Network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506280" y="4541582"/>
              <a:ext cx="1429219" cy="1341631"/>
            </a:xfrm>
            <a:prstGeom prst="roundRect">
              <a:avLst>
                <a:gd name="adj" fmla="val 1340"/>
              </a:avLst>
            </a:prstGeom>
            <a:solidFill>
              <a:srgbClr val="FFFFFF"/>
            </a:solidFill>
            <a:ln w="2857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602384" y="5387748"/>
              <a:ext cx="1237013" cy="410236"/>
            </a:xfrm>
            <a:prstGeom prst="roundRect">
              <a:avLst>
                <a:gd name="adj" fmla="val 0"/>
              </a:avLst>
            </a:prstGeom>
            <a:solidFill>
              <a:srgbClr val="F18700">
                <a:lumMod val="20000"/>
                <a:lumOff val="80000"/>
              </a:srgbClr>
            </a:solidFill>
            <a:ln w="19050" cap="flat" cmpd="sng" algn="ctr">
              <a:solidFill>
                <a:srgbClr val="F18700"/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5434" y="5438792"/>
              <a:ext cx="485798" cy="590578"/>
            </a:xfrm>
            <a:prstGeom prst="rect">
              <a:avLst/>
            </a:prstGeom>
          </p:spPr>
        </p:pic>
        <p:pic>
          <p:nvPicPr>
            <p:cNvPr id="18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5856" y="4913953"/>
              <a:ext cx="321864" cy="581921"/>
            </a:xfrm>
            <a:prstGeom prst="rect">
              <a:avLst/>
            </a:prstGeom>
          </p:spPr>
        </p:pic>
        <p:pic>
          <p:nvPicPr>
            <p:cNvPr id="19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5954" y="4760875"/>
              <a:ext cx="321864" cy="581921"/>
            </a:xfrm>
            <a:prstGeom prst="rect">
              <a:avLst/>
            </a:prstGeom>
          </p:spPr>
        </p:pic>
        <p:pic>
          <p:nvPicPr>
            <p:cNvPr id="20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2523" y="4673211"/>
              <a:ext cx="321864" cy="581921"/>
            </a:xfrm>
            <a:prstGeom prst="rect">
              <a:avLst/>
            </a:prstGeom>
          </p:spPr>
        </p:pic>
        <p:pic>
          <p:nvPicPr>
            <p:cNvPr id="21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6664" y="4833375"/>
              <a:ext cx="321864" cy="581921"/>
            </a:xfrm>
            <a:prstGeom prst="rect">
              <a:avLst/>
            </a:prstGeom>
          </p:spPr>
        </p:pic>
        <p:sp>
          <p:nvSpPr>
            <p:cNvPr id="22" name="TextBox 12"/>
            <p:cNvSpPr txBox="1"/>
            <p:nvPr/>
          </p:nvSpPr>
          <p:spPr>
            <a:xfrm>
              <a:off x="1554960" y="5518952"/>
              <a:ext cx="23772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Verdana"/>
                  <a:ea typeface="Arial Unicode MS" pitchFamily="34" charset="-128"/>
                  <a:cs typeface="Arial Unicode MS" pitchFamily="34" charset="-128"/>
                </a:rPr>
                <a:t>Local Access Network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27190" y="4760875"/>
              <a:ext cx="930556" cy="1084805"/>
            </a:xfrm>
            <a:prstGeom prst="roundRect">
              <a:avLst>
                <a:gd name="adj" fmla="val 1340"/>
              </a:avLst>
            </a:prstGeom>
            <a:solidFill>
              <a:srgbClr val="FFFFFF"/>
            </a:solidFill>
            <a:ln w="28575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012119" y="5387748"/>
              <a:ext cx="760698" cy="410236"/>
            </a:xfrm>
            <a:prstGeom prst="roundRect">
              <a:avLst>
                <a:gd name="adj" fmla="val 0"/>
              </a:avLst>
            </a:prstGeom>
            <a:solidFill>
              <a:srgbClr val="F18700">
                <a:lumMod val="20000"/>
                <a:lumOff val="80000"/>
              </a:srgbClr>
            </a:solidFill>
            <a:ln w="19050" cap="flat" cmpd="sng" algn="ctr">
              <a:solidFill>
                <a:srgbClr val="F18700"/>
              </a:solidFill>
              <a:prstDash val="dash"/>
              <a:headEnd type="none" w="med" len="med"/>
              <a:tailEnd type="none" w="med" len="me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0301" y="4973681"/>
              <a:ext cx="437524" cy="5662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UE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16497" y="5081668"/>
              <a:ext cx="437524" cy="5662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UE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02693" y="5189655"/>
              <a:ext cx="437524" cy="5662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UE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88889" y="5297642"/>
              <a:ext cx="437524" cy="5662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ＭＳ Ｐゴシック" pitchFamily="46" charset="-128"/>
                  <a:cs typeface="+mn-cs"/>
                </a:rPr>
                <a:t>UE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94241" y="5863882"/>
              <a:ext cx="958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Fog Nodes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88644" y="5903724"/>
              <a:ext cx="1042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Edge Nodes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08533" y="5942244"/>
              <a:ext cx="11873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Central Cloud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8115348" y="4742986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8030273" y="4941935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790363" y="4802993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595146" y="4965041"/>
              <a:ext cx="451152" cy="331371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714147" y="5006574"/>
              <a:ext cx="451152" cy="331371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183864" y="4963008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298136" y="5006574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103588" y="5035847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001374" y="4972466"/>
              <a:ext cx="451152" cy="345770"/>
            </a:xfrm>
            <a:prstGeom prst="roundRect">
              <a:avLst/>
            </a:prstGeom>
            <a:solidFill>
              <a:srgbClr val="E658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613032" y="4555182"/>
              <a:ext cx="415380" cy="353708"/>
            </a:xfrm>
            <a:prstGeom prst="roundRect">
              <a:avLst/>
            </a:prstGeom>
            <a:solidFill>
              <a:srgbClr val="0D4797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732033" y="4596715"/>
              <a:ext cx="415380" cy="353708"/>
            </a:xfrm>
            <a:prstGeom prst="roundRect">
              <a:avLst/>
            </a:prstGeom>
            <a:solidFill>
              <a:srgbClr val="0D4797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249979" y="4575441"/>
              <a:ext cx="463578" cy="353708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202681" y="4890555"/>
              <a:ext cx="445164" cy="353708"/>
            </a:xfrm>
            <a:prstGeom prst="roundRect">
              <a:avLst/>
            </a:prstGeom>
            <a:solidFill>
              <a:srgbClr val="E68F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8293168" y="4461699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962948" y="4577866"/>
              <a:ext cx="451152" cy="304685"/>
            </a:xfrm>
            <a:prstGeom prst="roundRect">
              <a:avLst/>
            </a:prstGeom>
            <a:solidFill>
              <a:srgbClr val="0094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116496" y="3950206"/>
              <a:ext cx="8682447" cy="389523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1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9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Management and Orchestration</a:t>
              </a:r>
              <a:endPara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7651" y="4162406"/>
              <a:ext cx="2678610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Adapting the deployments to the service requirements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9" name="Down Arrow 48"/>
            <p:cNvSpPr/>
            <p:nvPr/>
          </p:nvSpPr>
          <p:spPr>
            <a:xfrm rot="10800000">
              <a:off x="2872549" y="4277933"/>
              <a:ext cx="1092437" cy="39112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1465" y="5120007"/>
              <a:ext cx="2678610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Externalizing functionality to infrastructure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2897055" y="5273588"/>
              <a:ext cx="1092437" cy="39112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96928" y="4168256"/>
              <a:ext cx="2678610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Providing service status and infrastructure information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4475520" y="4313392"/>
              <a:ext cx="1092437" cy="39112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5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Starting from the 4G EPC, 3GPP defined a new architecture for the 5G system adapted to the software world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Contol</a:t>
            </a:r>
            <a:r>
              <a:rPr lang="en-US" dirty="0" smtClean="0"/>
              <a:t>-User Plane Separation (CUPC) – enabling full user plane flexibility</a:t>
            </a:r>
          </a:p>
          <a:p>
            <a:r>
              <a:rPr lang="en-US" dirty="0" smtClean="0"/>
              <a:t>Separation of the Access and Mobility from Session Management – enabling that control messages are going only over the control plane</a:t>
            </a:r>
          </a:p>
          <a:p>
            <a:r>
              <a:rPr lang="en-US" dirty="0" smtClean="0"/>
              <a:t>Adding slice selection functionality for running multiple customized networks </a:t>
            </a:r>
            <a:endParaRPr lang="de-DE" dirty="0"/>
          </a:p>
          <a:p>
            <a:r>
              <a:rPr lang="en-US" dirty="0" smtClean="0"/>
              <a:t>Complete integration with the PCF – enabling policy based decisions at AMF level 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5G System Architecture</a:t>
            </a:r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4773068" y="5789417"/>
            <a:ext cx="359477" cy="338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24585" y="5538489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UE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98148" y="5538488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(R)AN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38234" y="5538489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19443" y="5495351"/>
            <a:ext cx="1332412" cy="54347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DN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32957" y="4491962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50283" y="4496726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74180" y="4491962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12153" y="3356992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55976" y="3356992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UDM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11" idx="3"/>
            <a:endCxn id="12" idx="2"/>
          </p:cNvCxnSpPr>
          <p:nvPr/>
        </p:nvCxnSpPr>
        <p:spPr>
          <a:xfrm>
            <a:off x="5253303" y="5767089"/>
            <a:ext cx="96614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0"/>
            <a:endCxn id="13" idx="2"/>
          </p:cNvCxnSpPr>
          <p:nvPr/>
        </p:nvCxnSpPr>
        <p:spPr>
          <a:xfrm flipV="1">
            <a:off x="4945768" y="4949161"/>
            <a:ext cx="294723" cy="589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0" idx="0"/>
            <a:endCxn id="33" idx="1"/>
          </p:cNvCxnSpPr>
          <p:nvPr/>
        </p:nvCxnSpPr>
        <p:spPr>
          <a:xfrm flipV="1">
            <a:off x="3405683" y="4720562"/>
            <a:ext cx="316189" cy="8179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0"/>
            <a:endCxn id="33" idx="1"/>
          </p:cNvCxnSpPr>
          <p:nvPr/>
        </p:nvCxnSpPr>
        <p:spPr>
          <a:xfrm flipV="1">
            <a:off x="1932119" y="4720564"/>
            <a:ext cx="1789752" cy="8179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3" idx="0"/>
            <a:endCxn id="16" idx="2"/>
          </p:cNvCxnSpPr>
          <p:nvPr/>
        </p:nvCxnSpPr>
        <p:spPr>
          <a:xfrm flipH="1" flipV="1">
            <a:off x="3419687" y="3814193"/>
            <a:ext cx="609719" cy="6777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3" idx="0"/>
            <a:endCxn id="17" idx="2"/>
          </p:cNvCxnSpPr>
          <p:nvPr/>
        </p:nvCxnSpPr>
        <p:spPr>
          <a:xfrm flipV="1">
            <a:off x="4029406" y="3814193"/>
            <a:ext cx="634105" cy="6777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7" idx="1"/>
            <a:endCxn id="16" idx="3"/>
          </p:cNvCxnSpPr>
          <p:nvPr/>
        </p:nvCxnSpPr>
        <p:spPr>
          <a:xfrm flipH="1">
            <a:off x="3727222" y="3585592"/>
            <a:ext cx="6287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0"/>
            <a:endCxn id="17" idx="2"/>
          </p:cNvCxnSpPr>
          <p:nvPr/>
        </p:nvCxnSpPr>
        <p:spPr>
          <a:xfrm flipH="1" flipV="1">
            <a:off x="4663510" y="3814192"/>
            <a:ext cx="576980" cy="677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1"/>
            <a:endCxn id="33" idx="3"/>
          </p:cNvCxnSpPr>
          <p:nvPr/>
        </p:nvCxnSpPr>
        <p:spPr>
          <a:xfrm flipH="1">
            <a:off x="4336940" y="4720563"/>
            <a:ext cx="5960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4" idx="1"/>
            <a:endCxn id="13" idx="3"/>
          </p:cNvCxnSpPr>
          <p:nvPr/>
        </p:nvCxnSpPr>
        <p:spPr>
          <a:xfrm flipH="1" flipV="1">
            <a:off x="5548024" y="4720562"/>
            <a:ext cx="602258" cy="47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1"/>
            <a:endCxn id="14" idx="3"/>
          </p:cNvCxnSpPr>
          <p:nvPr/>
        </p:nvCxnSpPr>
        <p:spPr>
          <a:xfrm flipH="1">
            <a:off x="6765352" y="4720562"/>
            <a:ext cx="608828" cy="47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" idx="3"/>
            <a:endCxn id="11" idx="1"/>
          </p:cNvCxnSpPr>
          <p:nvPr/>
        </p:nvCxnSpPr>
        <p:spPr>
          <a:xfrm>
            <a:off x="3713217" y="5767090"/>
            <a:ext cx="9250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0" idx="1"/>
            <a:endCxn id="9" idx="3"/>
          </p:cNvCxnSpPr>
          <p:nvPr/>
        </p:nvCxnSpPr>
        <p:spPr>
          <a:xfrm flipH="1">
            <a:off x="2239654" y="5767090"/>
            <a:ext cx="858494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62"/>
          <p:cNvCxnSpPr>
            <a:endCxn id="14" idx="2"/>
          </p:cNvCxnSpPr>
          <p:nvPr/>
        </p:nvCxnSpPr>
        <p:spPr>
          <a:xfrm rot="16200000" flipH="1">
            <a:off x="5319609" y="3815716"/>
            <a:ext cx="4763" cy="2271656"/>
          </a:xfrm>
          <a:prstGeom prst="bentConnector3">
            <a:avLst>
              <a:gd name="adj1" fmla="val 369943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786431" y="4794523"/>
            <a:ext cx="359477" cy="338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21872" y="4491962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053832" y="3381840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NSSF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>
            <a:stCxn id="33" idx="0"/>
            <a:endCxn id="34" idx="2"/>
          </p:cNvCxnSpPr>
          <p:nvPr/>
        </p:nvCxnSpPr>
        <p:spPr>
          <a:xfrm flipH="1" flipV="1">
            <a:off x="2361366" y="3839041"/>
            <a:ext cx="1668040" cy="6529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1769139" y="2440314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NSSF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endCxn id="42" idx="2"/>
          </p:cNvCxnSpPr>
          <p:nvPr/>
        </p:nvCxnSpPr>
        <p:spPr>
          <a:xfrm flipH="1" flipV="1">
            <a:off x="2076674" y="2897514"/>
            <a:ext cx="1724600" cy="6797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5G system represents an evolution of the existing components towards software networks + the control user plane split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srgbClr val="C7C9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Fraunhofer FOKUS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C7C9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Mapping to 3GPP EPC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4526420" y="4875499"/>
            <a:ext cx="359477" cy="338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7936" y="4624571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51500" y="4624571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(R)AN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91585" y="4624571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UPF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72794" y="4581433"/>
            <a:ext cx="1332412" cy="54347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86308" y="3578044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SMF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03634" y="3582808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PCF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127532" y="3578044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55435" y="2443074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AUSF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99259" y="2443074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UDM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9" idx="3"/>
            <a:endCxn id="10" idx="2"/>
          </p:cNvCxnSpPr>
          <p:nvPr/>
        </p:nvCxnSpPr>
        <p:spPr>
          <a:xfrm>
            <a:off x="5006654" y="4853171"/>
            <a:ext cx="96614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0"/>
            <a:endCxn id="11" idx="2"/>
          </p:cNvCxnSpPr>
          <p:nvPr/>
        </p:nvCxnSpPr>
        <p:spPr>
          <a:xfrm flipV="1">
            <a:off x="4699119" y="4035244"/>
            <a:ext cx="294723" cy="589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0"/>
            <a:endCxn id="31" idx="1"/>
          </p:cNvCxnSpPr>
          <p:nvPr/>
        </p:nvCxnSpPr>
        <p:spPr>
          <a:xfrm flipV="1">
            <a:off x="3159034" y="3806645"/>
            <a:ext cx="316189" cy="8179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  <a:endCxn id="31" idx="1"/>
          </p:cNvCxnSpPr>
          <p:nvPr/>
        </p:nvCxnSpPr>
        <p:spPr>
          <a:xfrm flipV="1">
            <a:off x="1685470" y="3806646"/>
            <a:ext cx="1789752" cy="8179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1" idx="0"/>
            <a:endCxn id="14" idx="2"/>
          </p:cNvCxnSpPr>
          <p:nvPr/>
        </p:nvCxnSpPr>
        <p:spPr>
          <a:xfrm flipH="1" flipV="1">
            <a:off x="2962969" y="2900275"/>
            <a:ext cx="819788" cy="6777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31" idx="0"/>
            <a:endCxn id="15" idx="2"/>
          </p:cNvCxnSpPr>
          <p:nvPr/>
        </p:nvCxnSpPr>
        <p:spPr>
          <a:xfrm flipV="1">
            <a:off x="3782757" y="2900275"/>
            <a:ext cx="424036" cy="6777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" idx="1"/>
            <a:endCxn id="14" idx="3"/>
          </p:cNvCxnSpPr>
          <p:nvPr/>
        </p:nvCxnSpPr>
        <p:spPr>
          <a:xfrm flipH="1">
            <a:off x="3270504" y="2671674"/>
            <a:ext cx="6287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0"/>
            <a:endCxn id="15" idx="2"/>
          </p:cNvCxnSpPr>
          <p:nvPr/>
        </p:nvCxnSpPr>
        <p:spPr>
          <a:xfrm flipH="1" flipV="1">
            <a:off x="4206794" y="2900274"/>
            <a:ext cx="787049" cy="677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1"/>
            <a:endCxn id="31" idx="3"/>
          </p:cNvCxnSpPr>
          <p:nvPr/>
        </p:nvCxnSpPr>
        <p:spPr>
          <a:xfrm flipH="1">
            <a:off x="4090291" y="3806645"/>
            <a:ext cx="5960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1"/>
            <a:endCxn id="11" idx="3"/>
          </p:cNvCxnSpPr>
          <p:nvPr/>
        </p:nvCxnSpPr>
        <p:spPr>
          <a:xfrm flipH="1" flipV="1">
            <a:off x="5301376" y="3806644"/>
            <a:ext cx="602258" cy="47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1"/>
            <a:endCxn id="12" idx="3"/>
          </p:cNvCxnSpPr>
          <p:nvPr/>
        </p:nvCxnSpPr>
        <p:spPr>
          <a:xfrm flipH="1">
            <a:off x="6518703" y="3806644"/>
            <a:ext cx="608828" cy="47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3"/>
            <a:endCxn id="9" idx="1"/>
          </p:cNvCxnSpPr>
          <p:nvPr/>
        </p:nvCxnSpPr>
        <p:spPr>
          <a:xfrm>
            <a:off x="3466568" y="4853172"/>
            <a:ext cx="9250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  <a:endCxn id="7" idx="3"/>
          </p:cNvCxnSpPr>
          <p:nvPr/>
        </p:nvCxnSpPr>
        <p:spPr>
          <a:xfrm flipH="1">
            <a:off x="1993005" y="4853172"/>
            <a:ext cx="858494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62"/>
          <p:cNvCxnSpPr>
            <a:endCxn id="12" idx="2"/>
          </p:cNvCxnSpPr>
          <p:nvPr/>
        </p:nvCxnSpPr>
        <p:spPr>
          <a:xfrm rot="16200000" flipH="1">
            <a:off x="5072960" y="2901798"/>
            <a:ext cx="4763" cy="2271656"/>
          </a:xfrm>
          <a:prstGeom prst="bentConnector3">
            <a:avLst>
              <a:gd name="adj1" fmla="val 369943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539782" y="3880605"/>
            <a:ext cx="359477" cy="338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475223" y="3578045"/>
            <a:ext cx="615069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AMF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419073" y="4930621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UE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889164" y="4930620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eNB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503973" y="3426895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MME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36059" y="3422130"/>
            <a:ext cx="681818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PGW-C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947146" y="3422129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PCRF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58231" y="3426895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AF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952160" y="2276215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HSS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431811" y="4908202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PGW-U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827567" y="3203381"/>
            <a:ext cx="695542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SGW-C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910705" y="2982779"/>
            <a:ext cx="703912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MME-DP selection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302262" y="5114474"/>
            <a:ext cx="534617" cy="302300"/>
          </a:xfrm>
          <a:prstGeom prst="roundRect">
            <a:avLst/>
          </a:prstGeom>
          <a:solidFill>
            <a:srgbClr val="00947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ＭＳ Ｐゴシック" pitchFamily="46" charset="-128"/>
                <a:cs typeface="+mn-cs"/>
              </a:rPr>
              <a:t>SGW-U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 pitchFamily="4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2M-IoT-Tutorail">
  <a:themeElements>
    <a:clrScheme name="Fraunhofer FOKUS NGNI">
      <a:dk1>
        <a:sysClr val="windowText" lastClr="000000"/>
      </a:dk1>
      <a:lt1>
        <a:sysClr val="window" lastClr="FFFFFF"/>
      </a:lt1>
      <a:dk2>
        <a:srgbClr val="F18700"/>
      </a:dk2>
      <a:lt2>
        <a:srgbClr val="FFFFFF"/>
      </a:lt2>
      <a:accent1>
        <a:srgbClr val="F18700"/>
      </a:accent1>
      <a:accent2>
        <a:srgbClr val="616568"/>
      </a:accent2>
      <a:accent3>
        <a:srgbClr val="93959A"/>
      </a:accent3>
      <a:accent4>
        <a:srgbClr val="C7C9CA"/>
      </a:accent4>
      <a:accent5>
        <a:srgbClr val="E9EAEB"/>
      </a:accent5>
      <a:accent6>
        <a:srgbClr val="616567"/>
      </a:accent6>
      <a:hlink>
        <a:srgbClr val="F18700"/>
      </a:hlink>
      <a:folHlink>
        <a:srgbClr val="009879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22225" cap="flat" cmpd="sng">
          <a:solidFill>
            <a:schemeClr val="accent1"/>
          </a:solidFill>
          <a:prstDash val="solid"/>
          <a:round/>
          <a:headEnd/>
          <a:tailEnd/>
        </a:ln>
        <a:effectLst/>
      </a:spPr>
      <a:bodyPr lIns="0" tIns="0" rIns="0" bIns="0" rtlCol="0" anchor="ctr">
        <a:spAutoFit/>
      </a:bodyPr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  <a:lnDef>
      <a:spPr>
        <a:ln w="12700" cmpd="sng">
          <a:solidFill>
            <a:srgbClr val="16BAE7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51200" tIns="0" rIns="0" bIns="0" rtlCol="0">
        <a:noAutofit/>
      </a:bodyPr>
      <a:lstStyle>
        <a:defPPr>
          <a:lnSpc>
            <a:spcPts val="2800"/>
          </a:lnSpc>
          <a:spcBef>
            <a:spcPts val="560"/>
          </a:spcBef>
          <a:buClr>
            <a:schemeClr val="tx1"/>
          </a:buClr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GNI.potx" id="{4001CDA6-3819-4C08-8CBD-D8F044E8421E}" vid="{D5B51ED3-1219-4858-AE9B-7EC566078494}"/>
    </a:ext>
  </a:extLst>
</a:theme>
</file>

<file path=ppt/theme/theme2.xml><?xml version="1.0" encoding="utf-8"?>
<a:theme xmlns:a="http://schemas.openxmlformats.org/drawingml/2006/main" name="2_M2M-IoT-Tutorail">
  <a:themeElements>
    <a:clrScheme name="Fraunhofer FOKUS NGNI">
      <a:dk1>
        <a:sysClr val="windowText" lastClr="000000"/>
      </a:dk1>
      <a:lt1>
        <a:sysClr val="window" lastClr="FFFFFF"/>
      </a:lt1>
      <a:dk2>
        <a:srgbClr val="F18700"/>
      </a:dk2>
      <a:lt2>
        <a:srgbClr val="FFFFFF"/>
      </a:lt2>
      <a:accent1>
        <a:srgbClr val="F18700"/>
      </a:accent1>
      <a:accent2>
        <a:srgbClr val="616568"/>
      </a:accent2>
      <a:accent3>
        <a:srgbClr val="93959A"/>
      </a:accent3>
      <a:accent4>
        <a:srgbClr val="C7C9CA"/>
      </a:accent4>
      <a:accent5>
        <a:srgbClr val="E9EAEB"/>
      </a:accent5>
      <a:accent6>
        <a:srgbClr val="616567"/>
      </a:accent6>
      <a:hlink>
        <a:srgbClr val="F18700"/>
      </a:hlink>
      <a:folHlink>
        <a:srgbClr val="009879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22225" cap="flat" cmpd="sng">
          <a:solidFill>
            <a:schemeClr val="accent1"/>
          </a:solidFill>
          <a:prstDash val="solid"/>
          <a:round/>
          <a:headEnd/>
          <a:tailEnd/>
        </a:ln>
        <a:effectLst/>
      </a:spPr>
      <a:bodyPr lIns="0" tIns="0" rIns="0" bIns="0" rtlCol="0" anchor="ctr">
        <a:spAutoFit/>
      </a:bodyPr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  <a:lnDef>
      <a:spPr>
        <a:ln w="12700" cmpd="sng">
          <a:solidFill>
            <a:srgbClr val="16BAE7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51200" tIns="0" rIns="0" bIns="0" rtlCol="0">
        <a:noAutofit/>
      </a:bodyPr>
      <a:lstStyle>
        <a:defPPr>
          <a:lnSpc>
            <a:spcPts val="2800"/>
          </a:lnSpc>
          <a:spcBef>
            <a:spcPts val="560"/>
          </a:spcBef>
          <a:buClr>
            <a:schemeClr val="tx1"/>
          </a:buClr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GNI.potx" id="{4001CDA6-3819-4C08-8CBD-D8F044E8421E}" vid="{D5B51ED3-1219-4858-AE9B-7EC566078494}"/>
    </a:ext>
  </a:extLst>
</a:theme>
</file>

<file path=ppt/theme/theme3.xml><?xml version="1.0" encoding="utf-8"?>
<a:theme xmlns:a="http://schemas.openxmlformats.org/drawingml/2006/main" name="1_FOKUS_PPT-Master_16-9_de">
  <a:themeElements>
    <a:clrScheme name="Benutzerdefiniert 29">
      <a:dk1>
        <a:srgbClr val="000000"/>
      </a:dk1>
      <a:lt1>
        <a:srgbClr val="FFFFFF"/>
      </a:lt1>
      <a:dk2>
        <a:srgbClr val="009879"/>
      </a:dk2>
      <a:lt2>
        <a:srgbClr val="FFFFFF"/>
      </a:lt2>
      <a:accent1>
        <a:srgbClr val="017DBB"/>
      </a:accent1>
      <a:accent2>
        <a:srgbClr val="1A4C7B"/>
      </a:accent2>
      <a:accent3>
        <a:srgbClr val="939799"/>
      </a:accent3>
      <a:accent4>
        <a:srgbClr val="009879"/>
      </a:accent4>
      <a:accent5>
        <a:srgbClr val="404040"/>
      </a:accent5>
      <a:accent6>
        <a:srgbClr val="FFFFFF"/>
      </a:accent6>
      <a:hlink>
        <a:srgbClr val="F08600"/>
      </a:hlink>
      <a:folHlink>
        <a:srgbClr val="009879"/>
      </a:folHlink>
    </a:clrScheme>
    <a:fontScheme name="FOKUS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2225" cap="flat" cmpd="sng">
          <a:noFill/>
          <a:prstDash val="solid"/>
          <a:round/>
          <a:headEnd/>
          <a:tailEnd/>
        </a:ln>
        <a:effectLst/>
      </a:spPr>
      <a:bodyPr lIns="0" tIns="0" rIns="0" bIns="0" rtlCol="0" anchor="ctr">
        <a:noAutofit/>
      </a:bodyPr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  <a:lnDef>
      <a:spPr>
        <a:ln w="12700" cmpd="sng">
          <a:solidFill>
            <a:srgbClr val="16BAE7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51200" tIns="0" rIns="0" bIns="0" rtlCol="0">
        <a:noAutofit/>
      </a:bodyPr>
      <a:lstStyle>
        <a:defPPr>
          <a:lnSpc>
            <a:spcPts val="2800"/>
          </a:lnSpc>
          <a:spcBef>
            <a:spcPts val="560"/>
          </a:spcBef>
          <a:buClr>
            <a:schemeClr val="tx1"/>
          </a:buClr>
          <a:defRPr sz="220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NGNI</Template>
  <TotalTime>0</TotalTime>
  <Words>5502</Words>
  <Application>Microsoft Office PowerPoint</Application>
  <PresentationFormat>On-screen Show (4:3)</PresentationFormat>
  <Paragraphs>908</Paragraphs>
  <Slides>57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  <vt:variant>
        <vt:lpstr>Custom Shows</vt:lpstr>
      </vt:variant>
      <vt:variant>
        <vt:i4>1</vt:i4>
      </vt:variant>
    </vt:vector>
  </HeadingPairs>
  <TitlesOfParts>
    <vt:vector size="73" baseType="lpstr">
      <vt:lpstr>ＭＳ Ｐゴシック</vt:lpstr>
      <vt:lpstr>Arial</vt:lpstr>
      <vt:lpstr>Arial Unicode MS</vt:lpstr>
      <vt:lpstr>Calibri</vt:lpstr>
      <vt:lpstr>Courier New</vt:lpstr>
      <vt:lpstr>Frutiger 45 Light</vt:lpstr>
      <vt:lpstr>Symbol</vt:lpstr>
      <vt:lpstr>Tahoma</vt:lpstr>
      <vt:lpstr>Tahome</vt:lpstr>
      <vt:lpstr>Times New Roman</vt:lpstr>
      <vt:lpstr>Verdana</vt:lpstr>
      <vt:lpstr>Wingdings</vt:lpstr>
      <vt:lpstr>1_M2M-IoT-Tutorail</vt:lpstr>
      <vt:lpstr>2_M2M-IoT-Tutorail</vt:lpstr>
      <vt:lpstr>1_FOKUS_PPT-Master_16-9_de</vt:lpstr>
      <vt:lpstr>The Rise of Private Networks in 5G</vt:lpstr>
      <vt:lpstr>What is 5G?</vt:lpstr>
      <vt:lpstr>Key Communication Changes with 5G</vt:lpstr>
      <vt:lpstr>Major Advantages of the 5G evolution</vt:lpstr>
      <vt:lpstr>The Network Functions Perspective </vt:lpstr>
      <vt:lpstr>The Infrastructure Perspective</vt:lpstr>
      <vt:lpstr>The Integrated Perspective</vt:lpstr>
      <vt:lpstr>The 5G System Architecture</vt:lpstr>
      <vt:lpstr>Mapping to 3GPP EPC</vt:lpstr>
      <vt:lpstr>Integrating with 3GPP EPC</vt:lpstr>
      <vt:lpstr>Integrating non-3GPP access networks</vt:lpstr>
      <vt:lpstr>5G System: A Service Based Architecture (SBA) perspective </vt:lpstr>
      <vt:lpstr>Classic vs. Service Based Architecture</vt:lpstr>
      <vt:lpstr>The 5G Use Cases</vt:lpstr>
      <vt:lpstr>A uniform network for all the use cases</vt:lpstr>
      <vt:lpstr>Network Slicing</vt:lpstr>
      <vt:lpstr>Network Slicing (cont.)</vt:lpstr>
      <vt:lpstr>Why use a 5G system instead of a 4G one?</vt:lpstr>
      <vt:lpstr>5G Private Networks</vt:lpstr>
      <vt:lpstr>Why use a 5G system instead of a non-3GPP one?</vt:lpstr>
      <vt:lpstr>Slices vs. 5G Private Networks </vt:lpstr>
      <vt:lpstr>The Evolution of Dedicated Networks </vt:lpstr>
      <vt:lpstr>Local (Edge) Networks</vt:lpstr>
      <vt:lpstr>Edge (Distributed) Network Deployments</vt:lpstr>
      <vt:lpstr>UE connectivity models for edge networks</vt:lpstr>
      <vt:lpstr>Only Local (Distributed) and Additional Connectivity</vt:lpstr>
      <vt:lpstr>Roaming to the macro-operator network</vt:lpstr>
      <vt:lpstr>Integrated operator networks</vt:lpstr>
      <vt:lpstr>Mobile SD-WAN</vt:lpstr>
      <vt:lpstr>Spectrum allocation alternatives for local networks</vt:lpstr>
      <vt:lpstr>R&amp;D Tracks @ FOKUS</vt:lpstr>
      <vt:lpstr>5G Playground @ FOKUS </vt:lpstr>
      <vt:lpstr>What is 5G Playground?</vt:lpstr>
      <vt:lpstr>5G Playground: Heterogeneous outdoor/indoor islands</vt:lpstr>
      <vt:lpstr>Ultra-Reliable Low-Latency Communication </vt:lpstr>
      <vt:lpstr>Nomadic Edge Network</vt:lpstr>
      <vt:lpstr>5G Playground: Automotive</vt:lpstr>
      <vt:lpstr>5G Playground: Dense Urban Area</vt:lpstr>
      <vt:lpstr>Indoor enterprise network</vt:lpstr>
      <vt:lpstr> Basic Network Infrastructure</vt:lpstr>
      <vt:lpstr>What is the 5G Playground</vt:lpstr>
      <vt:lpstr>Clone and customize your own 5G Playground</vt:lpstr>
      <vt:lpstr>A remote testbed access is more expensive than a local one</vt:lpstr>
      <vt:lpstr>Open5GCore Rel. 3</vt:lpstr>
      <vt:lpstr>Fundamental 5G/4G core network functionality</vt:lpstr>
      <vt:lpstr>Data Path Diversity</vt:lpstr>
      <vt:lpstr>NB-IoT/SMS-S core network extension</vt:lpstr>
      <vt:lpstr>Benchmarking</vt:lpstr>
      <vt:lpstr>Benchmarking Tool Dashboard</vt:lpstr>
      <vt:lpstr>Elasticity Support</vt:lpstr>
      <vt:lpstr>Multi-slice support</vt:lpstr>
      <vt:lpstr>IMS Support</vt:lpstr>
      <vt:lpstr>Roadmap for Open5GCore Rel. 4 and later</vt:lpstr>
      <vt:lpstr>Open5GCore Rel. 4 (planned for September 2018) </vt:lpstr>
      <vt:lpstr>Visit us!</vt:lpstr>
      <vt:lpstr>Visit us!</vt:lpstr>
      <vt:lpstr>PowerPoint Presentation</vt:lpstr>
      <vt:lpstr>Einschub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of Private Networks in 5G</dc:title>
  <dc:creator>Marius Corici</dc:creator>
  <cp:lastModifiedBy>Marius Corici</cp:lastModifiedBy>
  <cp:revision>3</cp:revision>
  <cp:lastPrinted>2009-02-13T09:55:54Z</cp:lastPrinted>
  <dcterms:created xsi:type="dcterms:W3CDTF">2018-05-16T07:03:42Z</dcterms:created>
  <dcterms:modified xsi:type="dcterms:W3CDTF">2018-05-16T07:26:53Z</dcterms:modified>
</cp:coreProperties>
</file>